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6" r:id="rId3"/>
    <p:sldId id="257" r:id="rId4"/>
    <p:sldId id="267" r:id="rId5"/>
    <p:sldId id="270" r:id="rId6"/>
    <p:sldId id="273" r:id="rId7"/>
    <p:sldId id="274" r:id="rId8"/>
    <p:sldId id="260" r:id="rId9"/>
    <p:sldId id="261" r:id="rId10"/>
    <p:sldId id="262" r:id="rId11"/>
    <p:sldId id="263" r:id="rId12"/>
    <p:sldId id="264" r:id="rId13"/>
    <p:sldId id="268" r:id="rId14"/>
    <p:sldId id="271" r:id="rId15"/>
    <p:sldId id="275" r:id="rId16"/>
    <p:sldId id="276" r:id="rId17"/>
    <p:sldId id="265" r:id="rId18"/>
    <p:sldId id="272" r:id="rId19"/>
    <p:sldId id="266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F681F-F652-49C9-9CC6-3BF7E355E25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EA30-F4B1-44D2-8CFA-B733E36FB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0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2EA30-F4B1-44D2-8CFA-B733E36FBD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6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B997-15F3-4E87-82DB-8C7C0BF88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13BC9-E0DA-41E6-A552-D3FCF5926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2F26-5038-4447-A078-685A6CAE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24ABD-9C67-417A-9B0A-8665ADB2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A5286-E535-429F-8328-184CF3DB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2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BA-59D5-4F08-9108-EFB0A4FE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E6573-A72E-4933-A415-B4DC79C2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D3228-BFB2-46C9-8169-3360E892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DFDF2-7A21-420F-BE77-C7D1A703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E869E-3B59-4B3C-A502-84481226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8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BE9B9-6F17-41E9-9299-0E42018E1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93064-4896-40CB-8DB9-DB0ABB9F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22E9-FBDF-4963-94F3-05D1D6E7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68D3-BFB4-4C4B-AD5F-70378616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B6D1-C5BF-438E-95BD-BAEB2B30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1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23F6-506A-4794-8011-17399F85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20C7-FD38-4F56-B5FA-E3DF15AE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9DD3B-AB91-49CF-8E69-8F9B98AC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501B-2BA3-4B1A-AC3B-198045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905B-D181-4F26-AF3D-16AD8EC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590-514B-4C73-BA17-F9DA9E22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45743-FD63-4D22-AB77-256C73C8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AE94-AC7F-4C29-825B-B991C20A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560AE-9A29-4C93-A8F5-4F118946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47CC-31CC-488D-8013-543170A0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0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E429-7A0B-4937-A225-D5D4243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E822-D36F-4B46-9691-F6B516C95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F615-91B6-4BDE-890E-627146FF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74371-ED7A-4AA3-AB79-1019B0B0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1F29C-F21D-429F-8E44-DC86DA60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FB307-2180-4FE5-8B42-6424AB49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8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452F-5ABC-4A77-BF32-78E568C7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F79AA-C5C3-4A8D-9A02-14D1CC36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5C84A-86D0-4141-98A7-134CB5342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9C00E-C305-40CE-9646-E97EED17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DB977-5BB8-47E9-94CB-6DCEFA09B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EDC03-3E14-44EB-AA8C-DA42543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308AF-159A-4CF5-8C8E-66A5283D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9E1ED-C112-4166-8F71-34376BF3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7D96-778F-43BB-AFF2-4E041BF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477DE-DA91-4DC1-B9DC-52515AEF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27A02-33F8-4F96-9E24-81FE2A53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481CF-BD76-411C-9DBA-AE3FBE52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1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1AAF7-C934-477C-9191-BD35D33E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B3206-8917-4E87-91C6-5B021932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B66AC-282B-4C7E-850F-6BC42CED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0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25E2-BD4A-4951-BEF4-20C9F1C0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A596-868F-434B-BC2A-B652F88C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23CAA-8699-4BC7-ABE5-E9EF69DA2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C9FBE-1B6B-40F7-8EF9-62176374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7447F-8F42-4D83-95C5-EBA3EA47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CD267-3FEA-4CA7-981B-ED4E1BA1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8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2FD8-8A75-4E14-92C1-C6E0B93C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F25ED-430D-40F2-BD8C-3F72AFF1C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BCE30-A610-4CEB-AF15-57D93C10E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58A86-2102-43B4-8BBD-9E038C01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33891-3B11-4C5B-96C3-542E1803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A9D7-FCBF-4CBA-A95D-4F9ADB35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2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B1B4A-78B9-4752-8DF7-09600738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943CD-5120-4C8C-8694-B96FE0B1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C232-3150-4FA4-B358-2A9494A08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E81FA-57F8-47D7-95CB-3A597EB8D0F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998C-62EC-4DB7-9EF6-0EDC42EBA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B964-AE0B-48F4-BA98-99CA08B24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7FAA-04F1-41F9-9B52-493A8BB9B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569754B-B2B1-45EB-A57E-344617675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5" b="79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9BD61-B763-4028-A0BA-D65F82A0F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1095528"/>
            <a:ext cx="9144000" cy="146367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Overview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436F4-F705-4AB1-960D-23FABAD33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080" y="3453283"/>
            <a:ext cx="9144000" cy="10983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This Software System lets Admin to upload Stock Price of a Company(which is listed in a Stock Exchange) at different points of time. It need to support multiple Stock Exchanges.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And the registered Users should be able to generate various charts to perform Stock Market performance of various Companies or Sectors over certain period of time. </a:t>
            </a:r>
            <a:endParaRPr lang="zh-CN" alt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02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1C91-45C5-42C8-899D-99317FA8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Import data of companies – page 2</a:t>
            </a:r>
            <a:endParaRPr lang="zh-CN" altLang="en-US" sz="2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52F041-7CE3-4566-8112-A1CAA2241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32560"/>
            <a:ext cx="6278880" cy="494516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628C42-C067-4595-A694-66B463B5D9A3}"/>
              </a:ext>
            </a:extLst>
          </p:cNvPr>
          <p:cNvSpPr/>
          <p:nvPr/>
        </p:nvSpPr>
        <p:spPr>
          <a:xfrm>
            <a:off x="2590800" y="2184400"/>
            <a:ext cx="120904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0BC6B-F172-48FA-85B0-F38454DB63F8}"/>
              </a:ext>
            </a:extLst>
          </p:cNvPr>
          <p:cNvSpPr/>
          <p:nvPr/>
        </p:nvSpPr>
        <p:spPr>
          <a:xfrm>
            <a:off x="4236720" y="3577005"/>
            <a:ext cx="3129280" cy="1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85EE1-4B12-4A4A-B9F8-E3C9AC528F08}"/>
              </a:ext>
            </a:extLst>
          </p:cNvPr>
          <p:cNvSpPr txBox="1"/>
          <p:nvPr/>
        </p:nvSpPr>
        <p:spPr>
          <a:xfrm>
            <a:off x="9103360" y="3810000"/>
            <a:ext cx="29057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Data from the imported file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107BF-5B48-40CE-93CD-7E0F728B66B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366000" y="3994666"/>
            <a:ext cx="1737360" cy="8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1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EE0B-1DFB-4844-AAE9-E1994F6B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Manage company</a:t>
            </a:r>
            <a:endParaRPr lang="zh-CN" altLang="en-US" sz="2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148F85-C056-4DF2-B6D2-BE17C0D12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239242"/>
            <a:ext cx="5990779" cy="525363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90706A-FA70-48B5-914F-433D63E56186}"/>
              </a:ext>
            </a:extLst>
          </p:cNvPr>
          <p:cNvSpPr/>
          <p:nvPr/>
        </p:nvSpPr>
        <p:spPr>
          <a:xfrm>
            <a:off x="4084320" y="2107605"/>
            <a:ext cx="150368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00DF7-CF47-4115-AA2C-AF5EB9A9A158}"/>
              </a:ext>
            </a:extLst>
          </p:cNvPr>
          <p:cNvSpPr/>
          <p:nvPr/>
        </p:nvSpPr>
        <p:spPr>
          <a:xfrm>
            <a:off x="7386320" y="3093124"/>
            <a:ext cx="1066800" cy="46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1E547-B5F1-47EB-B5CD-92A43C13396D}"/>
              </a:ext>
            </a:extLst>
          </p:cNvPr>
          <p:cNvSpPr txBox="1"/>
          <p:nvPr/>
        </p:nvSpPr>
        <p:spPr>
          <a:xfrm>
            <a:off x="6725920" y="5740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/>
              <a:t>Create New Company</a:t>
            </a:r>
            <a:endParaRPr lang="zh-CN" altLang="en-US" sz="1400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209C4-B178-4E77-B4A1-2B24967A0CF7}"/>
              </a:ext>
            </a:extLst>
          </p:cNvPr>
          <p:cNvSpPr/>
          <p:nvPr/>
        </p:nvSpPr>
        <p:spPr>
          <a:xfrm>
            <a:off x="6649720" y="5662850"/>
            <a:ext cx="2057400" cy="46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9B91C-3F2A-4C66-8E03-BA31E7B75DC6}"/>
              </a:ext>
            </a:extLst>
          </p:cNvPr>
          <p:cNvSpPr txBox="1"/>
          <p:nvPr/>
        </p:nvSpPr>
        <p:spPr>
          <a:xfrm>
            <a:off x="9062720" y="4851548"/>
            <a:ext cx="29057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it and go to next page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21162C-28B8-4B5B-9245-EC1AB737C3C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792720" y="5036214"/>
            <a:ext cx="1270000" cy="62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5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A45844-31F4-4EDB-8897-87E018E29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383498"/>
            <a:ext cx="5770880" cy="516287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4C8442-EE22-4738-BD2B-711073AEE5B7}"/>
              </a:ext>
            </a:extLst>
          </p:cNvPr>
          <p:cNvSpPr txBox="1">
            <a:spLocks/>
          </p:cNvSpPr>
          <p:nvPr/>
        </p:nvSpPr>
        <p:spPr>
          <a:xfrm>
            <a:off x="675640" y="311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Manage company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162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D8B8-3CC9-4464-B296-1D2B2359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/>
              <a:t>User View</a:t>
            </a:r>
            <a:endParaRPr lang="zh-CN" alt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6216-C106-40A5-BECC-51A935AC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0BDDC2-7B05-4198-A984-306B2F06A542}"/>
              </a:ext>
            </a:extLst>
          </p:cNvPr>
          <p:cNvSpPr/>
          <p:nvPr/>
        </p:nvSpPr>
        <p:spPr>
          <a:xfrm>
            <a:off x="1945640" y="1310640"/>
            <a:ext cx="8300720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E665-3B05-4DC0-90D1-C74924F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544" y="3358960"/>
            <a:ext cx="2025415" cy="5323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User name:</a:t>
            </a:r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06D32F-91BD-4616-9AE4-F1495EBBE5DE}"/>
              </a:ext>
            </a:extLst>
          </p:cNvPr>
          <p:cNvSpPr txBox="1">
            <a:spLocks/>
          </p:cNvSpPr>
          <p:nvPr/>
        </p:nvSpPr>
        <p:spPr>
          <a:xfrm>
            <a:off x="2988544" y="3976181"/>
            <a:ext cx="2025415" cy="53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Password: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4E1E2-6736-48AD-9EF5-DBBE6E36FB42}"/>
              </a:ext>
            </a:extLst>
          </p:cNvPr>
          <p:cNvSpPr/>
          <p:nvPr/>
        </p:nvSpPr>
        <p:spPr>
          <a:xfrm>
            <a:off x="5213772" y="343371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1FAD2-A0AE-43F6-8486-8E59B6DB1DDC}"/>
              </a:ext>
            </a:extLst>
          </p:cNvPr>
          <p:cNvSpPr/>
          <p:nvPr/>
        </p:nvSpPr>
        <p:spPr>
          <a:xfrm>
            <a:off x="5213772" y="404077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39C7C-269C-4115-B401-4469DF5F80B3}"/>
              </a:ext>
            </a:extLst>
          </p:cNvPr>
          <p:cNvSpPr txBox="1"/>
          <p:nvPr/>
        </p:nvSpPr>
        <p:spPr>
          <a:xfrm>
            <a:off x="3143558" y="1726452"/>
            <a:ext cx="532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sz="2400" b="1" dirty="0"/>
              <a:t>Welcome to Stock Market</a:t>
            </a:r>
            <a:endParaRPr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638C9-66EE-48DA-86EF-67DCD54E610A}"/>
              </a:ext>
            </a:extLst>
          </p:cNvPr>
          <p:cNvSpPr txBox="1"/>
          <p:nvPr/>
        </p:nvSpPr>
        <p:spPr>
          <a:xfrm>
            <a:off x="3223180" y="5042824"/>
            <a:ext cx="52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 account yet? Go to </a:t>
            </a:r>
            <a:r>
              <a:rPr lang="en-US" altLang="zh-CN" u="sng" dirty="0"/>
              <a:t>Sign Up!</a:t>
            </a:r>
            <a:endParaRPr lang="zh-CN" alt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66D09-3048-4F63-B9B5-62DC12B61074}"/>
              </a:ext>
            </a:extLst>
          </p:cNvPr>
          <p:cNvSpPr txBox="1"/>
          <p:nvPr/>
        </p:nvSpPr>
        <p:spPr>
          <a:xfrm>
            <a:off x="654009" y="409691"/>
            <a:ext cx="519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Login/Signup for User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43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0BDDC2-7B05-4198-A984-306B2F06A542}"/>
              </a:ext>
            </a:extLst>
          </p:cNvPr>
          <p:cNvSpPr/>
          <p:nvPr/>
        </p:nvSpPr>
        <p:spPr>
          <a:xfrm>
            <a:off x="1945640" y="1310640"/>
            <a:ext cx="8300720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E665-3B05-4DC0-90D1-C74924F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544" y="3358960"/>
            <a:ext cx="2025415" cy="5323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User name:</a:t>
            </a:r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06D32F-91BD-4616-9AE4-F1495EBBE5DE}"/>
              </a:ext>
            </a:extLst>
          </p:cNvPr>
          <p:cNvSpPr txBox="1">
            <a:spLocks/>
          </p:cNvSpPr>
          <p:nvPr/>
        </p:nvSpPr>
        <p:spPr>
          <a:xfrm>
            <a:off x="2988544" y="3976181"/>
            <a:ext cx="2025415" cy="53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Password: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4E1E2-6736-48AD-9EF5-DBBE6E36FB42}"/>
              </a:ext>
            </a:extLst>
          </p:cNvPr>
          <p:cNvSpPr/>
          <p:nvPr/>
        </p:nvSpPr>
        <p:spPr>
          <a:xfrm>
            <a:off x="5213772" y="343371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1FAD2-A0AE-43F6-8486-8E59B6DB1DDC}"/>
              </a:ext>
            </a:extLst>
          </p:cNvPr>
          <p:cNvSpPr/>
          <p:nvPr/>
        </p:nvSpPr>
        <p:spPr>
          <a:xfrm>
            <a:off x="5213772" y="404077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39C7C-269C-4115-B401-4469DF5F80B3}"/>
              </a:ext>
            </a:extLst>
          </p:cNvPr>
          <p:cNvSpPr txBox="1"/>
          <p:nvPr/>
        </p:nvSpPr>
        <p:spPr>
          <a:xfrm>
            <a:off x="3143558" y="1726452"/>
            <a:ext cx="532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Sign Up</a:t>
            </a:r>
            <a:endParaRPr lang="zh-CN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638C9-66EE-48DA-86EF-67DCD54E610A}"/>
              </a:ext>
            </a:extLst>
          </p:cNvPr>
          <p:cNvSpPr txBox="1"/>
          <p:nvPr/>
        </p:nvSpPr>
        <p:spPr>
          <a:xfrm>
            <a:off x="5013959" y="5052299"/>
            <a:ext cx="179323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Confirmed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66D09-3048-4F63-B9B5-62DC12B61074}"/>
              </a:ext>
            </a:extLst>
          </p:cNvPr>
          <p:cNvSpPr txBox="1"/>
          <p:nvPr/>
        </p:nvSpPr>
        <p:spPr>
          <a:xfrm>
            <a:off x="654009" y="409691"/>
            <a:ext cx="519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Login/Signup for Admin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A6A2F-9C57-4FE8-AA6D-9E2FF905D574}"/>
              </a:ext>
            </a:extLst>
          </p:cNvPr>
          <p:cNvSpPr/>
          <p:nvPr/>
        </p:nvSpPr>
        <p:spPr>
          <a:xfrm>
            <a:off x="4701538" y="4969239"/>
            <a:ext cx="2491742" cy="540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7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0BDDC2-7B05-4198-A984-306B2F06A542}"/>
              </a:ext>
            </a:extLst>
          </p:cNvPr>
          <p:cNvSpPr/>
          <p:nvPr/>
        </p:nvSpPr>
        <p:spPr>
          <a:xfrm>
            <a:off x="1945640" y="1310640"/>
            <a:ext cx="8300720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E665-3B05-4DC0-90D1-C74924F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544" y="3358960"/>
            <a:ext cx="2025415" cy="5323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User name:</a:t>
            </a:r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06D32F-91BD-4616-9AE4-F1495EBBE5DE}"/>
              </a:ext>
            </a:extLst>
          </p:cNvPr>
          <p:cNvSpPr txBox="1">
            <a:spLocks/>
          </p:cNvSpPr>
          <p:nvPr/>
        </p:nvSpPr>
        <p:spPr>
          <a:xfrm>
            <a:off x="2988544" y="3976181"/>
            <a:ext cx="2025415" cy="53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Password: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4E1E2-6736-48AD-9EF5-DBBE6E36FB42}"/>
              </a:ext>
            </a:extLst>
          </p:cNvPr>
          <p:cNvSpPr/>
          <p:nvPr/>
        </p:nvSpPr>
        <p:spPr>
          <a:xfrm>
            <a:off x="5213772" y="343371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1FAD2-A0AE-43F6-8486-8E59B6DB1DDC}"/>
              </a:ext>
            </a:extLst>
          </p:cNvPr>
          <p:cNvSpPr/>
          <p:nvPr/>
        </p:nvSpPr>
        <p:spPr>
          <a:xfrm>
            <a:off x="5213772" y="404077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39C7C-269C-4115-B401-4469DF5F80B3}"/>
              </a:ext>
            </a:extLst>
          </p:cNvPr>
          <p:cNvSpPr txBox="1"/>
          <p:nvPr/>
        </p:nvSpPr>
        <p:spPr>
          <a:xfrm>
            <a:off x="3143558" y="1726452"/>
            <a:ext cx="532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Sign Up</a:t>
            </a:r>
            <a:endParaRPr lang="zh-CN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638C9-66EE-48DA-86EF-67DCD54E610A}"/>
              </a:ext>
            </a:extLst>
          </p:cNvPr>
          <p:cNvSpPr txBox="1"/>
          <p:nvPr/>
        </p:nvSpPr>
        <p:spPr>
          <a:xfrm>
            <a:off x="5013959" y="5052299"/>
            <a:ext cx="179323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Confirmed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66D09-3048-4F63-B9B5-62DC12B61074}"/>
              </a:ext>
            </a:extLst>
          </p:cNvPr>
          <p:cNvSpPr txBox="1"/>
          <p:nvPr/>
        </p:nvSpPr>
        <p:spPr>
          <a:xfrm>
            <a:off x="654009" y="409691"/>
            <a:ext cx="519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Login/Signup for Admin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BFB2D-68C6-42C9-A4CB-CB34DC5AF674}"/>
              </a:ext>
            </a:extLst>
          </p:cNvPr>
          <p:cNvSpPr/>
          <p:nvPr/>
        </p:nvSpPr>
        <p:spPr>
          <a:xfrm>
            <a:off x="3815080" y="2382520"/>
            <a:ext cx="4820920" cy="2131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 have created a new account successfully!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9F242-1E3B-4580-BF04-FBC4BA094132}"/>
              </a:ext>
            </a:extLst>
          </p:cNvPr>
          <p:cNvSpPr txBox="1"/>
          <p:nvPr/>
        </p:nvSpPr>
        <p:spPr>
          <a:xfrm>
            <a:off x="5328920" y="3791515"/>
            <a:ext cx="179323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OK!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977441-E046-4B39-9B11-ED6A1C108E8B}"/>
              </a:ext>
            </a:extLst>
          </p:cNvPr>
          <p:cNvSpPr/>
          <p:nvPr/>
        </p:nvSpPr>
        <p:spPr>
          <a:xfrm>
            <a:off x="4975859" y="3655769"/>
            <a:ext cx="2499360" cy="7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8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CAD0-A5F6-457E-8E71-186ADC6F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User Landing page</a:t>
            </a:r>
            <a:endParaRPr lang="zh-CN" altLang="en-US" sz="20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8613B1E-2688-4BC7-BA34-E4357EC1E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81" y="1337905"/>
            <a:ext cx="5865846" cy="526609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7BCFC8-A016-408D-8B62-A1CE2297E855}"/>
              </a:ext>
            </a:extLst>
          </p:cNvPr>
          <p:cNvSpPr/>
          <p:nvPr/>
        </p:nvSpPr>
        <p:spPr>
          <a:xfrm>
            <a:off x="2326640" y="2122327"/>
            <a:ext cx="7366000" cy="730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CB561-CF42-49C6-B572-07D37D73A6D3}"/>
              </a:ext>
            </a:extLst>
          </p:cNvPr>
          <p:cNvSpPr txBox="1"/>
          <p:nvPr/>
        </p:nvSpPr>
        <p:spPr>
          <a:xfrm>
            <a:off x="9285672" y="3234530"/>
            <a:ext cx="265176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PH" altLang="zh-CN" dirty="0"/>
              <a:t>All tabs have the same size. Click each tab, information about it will be displayed and the tab size will be bold.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18CDFF5-774C-4526-9825-2C730086001C}"/>
              </a:ext>
            </a:extLst>
          </p:cNvPr>
          <p:cNvCxnSpPr>
            <a:cxnSpLocks/>
          </p:cNvCxnSpPr>
          <p:nvPr/>
        </p:nvCxnSpPr>
        <p:spPr>
          <a:xfrm>
            <a:off x="9771380" y="2320130"/>
            <a:ext cx="914400" cy="914400"/>
          </a:xfrm>
          <a:prstGeom prst="bentConnector3">
            <a:avLst>
              <a:gd name="adj1" fmla="val 98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1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0BDDC2-7B05-4198-A984-306B2F06A542}"/>
              </a:ext>
            </a:extLst>
          </p:cNvPr>
          <p:cNvSpPr/>
          <p:nvPr/>
        </p:nvSpPr>
        <p:spPr>
          <a:xfrm>
            <a:off x="2748280" y="1310640"/>
            <a:ext cx="6455176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E665-3B05-4DC0-90D1-C74924F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757" y="1436650"/>
            <a:ext cx="1041683" cy="4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Logout</a:t>
            </a:r>
            <a:endParaRPr lang="zh-CN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39C7C-269C-4115-B401-4469DF5F80B3}"/>
              </a:ext>
            </a:extLst>
          </p:cNvPr>
          <p:cNvSpPr txBox="1"/>
          <p:nvPr/>
        </p:nvSpPr>
        <p:spPr>
          <a:xfrm>
            <a:off x="2247148" y="1927184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b="1" dirty="0"/>
              <a:t>IPOS </a:t>
            </a:r>
            <a:r>
              <a:rPr lang="en-IN" altLang="zh-CN" dirty="0"/>
              <a:t>       C</a:t>
            </a:r>
            <a:r>
              <a:rPr lang="en-US" altLang="zh-CN" dirty="0" err="1"/>
              <a:t>ompare</a:t>
            </a:r>
            <a:r>
              <a:rPr lang="en-US" altLang="zh-CN" dirty="0"/>
              <a:t> Company         Compare Sectors        Other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66D09-3048-4F63-B9B5-62DC12B61074}"/>
              </a:ext>
            </a:extLst>
          </p:cNvPr>
          <p:cNvSpPr txBox="1"/>
          <p:nvPr/>
        </p:nvSpPr>
        <p:spPr>
          <a:xfrm>
            <a:off x="654009" y="409691"/>
            <a:ext cx="519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 IPOs (Optional)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86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C93A-5747-4F56-AB2C-F9444C41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Compare company</a:t>
            </a:r>
            <a:endParaRPr lang="zh-CN" altLang="en-US" sz="2000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CFABDC-06E5-4DD0-A7A2-436B9E66A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255" y="1348637"/>
            <a:ext cx="8844277" cy="527315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A1D10C-AFAF-438A-8EA3-336BE5D77C0A}"/>
              </a:ext>
            </a:extLst>
          </p:cNvPr>
          <p:cNvSpPr/>
          <p:nvPr/>
        </p:nvSpPr>
        <p:spPr>
          <a:xfrm>
            <a:off x="4404632" y="2220618"/>
            <a:ext cx="2981687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4A79E-21A5-4C98-B6F7-7D5A9D3BAE68}"/>
              </a:ext>
            </a:extLst>
          </p:cNvPr>
          <p:cNvSpPr/>
          <p:nvPr/>
        </p:nvSpPr>
        <p:spPr>
          <a:xfrm>
            <a:off x="4886643" y="5871130"/>
            <a:ext cx="2238272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9DCC9-8C95-4351-B88F-BAC3A7D54BF5}"/>
              </a:ext>
            </a:extLst>
          </p:cNvPr>
          <p:cNvSpPr txBox="1"/>
          <p:nvPr/>
        </p:nvSpPr>
        <p:spPr>
          <a:xfrm>
            <a:off x="367887" y="5681999"/>
            <a:ext cx="2651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PH" altLang="zh-CN" dirty="0"/>
              <a:t>Click here to go to the next page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5A3F32F-9CA4-491F-97E6-876088088027}"/>
              </a:ext>
            </a:extLst>
          </p:cNvPr>
          <p:cNvCxnSpPr>
            <a:cxnSpLocks/>
          </p:cNvCxnSpPr>
          <p:nvPr/>
        </p:nvCxnSpPr>
        <p:spPr>
          <a:xfrm rot="10800000">
            <a:off x="3019647" y="6113723"/>
            <a:ext cx="16905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5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985009-BE77-4D84-8FF5-6C0DAB42B2C5}"/>
              </a:ext>
            </a:extLst>
          </p:cNvPr>
          <p:cNvSpPr/>
          <p:nvPr/>
        </p:nvSpPr>
        <p:spPr>
          <a:xfrm>
            <a:off x="1587150" y="111403"/>
            <a:ext cx="9035479" cy="66351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023DB-E7D6-46A7-89AE-4169DAD71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8540" y="173480"/>
            <a:ext cx="1028379" cy="259975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System</a:t>
            </a:r>
          </a:p>
          <a:p>
            <a:endParaRPr lang="zh-CN" alt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8B34B6-5604-47E4-9577-393B943D6090}"/>
              </a:ext>
            </a:extLst>
          </p:cNvPr>
          <p:cNvSpPr/>
          <p:nvPr/>
        </p:nvSpPr>
        <p:spPr>
          <a:xfrm>
            <a:off x="81280" y="2519680"/>
            <a:ext cx="1259490" cy="56896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Admin</a:t>
            </a:r>
            <a:endParaRPr lang="zh-CN" altLang="en-US" sz="1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A8A218-8DB9-41C2-A194-129B3D7A4865}"/>
              </a:ext>
            </a:extLst>
          </p:cNvPr>
          <p:cNvSpPr/>
          <p:nvPr/>
        </p:nvSpPr>
        <p:spPr>
          <a:xfrm>
            <a:off x="10688670" y="2519680"/>
            <a:ext cx="1259490" cy="56896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User</a:t>
            </a:r>
            <a:endParaRPr lang="zh-CN" altLang="en-US" sz="1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92D38A-572D-4229-BFAC-A9C83CE6B374}"/>
              </a:ext>
            </a:extLst>
          </p:cNvPr>
          <p:cNvSpPr/>
          <p:nvPr/>
        </p:nvSpPr>
        <p:spPr>
          <a:xfrm>
            <a:off x="2082450" y="672534"/>
            <a:ext cx="1451008" cy="55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1.Signup/Login/Logout</a:t>
            </a:r>
            <a:endParaRPr lang="zh-CN" altLang="en-US" sz="10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60EC03-66E1-4352-908C-EA7A15D39668}"/>
              </a:ext>
            </a:extLst>
          </p:cNvPr>
          <p:cNvSpPr/>
          <p:nvPr/>
        </p:nvSpPr>
        <p:spPr>
          <a:xfrm>
            <a:off x="2150791" y="1591267"/>
            <a:ext cx="1451008" cy="55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2.Manage Stock Exchanges</a:t>
            </a:r>
            <a:endParaRPr lang="zh-CN" altLang="en-US" sz="1000" b="1" u="sn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423D91-25C1-423B-BFF0-B335B06177B0}"/>
              </a:ext>
            </a:extLst>
          </p:cNvPr>
          <p:cNvSpPr/>
          <p:nvPr/>
        </p:nvSpPr>
        <p:spPr>
          <a:xfrm>
            <a:off x="2180047" y="4188005"/>
            <a:ext cx="1451008" cy="55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5.Missing Data</a:t>
            </a:r>
            <a:endParaRPr lang="zh-CN" altLang="en-US" sz="1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650A29-149E-4924-B92F-0A12A894BC99}"/>
              </a:ext>
            </a:extLst>
          </p:cNvPr>
          <p:cNvSpPr/>
          <p:nvPr/>
        </p:nvSpPr>
        <p:spPr>
          <a:xfrm>
            <a:off x="2180047" y="3474572"/>
            <a:ext cx="1451008" cy="55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000" b="1" dirty="0"/>
              <a:t>4.Import Excel Data</a:t>
            </a:r>
            <a:endParaRPr lang="zh-CN" altLang="zh-CN" sz="10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4BD87B-2586-4A42-A07A-4D77471E9020}"/>
              </a:ext>
            </a:extLst>
          </p:cNvPr>
          <p:cNvSpPr/>
          <p:nvPr/>
        </p:nvSpPr>
        <p:spPr>
          <a:xfrm>
            <a:off x="2108200" y="2691789"/>
            <a:ext cx="1451008" cy="55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3.Manage Company</a:t>
            </a:r>
            <a:endParaRPr lang="zh-CN" altLang="en-US" sz="10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F11045-C62E-4227-B7CE-BF3FFE7963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711025" y="952124"/>
            <a:ext cx="1371425" cy="156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EF3402-01D9-4FAA-8C45-ECA8C1E0A49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340770" y="2804160"/>
            <a:ext cx="1132838" cy="19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C675EF-F0BD-4021-9396-E18A3088297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274729" y="2991814"/>
            <a:ext cx="905318" cy="762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459EC0A-57C1-4448-B633-451E0B3D3870}"/>
              </a:ext>
            </a:extLst>
          </p:cNvPr>
          <p:cNvSpPr/>
          <p:nvPr/>
        </p:nvSpPr>
        <p:spPr>
          <a:xfrm>
            <a:off x="7799070" y="239238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1.Signup/Login/Logout</a:t>
            </a:r>
            <a:endParaRPr lang="zh-CN" altLang="en-US" sz="10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475085-ACC1-44F2-BA3C-70723ADD0F8A}"/>
              </a:ext>
            </a:extLst>
          </p:cNvPr>
          <p:cNvSpPr/>
          <p:nvPr/>
        </p:nvSpPr>
        <p:spPr>
          <a:xfrm>
            <a:off x="7817158" y="4477381"/>
            <a:ext cx="1802167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9.different colors  companies/sectors</a:t>
            </a:r>
            <a:endParaRPr lang="zh-CN" altLang="en-US" sz="10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EB9685-E73F-4CEE-BF52-F83DC20B53D6}"/>
              </a:ext>
            </a:extLst>
          </p:cNvPr>
          <p:cNvSpPr/>
          <p:nvPr/>
        </p:nvSpPr>
        <p:spPr>
          <a:xfrm>
            <a:off x="7828282" y="1739907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3.Search for a company</a:t>
            </a:r>
            <a:endParaRPr lang="zh-CN" altLang="en-US" sz="10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A1D730-93AC-4969-90BD-4A9FE1377225}"/>
              </a:ext>
            </a:extLst>
          </p:cNvPr>
          <p:cNvSpPr/>
          <p:nvPr/>
        </p:nvSpPr>
        <p:spPr>
          <a:xfrm>
            <a:off x="7787639" y="1003883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2.Update profile &amp; password</a:t>
            </a:r>
            <a:endParaRPr lang="zh-CN" altLang="en-US" sz="10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7E9233-9F83-4AFB-9098-369D027D09B2}"/>
              </a:ext>
            </a:extLst>
          </p:cNvPr>
          <p:cNvSpPr/>
          <p:nvPr/>
        </p:nvSpPr>
        <p:spPr>
          <a:xfrm>
            <a:off x="7939187" y="5072144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10.Use Bar charts to display data</a:t>
            </a:r>
            <a:endParaRPr lang="zh-CN" altLang="en-US" sz="10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31373-B6BA-4201-9688-3ED862B687C4}"/>
              </a:ext>
            </a:extLst>
          </p:cNvPr>
          <p:cNvSpPr/>
          <p:nvPr/>
        </p:nvSpPr>
        <p:spPr>
          <a:xfrm>
            <a:off x="7939187" y="5588730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 11.Export data &amp; download in Excel</a:t>
            </a:r>
            <a:endParaRPr lang="zh-CN" altLang="en-US" sz="1000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7717DE-9E31-44A8-905A-012A94B2CE1C}"/>
              </a:ext>
            </a:extLst>
          </p:cNvPr>
          <p:cNvSpPr/>
          <p:nvPr/>
        </p:nvSpPr>
        <p:spPr>
          <a:xfrm>
            <a:off x="7828282" y="2504552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4.Appropriate intervals in charts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DF6A61-F6A8-4A1D-8D3C-D754854FC9D7}"/>
              </a:ext>
            </a:extLst>
          </p:cNvPr>
          <p:cNvSpPr/>
          <p:nvPr/>
        </p:nvSpPr>
        <p:spPr>
          <a:xfrm>
            <a:off x="5997116" y="396712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5.View IPOs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EE9AFA-9978-4309-BA58-04CFF93AE792}"/>
              </a:ext>
            </a:extLst>
          </p:cNvPr>
          <p:cNvSpPr/>
          <p:nvPr/>
        </p:nvSpPr>
        <p:spPr>
          <a:xfrm>
            <a:off x="7799070" y="3180794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6.Display matching companies</a:t>
            </a:r>
            <a:endParaRPr lang="zh-CN" altLang="en-US" sz="10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646E6E-C65A-464D-9F02-75E7196437C0}"/>
              </a:ext>
            </a:extLst>
          </p:cNvPr>
          <p:cNvSpPr/>
          <p:nvPr/>
        </p:nvSpPr>
        <p:spPr>
          <a:xfrm>
            <a:off x="7799070" y="3880391"/>
            <a:ext cx="153754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7.Comparisons charts</a:t>
            </a:r>
            <a:endParaRPr lang="zh-CN" altLang="en-US" sz="10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15B72B4-54E0-47E7-AF22-6C02530566ED}"/>
              </a:ext>
            </a:extLst>
          </p:cNvPr>
          <p:cNvSpPr/>
          <p:nvPr/>
        </p:nvSpPr>
        <p:spPr>
          <a:xfrm>
            <a:off x="5965460" y="3889726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a  company in different periods</a:t>
            </a:r>
            <a:endParaRPr lang="zh-CN" altLang="en-US" sz="1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F69A25-210C-404E-AB2B-B91050CF370E}"/>
              </a:ext>
            </a:extLst>
          </p:cNvPr>
          <p:cNvSpPr/>
          <p:nvPr/>
        </p:nvSpPr>
        <p:spPr>
          <a:xfrm>
            <a:off x="6054682" y="6040597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2  company in same periods</a:t>
            </a:r>
            <a:endParaRPr lang="zh-CN" altLang="en-US" sz="1000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9DCA476-6C68-40CF-A7E9-6C54B5675DA9}"/>
              </a:ext>
            </a:extLst>
          </p:cNvPr>
          <p:cNvSpPr/>
          <p:nvPr/>
        </p:nvSpPr>
        <p:spPr>
          <a:xfrm>
            <a:off x="4309538" y="4387055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a  sector in different </a:t>
            </a:r>
            <a:r>
              <a:rPr lang="en-US" altLang="zh-CN" sz="1000" b="1" dirty="0" err="1"/>
              <a:t>peiriods</a:t>
            </a:r>
            <a:endParaRPr lang="zh-CN" altLang="en-US" sz="10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7661BF5-7117-4B13-A942-6BF83F3017B6}"/>
              </a:ext>
            </a:extLst>
          </p:cNvPr>
          <p:cNvSpPr/>
          <p:nvPr/>
        </p:nvSpPr>
        <p:spPr>
          <a:xfrm>
            <a:off x="4309538" y="5156923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Different sectors in same </a:t>
            </a:r>
            <a:r>
              <a:rPr lang="en-US" altLang="zh-CN" sz="1000" b="1" dirty="0" err="1"/>
              <a:t>peiriods</a:t>
            </a:r>
            <a:endParaRPr lang="zh-CN" altLang="en-US" sz="1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B1A7E-70BB-4235-86A2-6D47B632A183}"/>
              </a:ext>
            </a:extLst>
          </p:cNvPr>
          <p:cNvSpPr/>
          <p:nvPr/>
        </p:nvSpPr>
        <p:spPr>
          <a:xfrm>
            <a:off x="4309538" y="5923907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Different sectors/company in same </a:t>
            </a:r>
            <a:r>
              <a:rPr lang="en-US" altLang="zh-CN" sz="1000" b="1" dirty="0" err="1"/>
              <a:t>peiriods</a:t>
            </a:r>
            <a:endParaRPr lang="zh-CN" altLang="en-US" sz="10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ACD5708-CD42-4A55-BFB2-A8AEEE2E40F3}"/>
              </a:ext>
            </a:extLst>
          </p:cNvPr>
          <p:cNvSpPr/>
          <p:nvPr/>
        </p:nvSpPr>
        <p:spPr>
          <a:xfrm>
            <a:off x="6009818" y="1106309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8.Can display in a chart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220CF7-3ED3-4D28-898A-38EA1E207318}"/>
              </a:ext>
            </a:extLst>
          </p:cNvPr>
          <p:cNvSpPr/>
          <p:nvPr/>
        </p:nvSpPr>
        <p:spPr>
          <a:xfrm>
            <a:off x="5999559" y="1761857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13.Multiple comparisons btw </a:t>
            </a:r>
            <a:r>
              <a:rPr lang="en-US" altLang="zh-CN" sz="1000" b="1" dirty="0" err="1"/>
              <a:t>cmp</a:t>
            </a:r>
            <a:r>
              <a:rPr lang="en-US" altLang="zh-CN" sz="1000" b="1" dirty="0"/>
              <a:t>/</a:t>
            </a:r>
            <a:r>
              <a:rPr lang="en-US" altLang="zh-CN" sz="1000" b="1" dirty="0" err="1"/>
              <a:t>sct</a:t>
            </a:r>
            <a:endParaRPr lang="en-US" altLang="zh-CN" sz="10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B6BB1B-4E52-43B0-A440-3C5164DB4C3B}"/>
              </a:ext>
            </a:extLst>
          </p:cNvPr>
          <p:cNvSpPr/>
          <p:nvPr/>
        </p:nvSpPr>
        <p:spPr>
          <a:xfrm>
            <a:off x="6011506" y="2430588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14.Non-existing data indicated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4F84C4-4D15-465F-A093-E12678D42AE5}"/>
              </a:ext>
            </a:extLst>
          </p:cNvPr>
          <p:cNvCxnSpPr>
            <a:cxnSpLocks/>
            <a:stCxn id="5" idx="0"/>
            <a:endCxn id="22" idx="6"/>
          </p:cNvCxnSpPr>
          <p:nvPr/>
        </p:nvCxnSpPr>
        <p:spPr>
          <a:xfrm flipH="1" flipV="1">
            <a:off x="9250078" y="467364"/>
            <a:ext cx="2068337" cy="205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D0A8EA-6569-4835-9B54-2EF6BFA9B082}"/>
              </a:ext>
            </a:extLst>
          </p:cNvPr>
          <p:cNvCxnSpPr>
            <a:cxnSpLocks/>
          </p:cNvCxnSpPr>
          <p:nvPr/>
        </p:nvCxnSpPr>
        <p:spPr>
          <a:xfrm flipH="1" flipV="1">
            <a:off x="8961120" y="1100337"/>
            <a:ext cx="2286000" cy="154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E083C0F-BC73-479F-B530-8D4860C794B9}"/>
              </a:ext>
            </a:extLst>
          </p:cNvPr>
          <p:cNvCxnSpPr>
            <a:cxnSpLocks/>
          </p:cNvCxnSpPr>
          <p:nvPr/>
        </p:nvCxnSpPr>
        <p:spPr>
          <a:xfrm flipH="1" flipV="1">
            <a:off x="8788400" y="1757683"/>
            <a:ext cx="2458720" cy="85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60200A-A405-4673-B17D-B33D695BDA65}"/>
              </a:ext>
            </a:extLst>
          </p:cNvPr>
          <p:cNvCxnSpPr>
            <a:cxnSpLocks/>
          </p:cNvCxnSpPr>
          <p:nvPr/>
        </p:nvCxnSpPr>
        <p:spPr>
          <a:xfrm flipH="1" flipV="1">
            <a:off x="8961120" y="2648517"/>
            <a:ext cx="2153920" cy="5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88DB3E-448B-4E69-8A0F-F3C758494E14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9619325" y="2863454"/>
            <a:ext cx="1409157" cy="184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EA12C5-984B-4B14-B186-918F730600DB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H="1">
            <a:off x="9250078" y="2804160"/>
            <a:ext cx="1438592" cy="60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DAB994-FE5A-44AD-A474-D14A7AB4E0B7}"/>
              </a:ext>
            </a:extLst>
          </p:cNvPr>
          <p:cNvCxnSpPr>
            <a:cxnSpLocks/>
            <a:stCxn id="5" idx="3"/>
            <a:endCxn id="37" idx="6"/>
          </p:cNvCxnSpPr>
          <p:nvPr/>
        </p:nvCxnSpPr>
        <p:spPr>
          <a:xfrm flipH="1">
            <a:off x="9336618" y="3005318"/>
            <a:ext cx="1536500" cy="110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78A955-DBFA-4B37-A220-03852122F150}"/>
              </a:ext>
            </a:extLst>
          </p:cNvPr>
          <p:cNvCxnSpPr>
            <a:cxnSpLocks/>
            <a:endCxn id="26" idx="6"/>
          </p:cNvCxnSpPr>
          <p:nvPr/>
        </p:nvCxnSpPr>
        <p:spPr>
          <a:xfrm flipH="1">
            <a:off x="9390195" y="3073496"/>
            <a:ext cx="1674809" cy="222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4B04E4E-D90A-4637-9285-123E83BFD05A}"/>
              </a:ext>
            </a:extLst>
          </p:cNvPr>
          <p:cNvCxnSpPr>
            <a:cxnSpLocks/>
            <a:stCxn id="5" idx="4"/>
            <a:endCxn id="27" idx="6"/>
          </p:cNvCxnSpPr>
          <p:nvPr/>
        </p:nvCxnSpPr>
        <p:spPr>
          <a:xfrm flipH="1">
            <a:off x="9390195" y="3088640"/>
            <a:ext cx="1928220" cy="2728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FF064B0-F733-46E5-BF17-B1B1DAD53D4E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1156322" y="1870857"/>
            <a:ext cx="994469" cy="7321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D291BDC-7801-482C-B625-F71C4F2662D6}"/>
              </a:ext>
            </a:extLst>
          </p:cNvPr>
          <p:cNvCxnSpPr>
            <a:cxnSpLocks/>
            <a:stCxn id="4" idx="5"/>
            <a:endCxn id="8" idx="2"/>
          </p:cNvCxnSpPr>
          <p:nvPr/>
        </p:nvCxnSpPr>
        <p:spPr>
          <a:xfrm>
            <a:off x="1156322" y="3005318"/>
            <a:ext cx="1023725" cy="14622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4515990-B69E-4C5F-A0E9-A7E56AE6D76C}"/>
              </a:ext>
            </a:extLst>
          </p:cNvPr>
          <p:cNvCxnSpPr>
            <a:cxnSpLocks/>
          </p:cNvCxnSpPr>
          <p:nvPr/>
        </p:nvCxnSpPr>
        <p:spPr>
          <a:xfrm>
            <a:off x="7293237" y="1283797"/>
            <a:ext cx="3395433" cy="13409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75DDA79-DDF5-41ED-9A47-1437F571BF33}"/>
              </a:ext>
            </a:extLst>
          </p:cNvPr>
          <p:cNvCxnSpPr>
            <a:cxnSpLocks/>
            <a:stCxn id="35" idx="6"/>
            <a:endCxn id="5" idx="1"/>
          </p:cNvCxnSpPr>
          <p:nvPr/>
        </p:nvCxnSpPr>
        <p:spPr>
          <a:xfrm>
            <a:off x="7448124" y="624838"/>
            <a:ext cx="3424994" cy="19781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EB8FCCB-F3A4-4B9D-ADA1-CD559E81B456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450567" y="1989983"/>
            <a:ext cx="3355939" cy="7153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33A4D-8555-4239-929C-301110308BC8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7462514" y="2630926"/>
            <a:ext cx="3111461" cy="277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15B201D-639C-4DCE-AAD4-B511B1F7A648}"/>
              </a:ext>
            </a:extLst>
          </p:cNvPr>
          <p:cNvCxnSpPr>
            <a:cxnSpLocks/>
          </p:cNvCxnSpPr>
          <p:nvPr/>
        </p:nvCxnSpPr>
        <p:spPr>
          <a:xfrm flipV="1">
            <a:off x="5458668" y="4206530"/>
            <a:ext cx="2463313" cy="4997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89BC236-63FF-4181-96DE-19CEC2DB433F}"/>
              </a:ext>
            </a:extLst>
          </p:cNvPr>
          <p:cNvCxnSpPr>
            <a:cxnSpLocks/>
            <a:stCxn id="42" idx="6"/>
            <a:endCxn id="37" idx="3"/>
          </p:cNvCxnSpPr>
          <p:nvPr/>
        </p:nvCxnSpPr>
        <p:spPr>
          <a:xfrm flipV="1">
            <a:off x="5760546" y="4269826"/>
            <a:ext cx="2263693" cy="18822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7943D9E-3CCF-438F-9C46-19437FD3DD7A}"/>
              </a:ext>
            </a:extLst>
          </p:cNvPr>
          <p:cNvCxnSpPr>
            <a:cxnSpLocks/>
            <a:stCxn id="41" idx="6"/>
            <a:endCxn id="37" idx="3"/>
          </p:cNvCxnSpPr>
          <p:nvPr/>
        </p:nvCxnSpPr>
        <p:spPr>
          <a:xfrm flipV="1">
            <a:off x="5760546" y="4269826"/>
            <a:ext cx="2263693" cy="11152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7865A77-4607-486F-8EA6-A683BB25E5B3}"/>
              </a:ext>
            </a:extLst>
          </p:cNvPr>
          <p:cNvCxnSpPr>
            <a:cxnSpLocks/>
            <a:stCxn id="38" idx="7"/>
            <a:endCxn id="37" idx="2"/>
          </p:cNvCxnSpPr>
          <p:nvPr/>
        </p:nvCxnSpPr>
        <p:spPr>
          <a:xfrm>
            <a:off x="7203973" y="3956542"/>
            <a:ext cx="595097" cy="15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4D5B2B7-F5D8-45FE-BAEA-1CDBCED04105}"/>
              </a:ext>
            </a:extLst>
          </p:cNvPr>
          <p:cNvCxnSpPr>
            <a:cxnSpLocks/>
            <a:stCxn id="39" idx="7"/>
            <a:endCxn id="37" idx="3"/>
          </p:cNvCxnSpPr>
          <p:nvPr/>
        </p:nvCxnSpPr>
        <p:spPr>
          <a:xfrm flipV="1">
            <a:off x="7293195" y="4269826"/>
            <a:ext cx="731044" cy="183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8634976-9E16-4050-9A1F-80EDA2B6E684}"/>
              </a:ext>
            </a:extLst>
          </p:cNvPr>
          <p:cNvSpPr/>
          <p:nvPr/>
        </p:nvSpPr>
        <p:spPr>
          <a:xfrm>
            <a:off x="7939187" y="6148334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 12. math properties in the chart</a:t>
            </a:r>
            <a:endParaRPr lang="zh-CN" altLang="en-US" sz="1000" b="1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985EB5-D0FE-476F-B2A7-F3055FCE5C12}"/>
              </a:ext>
            </a:extLst>
          </p:cNvPr>
          <p:cNvCxnSpPr>
            <a:cxnSpLocks/>
            <a:endCxn id="60" idx="6"/>
          </p:cNvCxnSpPr>
          <p:nvPr/>
        </p:nvCxnSpPr>
        <p:spPr>
          <a:xfrm flipH="1">
            <a:off x="9390195" y="3103784"/>
            <a:ext cx="2059023" cy="327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E581BCA-78F0-437B-A208-8DE124A1AD66}"/>
              </a:ext>
            </a:extLst>
          </p:cNvPr>
          <p:cNvSpPr/>
          <p:nvPr/>
        </p:nvSpPr>
        <p:spPr>
          <a:xfrm>
            <a:off x="5960150" y="3080607"/>
            <a:ext cx="1451008" cy="456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15.Futurn trend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3635C5-6BCB-4C28-84A2-0E02A137F04B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7411158" y="2931047"/>
            <a:ext cx="3364052" cy="3776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hought Bubble: Cloud 48">
            <a:extLst>
              <a:ext uri="{FF2B5EF4-FFF2-40B4-BE49-F238E27FC236}">
                <a16:creationId xmlns:a16="http://schemas.microsoft.com/office/drawing/2014/main" id="{A5E69414-66C5-4AAA-8917-223AC5BBF86D}"/>
              </a:ext>
            </a:extLst>
          </p:cNvPr>
          <p:cNvSpPr/>
          <p:nvPr/>
        </p:nvSpPr>
        <p:spPr>
          <a:xfrm>
            <a:off x="3755254" y="1231713"/>
            <a:ext cx="2086975" cy="1340924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FFFF00"/>
                </a:solidFill>
              </a:rPr>
              <a:t>Solid line: Required task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FFFF00"/>
                </a:solidFill>
              </a:rPr>
              <a:t>Dotted line: Optional task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1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10CA-A981-4C53-A847-F1CB2650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Compare company</a:t>
            </a:r>
            <a:endParaRPr lang="zh-CN" altLang="en-US" sz="2000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C8B304-E7C6-45A8-96F6-F89CC2F4F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1259840"/>
            <a:ext cx="8707120" cy="54026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00E953-5F66-4AAB-BFE5-4336B669CF5F}"/>
              </a:ext>
            </a:extLst>
          </p:cNvPr>
          <p:cNvSpPr/>
          <p:nvPr/>
        </p:nvSpPr>
        <p:spPr>
          <a:xfrm>
            <a:off x="5532120" y="2251027"/>
            <a:ext cx="150368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2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1FC8-1F5B-48BD-ADD5-84395F7D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Modules</a:t>
            </a:r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E9231A-3936-49AB-A7CE-F42F9567D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939624"/>
              </p:ext>
            </p:extLst>
          </p:nvPr>
        </p:nvGraphicFramePr>
        <p:xfrm>
          <a:off x="838200" y="1825625"/>
          <a:ext cx="1014476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720">
                  <a:extLst>
                    <a:ext uri="{9D8B030D-6E8A-4147-A177-3AD203B41FA5}">
                      <a16:colId xmlns:a16="http://schemas.microsoft.com/office/drawing/2014/main" val="3761522409"/>
                    </a:ext>
                  </a:extLst>
                </a:gridCol>
                <a:gridCol w="5273040">
                  <a:extLst>
                    <a:ext uri="{9D8B030D-6E8A-4147-A177-3AD203B41FA5}">
                      <a16:colId xmlns:a16="http://schemas.microsoft.com/office/drawing/2014/main" val="2782284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Modules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3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Login/logout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Admin &amp; Users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 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Admin &amp; Users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5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Import excels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Admin import company information in excel format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Create and update information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Admin maintain the company information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Generate a chart to show 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Users want to show the chart to display the difference in stock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8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73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D8B8-3CC9-4464-B296-1D2B2359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/>
              <a:t>Administer View</a:t>
            </a:r>
            <a:endParaRPr lang="zh-CN" alt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6216-C106-40A5-BECC-51A935AC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0BDDC2-7B05-4198-A984-306B2F06A542}"/>
              </a:ext>
            </a:extLst>
          </p:cNvPr>
          <p:cNvSpPr/>
          <p:nvPr/>
        </p:nvSpPr>
        <p:spPr>
          <a:xfrm>
            <a:off x="1945640" y="1310640"/>
            <a:ext cx="8300720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E665-3B05-4DC0-90D1-C74924F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544" y="3358960"/>
            <a:ext cx="2025415" cy="5323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User name:</a:t>
            </a:r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06D32F-91BD-4616-9AE4-F1495EBBE5DE}"/>
              </a:ext>
            </a:extLst>
          </p:cNvPr>
          <p:cNvSpPr txBox="1">
            <a:spLocks/>
          </p:cNvSpPr>
          <p:nvPr/>
        </p:nvSpPr>
        <p:spPr>
          <a:xfrm>
            <a:off x="2988544" y="3976181"/>
            <a:ext cx="2025415" cy="53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Password: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4E1E2-6736-48AD-9EF5-DBBE6E36FB42}"/>
              </a:ext>
            </a:extLst>
          </p:cNvPr>
          <p:cNvSpPr/>
          <p:nvPr/>
        </p:nvSpPr>
        <p:spPr>
          <a:xfrm>
            <a:off x="5213772" y="343371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1FAD2-A0AE-43F6-8486-8E59B6DB1DDC}"/>
              </a:ext>
            </a:extLst>
          </p:cNvPr>
          <p:cNvSpPr/>
          <p:nvPr/>
        </p:nvSpPr>
        <p:spPr>
          <a:xfrm>
            <a:off x="5213772" y="404077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39C7C-269C-4115-B401-4469DF5F80B3}"/>
              </a:ext>
            </a:extLst>
          </p:cNvPr>
          <p:cNvSpPr txBox="1"/>
          <p:nvPr/>
        </p:nvSpPr>
        <p:spPr>
          <a:xfrm>
            <a:off x="3143558" y="1726452"/>
            <a:ext cx="532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sz="2400" b="1" dirty="0"/>
              <a:t>Welcome to Stock Market</a:t>
            </a:r>
            <a:endParaRPr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638C9-66EE-48DA-86EF-67DCD54E610A}"/>
              </a:ext>
            </a:extLst>
          </p:cNvPr>
          <p:cNvSpPr txBox="1"/>
          <p:nvPr/>
        </p:nvSpPr>
        <p:spPr>
          <a:xfrm>
            <a:off x="3223180" y="5042824"/>
            <a:ext cx="52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 account yet? Go to </a:t>
            </a:r>
            <a:r>
              <a:rPr lang="en-US" altLang="zh-CN" u="sng" dirty="0"/>
              <a:t>Sign Up!</a:t>
            </a:r>
            <a:endParaRPr lang="zh-CN" alt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66D09-3048-4F63-B9B5-62DC12B61074}"/>
              </a:ext>
            </a:extLst>
          </p:cNvPr>
          <p:cNvSpPr txBox="1"/>
          <p:nvPr/>
        </p:nvSpPr>
        <p:spPr>
          <a:xfrm>
            <a:off x="654009" y="409691"/>
            <a:ext cx="519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Login/Signup for Admin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9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0BDDC2-7B05-4198-A984-306B2F06A542}"/>
              </a:ext>
            </a:extLst>
          </p:cNvPr>
          <p:cNvSpPr/>
          <p:nvPr/>
        </p:nvSpPr>
        <p:spPr>
          <a:xfrm>
            <a:off x="1945640" y="1310640"/>
            <a:ext cx="8300720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E665-3B05-4DC0-90D1-C74924F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544" y="3358960"/>
            <a:ext cx="2025415" cy="5323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User name:</a:t>
            </a:r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06D32F-91BD-4616-9AE4-F1495EBBE5DE}"/>
              </a:ext>
            </a:extLst>
          </p:cNvPr>
          <p:cNvSpPr txBox="1">
            <a:spLocks/>
          </p:cNvSpPr>
          <p:nvPr/>
        </p:nvSpPr>
        <p:spPr>
          <a:xfrm>
            <a:off x="2988544" y="3976181"/>
            <a:ext cx="2025415" cy="53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Password: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4E1E2-6736-48AD-9EF5-DBBE6E36FB42}"/>
              </a:ext>
            </a:extLst>
          </p:cNvPr>
          <p:cNvSpPr/>
          <p:nvPr/>
        </p:nvSpPr>
        <p:spPr>
          <a:xfrm>
            <a:off x="5213772" y="343371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1FAD2-A0AE-43F6-8486-8E59B6DB1DDC}"/>
              </a:ext>
            </a:extLst>
          </p:cNvPr>
          <p:cNvSpPr/>
          <p:nvPr/>
        </p:nvSpPr>
        <p:spPr>
          <a:xfrm>
            <a:off x="5213772" y="404077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39C7C-269C-4115-B401-4469DF5F80B3}"/>
              </a:ext>
            </a:extLst>
          </p:cNvPr>
          <p:cNvSpPr txBox="1"/>
          <p:nvPr/>
        </p:nvSpPr>
        <p:spPr>
          <a:xfrm>
            <a:off x="3143558" y="1726452"/>
            <a:ext cx="532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Sign Up</a:t>
            </a:r>
            <a:endParaRPr lang="zh-CN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638C9-66EE-48DA-86EF-67DCD54E610A}"/>
              </a:ext>
            </a:extLst>
          </p:cNvPr>
          <p:cNvSpPr txBox="1"/>
          <p:nvPr/>
        </p:nvSpPr>
        <p:spPr>
          <a:xfrm>
            <a:off x="5013959" y="5052299"/>
            <a:ext cx="179323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Confirmed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66D09-3048-4F63-B9B5-62DC12B61074}"/>
              </a:ext>
            </a:extLst>
          </p:cNvPr>
          <p:cNvSpPr txBox="1"/>
          <p:nvPr/>
        </p:nvSpPr>
        <p:spPr>
          <a:xfrm>
            <a:off x="654009" y="409691"/>
            <a:ext cx="519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Login/Signup for Admin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A6A2F-9C57-4FE8-AA6D-9E2FF905D574}"/>
              </a:ext>
            </a:extLst>
          </p:cNvPr>
          <p:cNvSpPr/>
          <p:nvPr/>
        </p:nvSpPr>
        <p:spPr>
          <a:xfrm>
            <a:off x="4701538" y="4969239"/>
            <a:ext cx="2491742" cy="540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5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0BDDC2-7B05-4198-A984-306B2F06A542}"/>
              </a:ext>
            </a:extLst>
          </p:cNvPr>
          <p:cNvSpPr/>
          <p:nvPr/>
        </p:nvSpPr>
        <p:spPr>
          <a:xfrm>
            <a:off x="1945640" y="1310640"/>
            <a:ext cx="8300720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E665-3B05-4DC0-90D1-C74924F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544" y="3358960"/>
            <a:ext cx="2025415" cy="5323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User name:</a:t>
            </a:r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06D32F-91BD-4616-9AE4-F1495EBBE5DE}"/>
              </a:ext>
            </a:extLst>
          </p:cNvPr>
          <p:cNvSpPr txBox="1">
            <a:spLocks/>
          </p:cNvSpPr>
          <p:nvPr/>
        </p:nvSpPr>
        <p:spPr>
          <a:xfrm>
            <a:off x="2988544" y="3976181"/>
            <a:ext cx="2025415" cy="53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Password: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4E1E2-6736-48AD-9EF5-DBBE6E36FB42}"/>
              </a:ext>
            </a:extLst>
          </p:cNvPr>
          <p:cNvSpPr/>
          <p:nvPr/>
        </p:nvSpPr>
        <p:spPr>
          <a:xfrm>
            <a:off x="5213772" y="343371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1FAD2-A0AE-43F6-8486-8E59B6DB1DDC}"/>
              </a:ext>
            </a:extLst>
          </p:cNvPr>
          <p:cNvSpPr/>
          <p:nvPr/>
        </p:nvSpPr>
        <p:spPr>
          <a:xfrm>
            <a:off x="5213772" y="4040776"/>
            <a:ext cx="2766907" cy="28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39C7C-269C-4115-B401-4469DF5F80B3}"/>
              </a:ext>
            </a:extLst>
          </p:cNvPr>
          <p:cNvSpPr txBox="1"/>
          <p:nvPr/>
        </p:nvSpPr>
        <p:spPr>
          <a:xfrm>
            <a:off x="3143558" y="1726452"/>
            <a:ext cx="532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Sign Up</a:t>
            </a:r>
            <a:endParaRPr lang="zh-CN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638C9-66EE-48DA-86EF-67DCD54E610A}"/>
              </a:ext>
            </a:extLst>
          </p:cNvPr>
          <p:cNvSpPr txBox="1"/>
          <p:nvPr/>
        </p:nvSpPr>
        <p:spPr>
          <a:xfrm>
            <a:off x="5013959" y="5052299"/>
            <a:ext cx="179323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Confirmed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66D09-3048-4F63-B9B5-62DC12B61074}"/>
              </a:ext>
            </a:extLst>
          </p:cNvPr>
          <p:cNvSpPr txBox="1"/>
          <p:nvPr/>
        </p:nvSpPr>
        <p:spPr>
          <a:xfrm>
            <a:off x="654009" y="409691"/>
            <a:ext cx="519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Login/Signup for Admin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BFB2D-68C6-42C9-A4CB-CB34DC5AF674}"/>
              </a:ext>
            </a:extLst>
          </p:cNvPr>
          <p:cNvSpPr/>
          <p:nvPr/>
        </p:nvSpPr>
        <p:spPr>
          <a:xfrm>
            <a:off x="3815080" y="2382520"/>
            <a:ext cx="4820920" cy="2131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 have created a new account successfully!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9F242-1E3B-4580-BF04-FBC4BA094132}"/>
              </a:ext>
            </a:extLst>
          </p:cNvPr>
          <p:cNvSpPr txBox="1"/>
          <p:nvPr/>
        </p:nvSpPr>
        <p:spPr>
          <a:xfrm>
            <a:off x="5328920" y="3791515"/>
            <a:ext cx="179323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OK!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977441-E046-4B39-9B11-ED6A1C108E8B}"/>
              </a:ext>
            </a:extLst>
          </p:cNvPr>
          <p:cNvSpPr/>
          <p:nvPr/>
        </p:nvSpPr>
        <p:spPr>
          <a:xfrm>
            <a:off x="4975859" y="3655769"/>
            <a:ext cx="2499360" cy="7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6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map&#10;&#10;Description automatically generated">
            <a:extLst>
              <a:ext uri="{FF2B5EF4-FFF2-40B4-BE49-F238E27FC236}">
                <a16:creationId xmlns:a16="http://schemas.microsoft.com/office/drawing/2014/main" id="{A1B5CFFC-22C7-47CC-BD94-1CE768B4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48" y="1263968"/>
            <a:ext cx="6075112" cy="49138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F6766-F30D-4908-9F66-519F0FD8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2025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Admin Landing page</a:t>
            </a:r>
            <a:endParaRPr lang="zh-CN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9CD09-5653-4F99-8DD5-DAA9D1D03FBA}"/>
              </a:ext>
            </a:extLst>
          </p:cNvPr>
          <p:cNvSpPr/>
          <p:nvPr/>
        </p:nvSpPr>
        <p:spPr>
          <a:xfrm>
            <a:off x="2255520" y="1859280"/>
            <a:ext cx="7366000" cy="730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69470-0E70-43DF-9186-274D47AB4FF3}"/>
              </a:ext>
            </a:extLst>
          </p:cNvPr>
          <p:cNvSpPr txBox="1"/>
          <p:nvPr/>
        </p:nvSpPr>
        <p:spPr>
          <a:xfrm>
            <a:off x="9214552" y="2971483"/>
            <a:ext cx="265176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PH" altLang="zh-CN" dirty="0"/>
              <a:t>All tabs have the same size. Click each tab, information about it will be displayed and the tab size will be bold.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90FF18B-907B-4CAF-A4E3-02526EB5542B}"/>
              </a:ext>
            </a:extLst>
          </p:cNvPr>
          <p:cNvCxnSpPr>
            <a:cxnSpLocks/>
          </p:cNvCxnSpPr>
          <p:nvPr/>
        </p:nvCxnSpPr>
        <p:spPr>
          <a:xfrm>
            <a:off x="9700260" y="2057083"/>
            <a:ext cx="914400" cy="914400"/>
          </a:xfrm>
          <a:prstGeom prst="bentConnector3">
            <a:avLst>
              <a:gd name="adj1" fmla="val 98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6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534A-FE05-47CC-83F5-31D4B1D4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540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Import data of companies – page 1</a:t>
            </a:r>
            <a:endParaRPr lang="zh-CN" altLang="en-US" sz="2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C8CE44-6E50-4854-8EBC-E314C530B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0" y="1178560"/>
            <a:ext cx="6167120" cy="540512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75EFA8-5045-4194-98AA-80F9707AE0FF}"/>
              </a:ext>
            </a:extLst>
          </p:cNvPr>
          <p:cNvSpPr/>
          <p:nvPr/>
        </p:nvSpPr>
        <p:spPr>
          <a:xfrm>
            <a:off x="2814320" y="2123440"/>
            <a:ext cx="120904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9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510</Words>
  <Application>Microsoft Office PowerPoint</Application>
  <PresentationFormat>Widescreen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Theme</vt:lpstr>
      <vt:lpstr>Overview</vt:lpstr>
      <vt:lpstr>PowerPoint Presentation</vt:lpstr>
      <vt:lpstr>Function Modules</vt:lpstr>
      <vt:lpstr>Administer View</vt:lpstr>
      <vt:lpstr>PowerPoint Presentation</vt:lpstr>
      <vt:lpstr>PowerPoint Presentation</vt:lpstr>
      <vt:lpstr>PowerPoint Presentation</vt:lpstr>
      <vt:lpstr>Admin Landing page</vt:lpstr>
      <vt:lpstr>Import data of companies – page 1</vt:lpstr>
      <vt:lpstr>Import data of companies – page 2</vt:lpstr>
      <vt:lpstr>Manage company</vt:lpstr>
      <vt:lpstr>PowerPoint Presentation</vt:lpstr>
      <vt:lpstr>User View</vt:lpstr>
      <vt:lpstr>PowerPoint Presentation</vt:lpstr>
      <vt:lpstr>PowerPoint Presentation</vt:lpstr>
      <vt:lpstr>PowerPoint Presentation</vt:lpstr>
      <vt:lpstr>User Landing page</vt:lpstr>
      <vt:lpstr>PowerPoint Presentation</vt:lpstr>
      <vt:lpstr>Compare company</vt:lpstr>
      <vt:lpstr>Compare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Xin Ran Zhang</dc:creator>
  <cp:lastModifiedBy>Xin Ran Zhang</cp:lastModifiedBy>
  <cp:revision>12</cp:revision>
  <dcterms:created xsi:type="dcterms:W3CDTF">2020-04-14T11:41:55Z</dcterms:created>
  <dcterms:modified xsi:type="dcterms:W3CDTF">2020-04-14T12:38:22Z</dcterms:modified>
</cp:coreProperties>
</file>