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0279975" cy="42808525"/>
  <p:notesSz cx="6858000" cy="91440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C9C9C9"/>
    <a:srgbClr val="CDCDCD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02" autoAdjust="0"/>
  </p:normalViewPr>
  <p:slideViewPr>
    <p:cSldViewPr snapToGrid="0">
      <p:cViewPr>
        <p:scale>
          <a:sx n="40" d="100"/>
          <a:sy n="40" d="100"/>
        </p:scale>
        <p:origin x="84" y="4980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EA51-B39A-4917-8315-AAE0BBF76C19}" type="datetimeFigureOut">
              <a:rPr lang="en-GB" smtClean="0"/>
              <a:t>15/08/2012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61DC0-1B61-45E9-A790-5B7DB4124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15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389" eaLnBrk="0" hangingPunct="0">
              <a:defRPr sz="500">
                <a:solidFill>
                  <a:schemeClr val="tx1"/>
                </a:solidFill>
                <a:latin typeface="Arial" charset="0"/>
              </a:defRPr>
            </a:lvl1pPr>
            <a:lvl2pPr marL="134102" indent="-51578" defTabSz="973389" eaLnBrk="0" hangingPunct="0">
              <a:defRPr sz="500">
                <a:solidFill>
                  <a:schemeClr val="tx1"/>
                </a:solidFill>
                <a:latin typeface="Arial" charset="0"/>
              </a:defRPr>
            </a:lvl2pPr>
            <a:lvl3pPr marL="206312" indent="-41262" defTabSz="973389" eaLnBrk="0" hangingPunct="0">
              <a:defRPr sz="500">
                <a:solidFill>
                  <a:schemeClr val="tx1"/>
                </a:solidFill>
                <a:latin typeface="Arial" charset="0"/>
              </a:defRPr>
            </a:lvl3pPr>
            <a:lvl4pPr marL="288836" indent="-41262" defTabSz="973389" eaLnBrk="0" hangingPunct="0">
              <a:defRPr sz="500">
                <a:solidFill>
                  <a:schemeClr val="tx1"/>
                </a:solidFill>
                <a:latin typeface="Arial" charset="0"/>
              </a:defRPr>
            </a:lvl4pPr>
            <a:lvl5pPr marL="371361" indent="-41262" defTabSz="973389" eaLnBrk="0" hangingPunct="0">
              <a:defRPr sz="500">
                <a:solidFill>
                  <a:schemeClr val="tx1"/>
                </a:solidFill>
                <a:latin typeface="Arial" charset="0"/>
              </a:defRPr>
            </a:lvl5pPr>
            <a:lvl6pPr marL="453885" indent="-41262" defTabSz="973389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6pPr>
            <a:lvl7pPr marL="536410" indent="-41262" defTabSz="973389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7pPr>
            <a:lvl8pPr marL="618935" indent="-41262" defTabSz="973389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8pPr>
            <a:lvl9pPr marL="701459" indent="-41262" defTabSz="973389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510ABB-FB5F-42FD-8DAF-6BA63102CDB0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9150" y="757238"/>
            <a:ext cx="2679700" cy="378777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02" y="13298398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3"/>
            <a:ext cx="21195983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33E-A0D9-42CF-A530-15624E719490}" type="datetimeFigureOut">
              <a:rPr lang="en-GB" smtClean="0"/>
              <a:pPr/>
              <a:t>15/08/2012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EE2-1984-4993-9447-8B13B34639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8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33E-A0D9-42CF-A530-15624E719490}" type="datetimeFigureOut">
              <a:rPr lang="en-GB" smtClean="0"/>
              <a:pPr/>
              <a:t>15/08/2012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EE2-1984-4993-9447-8B13B34639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56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3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7" y="10702133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33E-A0D9-42CF-A530-15624E719490}" type="datetimeFigureOut">
              <a:rPr lang="en-GB" smtClean="0"/>
              <a:pPr/>
              <a:t>15/08/2012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EE2-1984-4993-9447-8B13B34639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4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33E-A0D9-42CF-A530-15624E719490}" type="datetimeFigureOut">
              <a:rPr lang="en-GB" smtClean="0"/>
              <a:pPr/>
              <a:t>15/08/2012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EE2-1984-4993-9447-8B13B34639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81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3" y="27508446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3" y="18144087"/>
            <a:ext cx="25737979" cy="936436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33E-A0D9-42CF-A530-15624E719490}" type="datetimeFigureOut">
              <a:rPr lang="en-GB" smtClean="0"/>
              <a:pPr/>
              <a:t>15/08/2012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EE2-1984-4993-9447-8B13B34639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13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7" y="62349824"/>
            <a:ext cx="44867985" cy="17634733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3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33E-A0D9-42CF-A530-15624E719490}" type="datetimeFigureOut">
              <a:rPr lang="en-GB" smtClean="0"/>
              <a:pPr/>
              <a:t>15/08/2012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EE2-1984-4993-9447-8B13B34639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28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14326"/>
            <a:ext cx="27251978" cy="7134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80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3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80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3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33E-A0D9-42CF-A530-15624E719490}" type="datetimeFigureOut">
              <a:rPr lang="en-GB" smtClean="0"/>
              <a:pPr/>
              <a:t>15/08/2012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EE2-1984-4993-9447-8B13B34639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66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33E-A0D9-42CF-A530-15624E719490}" type="datetimeFigureOut">
              <a:rPr lang="en-GB" smtClean="0"/>
              <a:pPr/>
              <a:t>15/08/2012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EE2-1984-4993-9447-8B13B34639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5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33E-A0D9-42CF-A530-15624E719490}" type="datetimeFigureOut">
              <a:rPr lang="en-GB" smtClean="0"/>
              <a:pPr/>
              <a:t>15/08/2012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EE2-1984-4993-9447-8B13B34639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81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2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0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2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33E-A0D9-42CF-A530-15624E719490}" type="datetimeFigureOut">
              <a:rPr lang="en-GB" smtClean="0"/>
              <a:pPr/>
              <a:t>15/08/2012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EE2-1984-4993-9447-8B13B34639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71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91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91" y="3825026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91" y="33503625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033E-A0D9-42CF-A530-15624E719490}" type="datetimeFigureOut">
              <a:rPr lang="en-GB" smtClean="0"/>
              <a:pPr/>
              <a:t>15/08/2012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EE2-1984-4993-9447-8B13B34639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99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4000" y="1714326"/>
            <a:ext cx="27251978" cy="7134753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000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8" y="39677168"/>
            <a:ext cx="7065328" cy="2279159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033E-A0D9-42CF-A530-15624E719490}" type="datetimeFigureOut">
              <a:rPr lang="en-GB" smtClean="0"/>
              <a:pPr/>
              <a:t>15/08/2012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62" y="39677168"/>
            <a:ext cx="9588659" cy="2279159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8"/>
            <a:ext cx="7065328" cy="2279159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6EE2-1984-4993-9447-8B13B34639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3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5.emf"/><Relationship Id="rId7" Type="http://schemas.openxmlformats.org/officeDocument/2006/relationships/oleObject" Target="../embeddings/oleObject1.bin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png"/><Relationship Id="rId20" Type="http://schemas.openxmlformats.org/officeDocument/2006/relationships/image" Target="../media/image14.jpeg"/><Relationship Id="rId1" Type="http://schemas.openxmlformats.org/officeDocument/2006/relationships/vmlDrawing" Target="../drawings/vmlDrawing1.vml"/><Relationship Id="rId6" Type="http://schemas.openxmlformats.org/officeDocument/2006/relationships/hyperlink" Target="mailto:f.rodriguez@imperial.ac.uk" TargetMode="Externa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0.png"/><Relationship Id="rId5" Type="http://schemas.openxmlformats.org/officeDocument/2006/relationships/hyperlink" Target="mailto:sko@chonnam.ac.kr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7.jpe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2.png"/><Relationship Id="rId4" Type="http://schemas.openxmlformats.org/officeDocument/2006/relationships/hyperlink" Target="mailto:sophia.bano@eecs.qmul.ac.uk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jpeg"/><Relationship Id="rId27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/>
            </a:gs>
            <a:gs pos="0">
              <a:schemeClr val="tx1"/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-10633"/>
            <a:ext cx="30279976" cy="5224754"/>
          </a:xfrm>
          <a:prstGeom prst="rect">
            <a:avLst/>
          </a:prstGeom>
          <a:gradFill flip="none" rotWithShape="1">
            <a:gsLst>
              <a:gs pos="58000">
                <a:schemeClr val="tx1"/>
              </a:gs>
              <a:gs pos="0">
                <a:schemeClr val="tx1"/>
              </a:gs>
              <a:gs pos="86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37201" tIns="68601" rIns="137201" bIns="68601" anchor="ctr"/>
          <a:lstStyle/>
          <a:p>
            <a:pPr algn="ctr" defTabSz="4705174">
              <a:defRPr/>
            </a:pPr>
            <a:r>
              <a:rPr lang="en-GB" sz="6800" b="1" dirty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Smooth Path Planning for a Biologically-Inspired </a:t>
            </a:r>
            <a:r>
              <a:rPr lang="en-GB" sz="6800" b="1" dirty="0" smtClean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Neurosurgical Probe</a:t>
            </a:r>
          </a:p>
          <a:p>
            <a:pPr algn="ctr" defTabSz="4705174">
              <a:defRPr/>
            </a:pPr>
            <a:endParaRPr lang="en-GB" sz="8000" b="1" dirty="0" smtClean="0">
              <a:solidFill>
                <a:srgbClr val="FFFFB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 defTabSz="4705174">
              <a:defRPr/>
            </a:pPr>
            <a:r>
              <a:rPr lang="en-US" sz="4800" b="1" dirty="0" smtClean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							</a:t>
            </a:r>
            <a:endParaRPr lang="en-US" sz="4800" b="1" dirty="0">
              <a:solidFill>
                <a:srgbClr val="FFFFB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164"/>
          <p:cNvSpPr txBox="1">
            <a:spLocks noChangeArrowheads="1"/>
          </p:cNvSpPr>
          <p:nvPr/>
        </p:nvSpPr>
        <p:spPr bwMode="auto">
          <a:xfrm>
            <a:off x="112478" y="2506251"/>
            <a:ext cx="8513748" cy="255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67" tIns="45734" rIns="91467" bIns="45734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4705174" eaLnBrk="1" hangingPunct="1">
              <a:defRPr/>
            </a:pPr>
            <a:r>
              <a:rPr lang="en-US" sz="4000" b="1" dirty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Sophia </a:t>
            </a:r>
            <a:r>
              <a:rPr lang="en-US" sz="4000" b="1" dirty="0" err="1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Bano</a:t>
            </a:r>
            <a:endParaRPr lang="en-US" sz="4000" b="1" dirty="0">
              <a:solidFill>
                <a:srgbClr val="FFFFB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 defTabSz="4705174" eaLnBrk="1" hangingPunct="1">
              <a:defRPr/>
            </a:pPr>
            <a:r>
              <a:rPr lang="en-US" sz="4000" b="1" dirty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Queen Mary, University of London, UK</a:t>
            </a:r>
          </a:p>
          <a:p>
            <a:pPr algn="ctr" defTabSz="4705174" eaLnBrk="1" hangingPunct="1">
              <a:defRPr/>
            </a:pPr>
            <a:r>
              <a:rPr lang="en-US" sz="4000" b="1" dirty="0" smtClean="0">
                <a:solidFill>
                  <a:srgbClr val="FFFFBF"/>
                </a:solidFill>
                <a:latin typeface="Arial" pitchFamily="34" charset="0"/>
                <a:cs typeface="Arial" pitchFamily="34" charset="0"/>
                <a:hlinkClick r:id="rId4"/>
              </a:rPr>
              <a:t>sophia.bano@eecs.qmul.ac.uk</a:t>
            </a:r>
            <a:endParaRPr lang="en-US" sz="4000" b="1" dirty="0">
              <a:solidFill>
                <a:srgbClr val="FFFFB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64"/>
          <p:cNvSpPr txBox="1">
            <a:spLocks noChangeArrowheads="1"/>
          </p:cNvSpPr>
          <p:nvPr/>
        </p:nvSpPr>
        <p:spPr bwMode="auto">
          <a:xfrm>
            <a:off x="9007208" y="2506251"/>
            <a:ext cx="10955468" cy="255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67" tIns="45734" rIns="91467" bIns="45734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4705174" eaLnBrk="1" hangingPunct="1">
              <a:defRPr/>
            </a:pPr>
            <a:r>
              <a:rPr lang="en-US" sz="4000" b="1" dirty="0" err="1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Seong</a:t>
            </a:r>
            <a:r>
              <a:rPr lang="en-US" sz="4000" b="1" dirty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Young </a:t>
            </a:r>
            <a:r>
              <a:rPr lang="en-US" sz="4000" b="1" dirty="0" err="1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Ko</a:t>
            </a:r>
            <a:r>
              <a:rPr lang="en-US" sz="4000" b="1" i="1" dirty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, Member, </a:t>
            </a:r>
            <a:r>
              <a:rPr lang="en-US" sz="4000" b="1" i="1" dirty="0" smtClean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IEEE</a:t>
            </a:r>
            <a:endParaRPr lang="en-US" sz="4000" b="1" i="1" dirty="0">
              <a:solidFill>
                <a:srgbClr val="FFFFB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 defTabSz="4705174" eaLnBrk="1" hangingPunct="1">
              <a:defRPr/>
            </a:pPr>
            <a:r>
              <a:rPr lang="en-US" sz="4000" b="1" dirty="0" err="1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Chonnam</a:t>
            </a:r>
            <a:r>
              <a:rPr lang="en-US" sz="4000" b="1" dirty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National University, </a:t>
            </a:r>
            <a:r>
              <a:rPr lang="en-US" sz="4000" b="1" dirty="0" err="1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Gwangju</a:t>
            </a:r>
            <a:r>
              <a:rPr lang="en-US" sz="4000" b="1" dirty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, South Korea</a:t>
            </a:r>
          </a:p>
          <a:p>
            <a:pPr algn="ctr" defTabSz="4705174" eaLnBrk="1" hangingPunct="1">
              <a:defRPr/>
            </a:pPr>
            <a:r>
              <a:rPr lang="en-US" sz="4000" b="1" dirty="0" smtClean="0">
                <a:solidFill>
                  <a:srgbClr val="FFFFBF"/>
                </a:solidFill>
                <a:latin typeface="Arial" pitchFamily="34" charset="0"/>
                <a:cs typeface="Arial" pitchFamily="34" charset="0"/>
                <a:hlinkClick r:id="rId5"/>
              </a:rPr>
              <a:t>sko@chonnam.ac.kr</a:t>
            </a:r>
            <a:endParaRPr lang="en-US" sz="4000" b="1" dirty="0">
              <a:solidFill>
                <a:srgbClr val="FFFFB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64"/>
          <p:cNvSpPr txBox="1">
            <a:spLocks noChangeArrowheads="1"/>
          </p:cNvSpPr>
          <p:nvPr/>
        </p:nvSpPr>
        <p:spPr bwMode="auto">
          <a:xfrm>
            <a:off x="20488036" y="2506251"/>
            <a:ext cx="9734542" cy="255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67" tIns="45734" rIns="91467" bIns="45734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4705174" eaLnBrk="1" hangingPunct="1">
              <a:defRPr/>
            </a:pPr>
            <a:r>
              <a:rPr lang="en-US" sz="4000" b="1" dirty="0" err="1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Ferdinando</a:t>
            </a:r>
            <a:r>
              <a:rPr lang="en-US" sz="4000" b="1" dirty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Rodriguez y </a:t>
            </a:r>
            <a:r>
              <a:rPr lang="en-US" sz="4000" b="1" dirty="0" err="1" smtClean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Baena</a:t>
            </a:r>
            <a:r>
              <a:rPr lang="en-US" sz="4000" b="1" dirty="0" smtClean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4000" b="1" i="1" dirty="0" smtClean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Member</a:t>
            </a:r>
            <a:r>
              <a:rPr lang="en-US" sz="4000" b="1" i="1" dirty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4000" b="1" i="1" dirty="0" smtClean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IEEE</a:t>
            </a:r>
          </a:p>
          <a:p>
            <a:pPr algn="ctr" defTabSz="4705174" eaLnBrk="1" hangingPunct="1">
              <a:defRPr/>
            </a:pPr>
            <a:r>
              <a:rPr lang="en-US" sz="4000" b="1" dirty="0" smtClean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Imperial </a:t>
            </a:r>
            <a:r>
              <a:rPr lang="en-US" sz="4000" b="1" dirty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College, London, </a:t>
            </a:r>
            <a:r>
              <a:rPr lang="en-US" sz="4000" b="1" dirty="0" smtClean="0">
                <a:solidFill>
                  <a:srgbClr val="FFFFB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UK</a:t>
            </a:r>
          </a:p>
          <a:p>
            <a:pPr algn="ctr" defTabSz="4705174" eaLnBrk="1" hangingPunct="1">
              <a:defRPr/>
            </a:pPr>
            <a:r>
              <a:rPr lang="en-US" sz="4000" b="1" dirty="0" smtClean="0">
                <a:solidFill>
                  <a:srgbClr val="FFFFBF"/>
                </a:solidFill>
                <a:latin typeface="Arial" pitchFamily="34" charset="0"/>
                <a:cs typeface="Arial" pitchFamily="34" charset="0"/>
                <a:hlinkClick r:id="rId6"/>
              </a:rPr>
              <a:t>f.rodriguez@imperial.ac.uk</a:t>
            </a:r>
            <a:endParaRPr lang="en-US" sz="4000" b="1" dirty="0">
              <a:solidFill>
                <a:srgbClr val="FFFFB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442217"/>
              </p:ext>
            </p:extLst>
          </p:nvPr>
        </p:nvGraphicFramePr>
        <p:xfrm>
          <a:off x="2910544" y="3483218"/>
          <a:ext cx="646787" cy="25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7" imgW="914400" imgH="181440" progId="Equation.DSMT4">
                  <p:embed/>
                </p:oleObj>
              </mc:Choice>
              <mc:Fallback>
                <p:oleObj name="Equation" r:id="rId7" imgW="914400" imgH="18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0544" y="3483218"/>
                        <a:ext cx="646787" cy="255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80309" y="5224752"/>
            <a:ext cx="14220000" cy="8310912"/>
            <a:chOff x="740206" y="6748752"/>
            <a:chExt cx="14094179" cy="8294176"/>
          </a:xfrm>
        </p:grpSpPr>
        <p:sp>
          <p:nvSpPr>
            <p:cNvPr id="85" name="Rectangle 30"/>
            <p:cNvSpPr>
              <a:spLocks noChangeArrowheads="1"/>
            </p:cNvSpPr>
            <p:nvPr/>
          </p:nvSpPr>
          <p:spPr bwMode="auto">
            <a:xfrm>
              <a:off x="740206" y="6748752"/>
              <a:ext cx="14094179" cy="86033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/>
          </p:spPr>
          <p:txBody>
            <a:bodyPr wrap="none" lIns="137201" tIns="68601" rIns="137201" bIns="68601" anchor="ctr"/>
            <a:lstStyle/>
            <a:p>
              <a:pPr algn="ctr" defTabSz="4705174"/>
              <a:r>
                <a:rPr lang="en-US" sz="5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1. Introduction</a:t>
              </a:r>
              <a:endPara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 Box 61"/>
            <p:cNvSpPr txBox="1">
              <a:spLocks noChangeArrowheads="1"/>
            </p:cNvSpPr>
            <p:nvPr/>
          </p:nvSpPr>
          <p:spPr bwMode="auto">
            <a:xfrm>
              <a:off x="740206" y="7643492"/>
              <a:ext cx="14094179" cy="739943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67" tIns="45734" rIns="91467" bIns="45734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GB" sz="11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In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recent years, percutaneous interventions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have become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the preferred choice of many neurosurgeons, due to several benefits over open neurosurgery. They require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the insertion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of probes or needles inside the brain, precisely targeting lesions, based on CT/MRI images. A bio-inspired neurosurgical flexible probe named </a:t>
              </a:r>
              <a:r>
                <a:rPr lang="en-GB" sz="3200" b="1" i="1" dirty="0">
                  <a:latin typeface="Arial" pitchFamily="34" charset="0"/>
                  <a:cs typeface="Arial" pitchFamily="34" charset="0"/>
                </a:rPr>
                <a:t>STING (Soft-Tissue Intervention and Neurosurgical Guide)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[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1, 2]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is currently being developed at Imperial College London, the aim of which is to access deep brain lesions, with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reduced risk to the patient</a:t>
              </a:r>
              <a:r>
                <a:rPr lang="en-AU" sz="3200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AU" sz="3200" dirty="0">
                <a:latin typeface="Arial" pitchFamily="34" charset="0"/>
                <a:cs typeface="Arial" pitchFamily="34" charset="0"/>
              </a:endParaRPr>
            </a:p>
            <a:p>
              <a:pPr eaLnBrk="1" hangingPunct="1">
                <a:spcBef>
                  <a:spcPct val="20000"/>
                </a:spcBef>
              </a:pPr>
              <a:endParaRPr lang="en-AU" sz="1600" dirty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r>
                <a:rPr lang="en-GB" sz="3200" dirty="0">
                  <a:latin typeface="Arial" pitchFamily="34" charset="0"/>
                  <a:cs typeface="Arial" pitchFamily="34" charset="0"/>
                </a:rPr>
                <a:t>The bio-inspired neurosurgical flexible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probe is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capable of steering in 2D space and is modelled as a </a:t>
              </a:r>
              <a:r>
                <a:rPr lang="en-GB" sz="3200" dirty="0" err="1">
                  <a:latin typeface="Arial" pitchFamily="34" charset="0"/>
                  <a:cs typeface="Arial" pitchFamily="34" charset="0"/>
                </a:rPr>
                <a:t>nonholonomic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system. </a:t>
              </a:r>
              <a:r>
                <a:rPr lang="en-GB" sz="3200" b="1" i="1" dirty="0">
                  <a:latin typeface="Arial" pitchFamily="34" charset="0"/>
                  <a:cs typeface="Arial" pitchFamily="34" charset="0"/>
                </a:rPr>
                <a:t>Mechanical constraints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of the flexible probe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impose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a minimum radius of curvature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bound on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the path. Further,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for the probe’s closed loop control,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the curvature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must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be continuous and smooth. </a:t>
              </a: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454559" y="5224752"/>
            <a:ext cx="14220000" cy="10974172"/>
            <a:chOff x="15642792" y="6765347"/>
            <a:chExt cx="14147397" cy="11533745"/>
          </a:xfrm>
        </p:grpSpPr>
        <p:sp>
          <p:nvSpPr>
            <p:cNvPr id="90" name="Text Box 174"/>
            <p:cNvSpPr txBox="1">
              <a:spLocks noChangeArrowheads="1"/>
            </p:cNvSpPr>
            <p:nvPr/>
          </p:nvSpPr>
          <p:spPr bwMode="auto">
            <a:xfrm>
              <a:off x="15642792" y="7673070"/>
              <a:ext cx="14147397" cy="106260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67" tIns="45734" rIns="91467" bIns="45734">
              <a:spAutoFit/>
            </a:bodyPr>
            <a:lstStyle>
              <a:lvl1pPr marL="457200" indent="-4572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hangingPunct="1">
                <a:spcBef>
                  <a:spcPct val="20000"/>
                </a:spcBef>
              </a:pPr>
              <a:endParaRPr lang="en-GB" sz="11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The aim of this work is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to find an optimal path for the neurosurgical flexible probe, from a given start point to a lesion on a 2D risk-map of the brain, while respecting its mechanical constraints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200" dirty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200" dirty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200" dirty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200" dirty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78"/>
            <p:cNvSpPr>
              <a:spLocks noChangeArrowheads="1"/>
            </p:cNvSpPr>
            <p:nvPr/>
          </p:nvSpPr>
          <p:spPr bwMode="auto">
            <a:xfrm>
              <a:off x="15642792" y="6765347"/>
              <a:ext cx="14147397" cy="86297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/>
          </p:spPr>
          <p:txBody>
            <a:bodyPr wrap="none" lIns="137201" tIns="68601" rIns="137201" bIns="68601" anchor="ctr"/>
            <a:lstStyle/>
            <a:p>
              <a:pPr algn="ctr" defTabSz="4705174"/>
              <a:r>
                <a:rPr lang="en-US" sz="5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2. Objective</a:t>
              </a:r>
              <a:endPara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2" name="Picture 3" descr="F:\thesis work\06042011 thesis paper draft2\figures\chap2sting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030" y="8493402"/>
            <a:ext cx="11494246" cy="31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 descr="F:\thesis work\06042011 thesis paper draft2\figures\chap2sting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063" y="12646690"/>
            <a:ext cx="6252352" cy="263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/>
          <p:cNvSpPr/>
          <p:nvPr/>
        </p:nvSpPr>
        <p:spPr>
          <a:xfrm>
            <a:off x="15611261" y="15386989"/>
            <a:ext cx="13924650" cy="52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>
                <a:latin typeface="Arial" pitchFamily="34" charset="0"/>
                <a:cs typeface="Arial" pitchFamily="34" charset="0"/>
              </a:rPr>
              <a:t>Flexible probe in gelatine</a:t>
            </a:r>
            <a:endParaRPr lang="en-GB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579730" y="11714317"/>
            <a:ext cx="13924650" cy="52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System architecture of the flexible probe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15454559" y="16766468"/>
            <a:ext cx="14220000" cy="10212928"/>
            <a:chOff x="367301" y="15265687"/>
            <a:chExt cx="20160000" cy="12241807"/>
          </a:xfrm>
        </p:grpSpPr>
        <p:sp>
          <p:nvSpPr>
            <p:cNvPr id="97" name="Text Box 61"/>
            <p:cNvSpPr txBox="1">
              <a:spLocks noChangeArrowheads="1"/>
            </p:cNvSpPr>
            <p:nvPr/>
          </p:nvSpPr>
          <p:spPr bwMode="auto">
            <a:xfrm>
              <a:off x="367301" y="16288056"/>
              <a:ext cx="20160000" cy="1121943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67" tIns="45734" rIns="91467" bIns="45734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GB" sz="18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600" dirty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6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600" dirty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6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600" dirty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6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600" dirty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6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600" dirty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6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600" dirty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6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r>
                <a:rPr lang="en-GB" sz="36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en-GB" sz="3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367301" y="15265687"/>
              <a:ext cx="20160000" cy="99248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/>
          </p:spPr>
          <p:txBody>
            <a:bodyPr wrap="none" lIns="137201" tIns="68601" rIns="137201" bIns="68601" anchor="ctr"/>
            <a:lstStyle/>
            <a:p>
              <a:pPr algn="ctr" defTabSz="4705174"/>
              <a:r>
                <a:rPr lang="en-US" sz="5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4. Simulation Results</a:t>
              </a:r>
              <a:endPara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80309" y="14015994"/>
            <a:ext cx="14220000" cy="12967828"/>
            <a:chOff x="367299" y="15265681"/>
            <a:chExt cx="20717702" cy="15543748"/>
          </a:xfrm>
        </p:grpSpPr>
        <p:sp>
          <p:nvSpPr>
            <p:cNvPr id="100" name="Text Box 61"/>
            <p:cNvSpPr txBox="1">
              <a:spLocks noChangeArrowheads="1"/>
            </p:cNvSpPr>
            <p:nvPr/>
          </p:nvSpPr>
          <p:spPr bwMode="auto">
            <a:xfrm>
              <a:off x="367300" y="16310688"/>
              <a:ext cx="20717701" cy="1449874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67" tIns="45734" rIns="91467" bIns="45734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GB" sz="16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A path planning algorithm for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generating pre-operative paths for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the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neurosurgical flexible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probe (STING) is developed using a gradient-based method [3]. The approach is deterministic and generates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a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bounded and continuous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path by means of an optimization of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the curvature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(cubic polynomial) model. </a:t>
              </a: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30"/>
            <p:cNvSpPr>
              <a:spLocks noChangeArrowheads="1"/>
            </p:cNvSpPr>
            <p:nvPr/>
          </p:nvSpPr>
          <p:spPr bwMode="auto">
            <a:xfrm>
              <a:off x="367299" y="15265681"/>
              <a:ext cx="20717701" cy="99247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/>
          </p:spPr>
          <p:txBody>
            <a:bodyPr wrap="none" lIns="137201" tIns="68601" rIns="137201" bIns="68601" anchor="ctr"/>
            <a:lstStyle/>
            <a:p>
              <a:pPr algn="ctr" defTabSz="4705174"/>
              <a:r>
                <a:rPr lang="en-US" sz="5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3. Continuous Curvature Path Planner</a:t>
              </a:r>
              <a:endPara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0309" y="27519844"/>
            <a:ext cx="29093295" cy="6516317"/>
            <a:chOff x="580309" y="27036368"/>
            <a:chExt cx="29093295" cy="6516317"/>
          </a:xfrm>
        </p:grpSpPr>
        <p:sp>
          <p:nvSpPr>
            <p:cNvPr id="103" name="Text Box 174"/>
            <p:cNvSpPr txBox="1">
              <a:spLocks noChangeArrowheads="1"/>
            </p:cNvSpPr>
            <p:nvPr/>
          </p:nvSpPr>
          <p:spPr bwMode="auto">
            <a:xfrm>
              <a:off x="580309" y="27864946"/>
              <a:ext cx="29093295" cy="568773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67" tIns="45734" rIns="91467" bIns="45734">
              <a:spAutoFit/>
            </a:bodyPr>
            <a:lstStyle>
              <a:lvl1pPr marL="457200" indent="-4572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eaLnBrk="1" hangingPunct="1">
                <a:spcBef>
                  <a:spcPct val="20000"/>
                </a:spcBef>
              </a:pPr>
              <a:endParaRPr lang="en-GB" sz="18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The optimal path is the one having the minimum value for the f</a:t>
              </a:r>
              <a:r>
                <a:rPr lang="en-GB" sz="3600" dirty="0" smtClean="0">
                  <a:latin typeface="Arial" pitchFamily="34" charset="0"/>
                  <a:cs typeface="Arial" pitchFamily="34" charset="0"/>
                </a:rPr>
                <a:t>ollowing </a:t>
              </a:r>
            </a:p>
            <a:p>
              <a:pPr marL="285750" lvl="1" indent="0" eaLnBrk="1" hangingPunct="1">
                <a:spcBef>
                  <a:spcPct val="20000"/>
                </a:spcBef>
              </a:pPr>
              <a:r>
                <a:rPr lang="en-GB" sz="3600" dirty="0" smtClean="0">
                  <a:latin typeface="Arial" pitchFamily="34" charset="0"/>
                  <a:cs typeface="Arial" pitchFamily="34" charset="0"/>
                </a:rPr>
                <a:t>cost function [4]:</a:t>
              </a:r>
            </a:p>
            <a:p>
              <a:pPr marL="0" indent="0" eaLnBrk="1" hangingPunct="1">
                <a:spcBef>
                  <a:spcPct val="20000"/>
                </a:spcBef>
              </a:pPr>
              <a:endParaRPr lang="en-GB" sz="3600" dirty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600" dirty="0" smtClean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600" dirty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600" dirty="0" smtClean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600" dirty="0">
                <a:latin typeface="Arial" pitchFamily="34" charset="0"/>
                <a:cs typeface="Arial" pitchFamily="34" charset="0"/>
              </a:endParaRPr>
            </a:p>
            <a:p>
              <a:pPr marL="0" indent="0" eaLnBrk="1" hangingPunct="1">
                <a:spcBef>
                  <a:spcPct val="20000"/>
                </a:spcBef>
              </a:pPr>
              <a:endParaRPr lang="en-GB" sz="36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78"/>
            <p:cNvSpPr>
              <a:spLocks noChangeArrowheads="1"/>
            </p:cNvSpPr>
            <p:nvPr/>
          </p:nvSpPr>
          <p:spPr bwMode="auto">
            <a:xfrm>
              <a:off x="580309" y="27036368"/>
              <a:ext cx="29093294" cy="8280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/>
          </p:spPr>
          <p:txBody>
            <a:bodyPr wrap="none" lIns="137201" tIns="68601" rIns="137201" bIns="68601" anchor="ctr"/>
            <a:lstStyle/>
            <a:p>
              <a:pPr algn="ctr" defTabSz="4705174"/>
              <a:r>
                <a:rPr lang="en-US" sz="5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5. Path Optimization</a:t>
              </a:r>
              <a:endPara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5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t="16082" r="45276" b="12436"/>
          <a:stretch/>
        </p:blipFill>
        <p:spPr bwMode="auto">
          <a:xfrm>
            <a:off x="15980551" y="18069565"/>
            <a:ext cx="4747605" cy="46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80" t="25185" r="2337" b="12476"/>
          <a:stretch/>
        </p:blipFill>
        <p:spPr bwMode="auto">
          <a:xfrm>
            <a:off x="23734615" y="17963279"/>
            <a:ext cx="5399087" cy="475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" t="24474" r="6250" b="27308"/>
          <a:stretch/>
        </p:blipFill>
        <p:spPr bwMode="auto">
          <a:xfrm>
            <a:off x="17037408" y="28627551"/>
            <a:ext cx="12071642" cy="410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Rectangle 122"/>
          <p:cNvSpPr/>
          <p:nvPr/>
        </p:nvSpPr>
        <p:spPr>
          <a:xfrm>
            <a:off x="15573012" y="22730505"/>
            <a:ext cx="137814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>
                <a:latin typeface="Arial" pitchFamily="34" charset="0"/>
                <a:cs typeface="Arial" pitchFamily="34" charset="0"/>
              </a:rPr>
              <a:t>Gradient-based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path planner showing the effect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of varying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target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orientation (left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) and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curvature (right) on the optimal path</a:t>
            </a:r>
            <a:endParaRPr lang="en-GB" sz="28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17037408" y="32508258"/>
                <a:ext cx="370568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dirty="0">
                    <a:latin typeface="Arial" pitchFamily="34" charset="0"/>
                    <a:cs typeface="Arial" pitchFamily="34" charset="0"/>
                  </a:rPr>
                  <a:t>the shortest path (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/>
                        <a:ea typeface="Cambria Math"/>
                        <a:cs typeface="Arial" pitchFamily="34" charset="0"/>
                      </a:rPr>
                      <m:t>𝛼</m:t>
                    </m:r>
                    <m:r>
                      <a:rPr lang="en-GB" sz="2800" i="1">
                        <a:latin typeface="Cambria Math"/>
                        <a:ea typeface="Cambria Math"/>
                        <a:cs typeface="Arial" pitchFamily="34" charset="0"/>
                      </a:rPr>
                      <m:t>, </m:t>
                    </m:r>
                    <m:r>
                      <a:rPr lang="en-GB" sz="2800" i="1">
                        <a:latin typeface="Cambria Math"/>
                        <a:ea typeface="Cambria Math"/>
                        <a:cs typeface="Arial" pitchFamily="34" charset="0"/>
                      </a:rPr>
                      <m:t>𝛽</m:t>
                    </m:r>
                    <m:r>
                      <a:rPr lang="en-GB" sz="2800" i="1">
                        <a:latin typeface="Cambria Math"/>
                        <a:ea typeface="Cambria Math"/>
                        <a:cs typeface="Arial" pitchFamily="34" charset="0"/>
                      </a:rPr>
                      <m:t>, </m:t>
                    </m:r>
                    <m:r>
                      <a:rPr lang="en-GB" sz="2800" i="1"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</m:oMath>
                </a14:m>
                <a:r>
                  <a:rPr lang="en-GB" sz="2800" dirty="0">
                    <a:latin typeface="Arial" pitchFamily="34" charset="0"/>
                    <a:cs typeface="Arial" pitchFamily="34" charset="0"/>
                  </a:rPr>
                  <a:t>) = (1, 0, 0)</a:t>
                </a: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7408" y="32508258"/>
                <a:ext cx="3705683" cy="954107"/>
              </a:xfrm>
              <a:prstGeom prst="rect">
                <a:avLst/>
              </a:prstGeom>
              <a:blipFill rotWithShape="1">
                <a:blip r:embed="rId13"/>
                <a:stretch>
                  <a:fillRect t="-6410" b="-17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20657366" y="32508258"/>
                <a:ext cx="442866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dirty="0">
                    <a:latin typeface="Arial" pitchFamily="34" charset="0"/>
                    <a:cs typeface="Arial" pitchFamily="34" charset="0"/>
                  </a:rPr>
                  <a:t>path with maximum clearance from the obstacle (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/>
                        <a:ea typeface="Cambria Math"/>
                        <a:cs typeface="Arial" pitchFamily="34" charset="0"/>
                      </a:rPr>
                      <m:t>𝛼</m:t>
                    </m:r>
                    <m:r>
                      <a:rPr lang="en-GB" sz="2800" i="1">
                        <a:latin typeface="Cambria Math"/>
                        <a:ea typeface="Cambria Math"/>
                        <a:cs typeface="Arial" pitchFamily="34" charset="0"/>
                      </a:rPr>
                      <m:t>, </m:t>
                    </m:r>
                    <m:r>
                      <a:rPr lang="en-GB" sz="2800" i="1">
                        <a:latin typeface="Cambria Math"/>
                        <a:ea typeface="Cambria Math"/>
                        <a:cs typeface="Arial" pitchFamily="34" charset="0"/>
                      </a:rPr>
                      <m:t>𝛽</m:t>
                    </m:r>
                    <m:r>
                      <a:rPr lang="en-GB" sz="2800" i="1">
                        <a:latin typeface="Cambria Math"/>
                        <a:ea typeface="Cambria Math"/>
                        <a:cs typeface="Arial" pitchFamily="34" charset="0"/>
                      </a:rPr>
                      <m:t>, </m:t>
                    </m:r>
                    <m:r>
                      <a:rPr lang="en-GB" sz="2800" i="1"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</m:oMath>
                </a14:m>
                <a:r>
                  <a:rPr lang="en-GB" sz="2800" dirty="0">
                    <a:latin typeface="Arial" pitchFamily="34" charset="0"/>
                    <a:cs typeface="Arial" pitchFamily="34" charset="0"/>
                  </a:rPr>
                  <a:t>) = (0, 1, 0)</a:t>
                </a:r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7366" y="32508258"/>
                <a:ext cx="4428667" cy="1384995"/>
              </a:xfrm>
              <a:prstGeom prst="rect">
                <a:avLst/>
              </a:prstGeom>
              <a:blipFill rotWithShape="1">
                <a:blip r:embed="rId14"/>
                <a:stretch>
                  <a:fillRect l="-2479" t="-4405" r="-2342" b="-114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25000308" y="32508258"/>
                <a:ext cx="385808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dirty="0">
                    <a:latin typeface="Arial" pitchFamily="34" charset="0"/>
                    <a:cs typeface="Arial" pitchFamily="34" charset="0"/>
                  </a:rPr>
                  <a:t>path with minimum risk (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/>
                        <a:ea typeface="Cambria Math"/>
                        <a:cs typeface="Arial" pitchFamily="34" charset="0"/>
                      </a:rPr>
                      <m:t>𝛼</m:t>
                    </m:r>
                    <m:r>
                      <a:rPr lang="en-GB" sz="2800" i="1">
                        <a:latin typeface="Cambria Math"/>
                        <a:ea typeface="Cambria Math"/>
                        <a:cs typeface="Arial" pitchFamily="34" charset="0"/>
                      </a:rPr>
                      <m:t>, </m:t>
                    </m:r>
                    <m:r>
                      <a:rPr lang="en-GB" sz="2800" i="1">
                        <a:latin typeface="Cambria Math"/>
                        <a:ea typeface="Cambria Math"/>
                        <a:cs typeface="Arial" pitchFamily="34" charset="0"/>
                      </a:rPr>
                      <m:t>𝛽</m:t>
                    </m:r>
                    <m:r>
                      <a:rPr lang="en-GB" sz="2800" i="1">
                        <a:latin typeface="Cambria Math"/>
                        <a:ea typeface="Cambria Math"/>
                        <a:cs typeface="Arial" pitchFamily="34" charset="0"/>
                      </a:rPr>
                      <m:t>, </m:t>
                    </m:r>
                    <m:r>
                      <a:rPr lang="en-GB" sz="2800" i="1"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</m:oMath>
                </a14:m>
                <a:r>
                  <a:rPr lang="en-GB" sz="2800" dirty="0">
                    <a:latin typeface="Arial" pitchFamily="34" charset="0"/>
                    <a:cs typeface="Arial" pitchFamily="34" charset="0"/>
                  </a:rPr>
                  <a:t>) = (0, 0, 1)</a:t>
                </a:r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0308" y="32508258"/>
                <a:ext cx="3858083" cy="954107"/>
              </a:xfrm>
              <a:prstGeom prst="rect">
                <a:avLst/>
              </a:prstGeom>
              <a:blipFill rotWithShape="1">
                <a:blip r:embed="rId15"/>
                <a:stretch>
                  <a:fillRect l="-2528" t="-6410" r="-5055" b="-17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1333130" y="30704260"/>
                <a:ext cx="8336385" cy="119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3200">
                          <a:latin typeface="Cambria Math"/>
                        </a:rPr>
                        <m:t>=</m:t>
                      </m:r>
                      <m:r>
                        <a:rPr lang="en-GB" sz="3200" i="1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GB" sz="3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en-GB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GB" sz="320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3200" i="1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</m:den>
                      </m:f>
                      <m:r>
                        <a:rPr lang="en-GB" sz="3200">
                          <a:latin typeface="Cambria Math"/>
                        </a:rPr>
                        <m:t>+</m:t>
                      </m:r>
                      <m:r>
                        <a:rPr lang="en-GB" sz="3200" i="1">
                          <a:latin typeface="Cambria Math"/>
                        </a:rPr>
                        <m:t>𝛽</m:t>
                      </m:r>
                      <m:d>
                        <m:dPr>
                          <m:ctrlPr>
                            <a:rPr lang="en-GB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20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32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GB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latin typeface="Cambria Math"/>
                                    </a:rPr>
                                    <m:t>max</m:t>
                                  </m:r>
                                  <m:r>
                                    <a:rPr lang="en-GB" sz="320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3200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GB" sz="3200">
                          <a:latin typeface="Cambria Math"/>
                        </a:rPr>
                        <m:t>+</m:t>
                      </m:r>
                      <m:r>
                        <a:rPr lang="en-GB" sz="3200" i="1">
                          <a:latin typeface="Cambria Math"/>
                        </a:rPr>
                        <m:t>𝛾</m:t>
                      </m:r>
                      <m:f>
                        <m:fPr>
                          <m:ctrlPr>
                            <a:rPr lang="en-GB" sz="3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en-GB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GB" sz="320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3200" i="1">
                                  <a:latin typeface="Cambria Math"/>
                                </a:rPr>
                                <m:t>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130" y="30704260"/>
                <a:ext cx="8336385" cy="11988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0785825" y="30704260"/>
                <a:ext cx="49721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3200" dirty="0" smtClean="0">
                    <a:latin typeface="Arial" pitchFamily="34" charset="0"/>
                    <a:cs typeface="Arial" pitchFamily="34" charset="0"/>
                  </a:rPr>
                  <a:t> - </a:t>
                </a:r>
                <a:r>
                  <a:rPr lang="en-GB" sz="3200" dirty="0" err="1" smtClean="0">
                    <a:latin typeface="Arial" pitchFamily="34" charset="0"/>
                    <a:cs typeface="Arial" pitchFamily="34" charset="0"/>
                  </a:rPr>
                  <a:t>ith</a:t>
                </a:r>
                <a:r>
                  <a:rPr lang="en-GB" sz="3200" dirty="0" smtClean="0">
                    <a:latin typeface="Arial" pitchFamily="34" charset="0"/>
                    <a:cs typeface="Arial" pitchFamily="34" charset="0"/>
                  </a:rPr>
                  <a:t> path’s cost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GB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3200" dirty="0" smtClean="0">
                    <a:latin typeface="Arial" pitchFamily="34" charset="0"/>
                    <a:cs typeface="Arial" pitchFamily="34" charset="0"/>
                  </a:rPr>
                  <a:t> - length of path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GB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3200" dirty="0" smtClean="0">
                    <a:latin typeface="Arial" pitchFamily="34" charset="0"/>
                    <a:cs typeface="Arial" pitchFamily="34" charset="0"/>
                  </a:rPr>
                  <a:t> - minimum distance</a:t>
                </a:r>
              </a:p>
              <a:p>
                <a:r>
                  <a:rPr lang="en-GB" sz="3200" dirty="0" smtClean="0">
                    <a:latin typeface="Arial" pitchFamily="34" charset="0"/>
                    <a:cs typeface="Arial" pitchFamily="34" charset="0"/>
                  </a:rPr>
                  <a:t>       from an obstacle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GB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3200" dirty="0" smtClean="0">
                    <a:latin typeface="Arial" pitchFamily="34" charset="0"/>
                    <a:cs typeface="Arial" pitchFamily="34" charset="0"/>
                  </a:rPr>
                  <a:t> - accumulated risk</a:t>
                </a:r>
              </a:p>
              <a:p>
                <a:r>
                  <a:rPr lang="en-GB" sz="3200" dirty="0" smtClean="0">
                    <a:latin typeface="Arial" pitchFamily="34" charset="0"/>
                    <a:cs typeface="Arial" pitchFamily="34" charset="0"/>
                  </a:rPr>
                  <a:t>      along the path</a:t>
                </a:r>
                <a:endParaRPr lang="en-GB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825" y="30704260"/>
                <a:ext cx="4972122" cy="3046988"/>
              </a:xfrm>
              <a:prstGeom prst="rect">
                <a:avLst/>
              </a:prstGeom>
              <a:blipFill rotWithShape="1">
                <a:blip r:embed="rId17"/>
                <a:stretch>
                  <a:fillRect t="-2600" b="-5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9" name="Picture 8" descr="F:\thesis work\06042011 thesis paper draft2\figures\chap4_riskmap2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3" t="39596"/>
          <a:stretch/>
        </p:blipFill>
        <p:spPr bwMode="auto">
          <a:xfrm>
            <a:off x="20520665" y="20673406"/>
            <a:ext cx="2377382" cy="204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 descr="H:\2011 SOPHIA(sem 4)\06062011 thesis paper draft3\figures\config_map3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5806073" y="23549361"/>
            <a:ext cx="3191887" cy="3222718"/>
          </a:xfrm>
          <a:prstGeom prst="rect">
            <a:avLst/>
          </a:prstGeom>
          <a:noFill/>
        </p:spPr>
      </p:pic>
      <p:sp>
        <p:nvSpPr>
          <p:cNvPr id="131" name="TextBox 130"/>
          <p:cNvSpPr txBox="1"/>
          <p:nvPr/>
        </p:nvSpPr>
        <p:spPr>
          <a:xfrm>
            <a:off x="19631143" y="24397909"/>
            <a:ext cx="97232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>
              <a:spcBef>
                <a:spcPct val="20000"/>
              </a:spcBef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A risk-map divides the segmented brain structure into six different 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regions. The </a:t>
            </a:r>
            <a:r>
              <a:rPr lang="en-GB" sz="3200" dirty="0">
                <a:latin typeface="Arial" pitchFamily="34" charset="0"/>
                <a:cs typeface="Arial" pitchFamily="34" charset="0"/>
              </a:rPr>
              <a:t>configuration space is formed by dilating the highest risk-value (AVOID) 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by the </a:t>
            </a:r>
            <a:r>
              <a:rPr lang="en-GB" sz="3200" dirty="0">
                <a:latin typeface="Arial" pitchFamily="34" charset="0"/>
                <a:cs typeface="Arial" pitchFamily="34" charset="0"/>
              </a:rPr>
              <a:t>thickness of the flexible probe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5806073" y="26314333"/>
            <a:ext cx="3463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rial" pitchFamily="34" charset="0"/>
                <a:cs typeface="Arial" pitchFamily="34" charset="0"/>
              </a:rPr>
              <a:t>Configuration space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454559" y="34584593"/>
            <a:ext cx="14220000" cy="5512977"/>
            <a:chOff x="15454559" y="34145794"/>
            <a:chExt cx="14219046" cy="5316240"/>
          </a:xfrm>
        </p:grpSpPr>
        <p:sp>
          <p:nvSpPr>
            <p:cNvPr id="135" name="Text Box 174"/>
            <p:cNvSpPr txBox="1">
              <a:spLocks noChangeArrowheads="1"/>
            </p:cNvSpPr>
            <p:nvPr/>
          </p:nvSpPr>
          <p:spPr bwMode="auto">
            <a:xfrm>
              <a:off x="15454559" y="34949045"/>
              <a:ext cx="14219046" cy="451298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67" tIns="45734" rIns="91467" bIns="45734">
              <a:spAutoFit/>
            </a:bodyPr>
            <a:lstStyle>
              <a:lvl1pPr marL="457200" indent="-4572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lvl="1" indent="0" eaLnBrk="1" hangingPunct="1">
                <a:spcAft>
                  <a:spcPts val="600"/>
                </a:spcAft>
              </a:pPr>
              <a:endParaRPr lang="en-GB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Aft>
                  <a:spcPts val="600"/>
                </a:spcAft>
              </a:pPr>
              <a:r>
                <a:rPr lang="en-GB" sz="2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[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1] L. 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Frasson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S. 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Ko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A. Turner, T. 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Parittotokkaporn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J. Vincent, and F. Rodriguez y 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Baena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“STING: a soft-tissue intervention and neurosurgical guide to access deep brain lesions through curved trajectories,” Proceedings of the Institution of Mechanical Engineers, Journal of Engineering in Medicine, vol. 224, no. 6, pp. </a:t>
              </a:r>
              <a:r>
                <a:rPr lang="en-GB" sz="2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775-788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2010.</a:t>
              </a:r>
            </a:p>
            <a:p>
              <a:pPr marL="285750" lvl="1" indent="0" eaLnBrk="1" hangingPunct="1">
                <a:spcAft>
                  <a:spcPts val="600"/>
                </a:spcAft>
              </a:pP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[2] S. 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Ko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L. 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Frasson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and F. Rodriguez y 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Baena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“Closed-loop planar motion control of a steerable probe with 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a“programmable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bevel”inspired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by nature,” IEEE Transactions on Robotics, 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vol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27, </a:t>
              </a:r>
              <a:r>
                <a:rPr lang="en-GB" sz="2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pp. 970-983, 2011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 marL="285750" lvl="1" indent="0" eaLnBrk="1" hangingPunct="1">
                <a:spcAft>
                  <a:spcPts val="600"/>
                </a:spcAft>
              </a:pPr>
              <a:r>
                <a:rPr lang="en-GB" sz="2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[3] 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S. Thompson and S. 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Kagami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“Continuous curvature trajectory generation with obstacle avoidance for car-like robots,” International Conference on Computational Intelligence for Modelling, Control and Automation and International Conference on Intelligent Agents, 2005.</a:t>
              </a:r>
            </a:p>
            <a:p>
              <a:pPr marL="285750" lvl="1" indent="0" eaLnBrk="1" hangingPunct="1">
                <a:spcAft>
                  <a:spcPts val="600"/>
                </a:spcAft>
              </a:pPr>
              <a:r>
                <a:rPr lang="en-GB" sz="2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[4] 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C. 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Caborni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S. 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Ko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E. 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Momi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G. 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Ferrigno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and F. Rodriguez y 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Baena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“Optimization of rapidly-exploring random trees (</a:t>
              </a:r>
              <a:r>
                <a:rPr lang="en-GB" sz="2200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rrt</a:t>
              </a:r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)-based path planning for a neurosurgical steerable probe,” in Proceedings of The Hamlyn Symposium on Medical Robotics</a:t>
              </a:r>
              <a:r>
                <a:rPr lang="en-GB" sz="2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 2011.</a:t>
              </a:r>
              <a:endParaRPr lang="en-GB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Rectangle 78"/>
            <p:cNvSpPr>
              <a:spLocks noChangeArrowheads="1"/>
            </p:cNvSpPr>
            <p:nvPr/>
          </p:nvSpPr>
          <p:spPr bwMode="auto">
            <a:xfrm>
              <a:off x="15454559" y="34145794"/>
              <a:ext cx="14219046" cy="79845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/>
          </p:spPr>
          <p:txBody>
            <a:bodyPr wrap="none" lIns="137201" tIns="68601" rIns="137201" bIns="68601" anchor="ctr"/>
            <a:lstStyle/>
            <a:p>
              <a:pPr algn="ctr" defTabSz="4705174"/>
              <a:r>
                <a:rPr lang="en-US" sz="5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7. References</a:t>
              </a:r>
              <a:endPara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0309" y="34584594"/>
            <a:ext cx="14220000" cy="5536533"/>
            <a:chOff x="580311" y="34145793"/>
            <a:chExt cx="14220000" cy="5712403"/>
          </a:xfrm>
        </p:grpSpPr>
        <p:sp>
          <p:nvSpPr>
            <p:cNvPr id="138" name="Text Box 61"/>
            <p:cNvSpPr txBox="1">
              <a:spLocks noChangeArrowheads="1"/>
            </p:cNvSpPr>
            <p:nvPr/>
          </p:nvSpPr>
          <p:spPr bwMode="auto">
            <a:xfrm>
              <a:off x="580311" y="34990076"/>
              <a:ext cx="14220000" cy="486812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67" tIns="45734" rIns="91467" bIns="45734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GB" sz="1100" dirty="0" smtClean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A gradient-based method for the continuous and smooth path planning of a steerable probe has been successfully developed, satisfying its specific mechanical constraints. A path optimization scheme is also reported, which computes an optimum path based on predefined criteria.</a:t>
              </a: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1600" dirty="0">
                <a:latin typeface="Arial" pitchFamily="34" charset="0"/>
                <a:cs typeface="Arial" pitchFamily="34" charset="0"/>
              </a:endParaRPr>
            </a:p>
            <a:p>
              <a:pPr marL="285750" lvl="1" indent="0" eaLnBrk="1" hangingPunct="1">
                <a:spcBef>
                  <a:spcPct val="20000"/>
                </a:spcBef>
              </a:pPr>
              <a:r>
                <a:rPr lang="en-GB" sz="3200" dirty="0">
                  <a:latin typeface="Arial" pitchFamily="34" charset="0"/>
                  <a:cs typeface="Arial" pitchFamily="34" charset="0"/>
                </a:rPr>
                <a:t>Future work involves incorporation of soft tissue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deformation during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insertion to reduce placement error and extension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of the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path planner to 3D, since the neurosurgical flexible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probe design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will 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allow it to steer </a:t>
              </a:r>
              <a:r>
                <a:rPr lang="en-GB" sz="3200" dirty="0">
                  <a:latin typeface="Arial" pitchFamily="34" charset="0"/>
                  <a:cs typeface="Arial" pitchFamily="34" charset="0"/>
                </a:rPr>
                <a:t>in 3D space</a:t>
              </a:r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 marL="285750" lvl="1" indent="0" eaLnBrk="1" hangingPunct="1">
                <a:spcBef>
                  <a:spcPct val="20000"/>
                </a:spcBef>
              </a:pPr>
              <a:endParaRPr lang="en-GB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Rectangle 30"/>
            <p:cNvSpPr>
              <a:spLocks noChangeArrowheads="1"/>
            </p:cNvSpPr>
            <p:nvPr/>
          </p:nvSpPr>
          <p:spPr bwMode="auto">
            <a:xfrm>
              <a:off x="580311" y="34145793"/>
              <a:ext cx="14220000" cy="85430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/>
          </p:spPr>
          <p:txBody>
            <a:bodyPr wrap="none" lIns="137201" tIns="68601" rIns="137201" bIns="68601" anchor="ctr"/>
            <a:lstStyle/>
            <a:p>
              <a:pPr algn="ctr" defTabSz="4705174"/>
              <a:r>
                <a:rPr lang="en-US" sz="5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6. Conclusions and Future Work</a:t>
              </a:r>
              <a:endPara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0" name="Picture 139" descr="ERC logo.jpg"/>
          <p:cNvPicPr>
            <a:picLocks noChangeAspect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41473" y="40322185"/>
            <a:ext cx="2535317" cy="2426000"/>
          </a:xfrm>
          <a:prstGeom prst="rect">
            <a:avLst/>
          </a:prstGeom>
        </p:spPr>
      </p:pic>
      <p:pic>
        <p:nvPicPr>
          <p:cNvPr id="141" name="Picture 140" descr="Mim Logo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2455315" y="40949670"/>
            <a:ext cx="2231300" cy="117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141" descr="IMP_ML_2CS_PS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455231" y="40851858"/>
            <a:ext cx="4621643" cy="136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 descr="C:\Users\SOPHIE\Desktop\EMBC2012  poster\myposterEMBC\qmul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356" y="40725048"/>
            <a:ext cx="4536770" cy="16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 Box 61"/>
          <p:cNvSpPr txBox="1">
            <a:spLocks noChangeArrowheads="1"/>
          </p:cNvSpPr>
          <p:nvPr/>
        </p:nvSpPr>
        <p:spPr bwMode="auto">
          <a:xfrm>
            <a:off x="885109" y="40174023"/>
            <a:ext cx="14241847" cy="243146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67" tIns="45734" rIns="91467" bIns="45734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4400" b="1" dirty="0" smtClean="0"/>
              <a:t>Acknowledgement</a:t>
            </a:r>
          </a:p>
          <a:p>
            <a:r>
              <a:rPr lang="en-GB" sz="3600" dirty="0" smtClean="0"/>
              <a:t>The </a:t>
            </a:r>
            <a:r>
              <a:rPr lang="en-GB" sz="3600" dirty="0"/>
              <a:t>research leading to these results </a:t>
            </a:r>
            <a:r>
              <a:rPr lang="en-GB" sz="3600" dirty="0" smtClean="0"/>
              <a:t>was funded by the European </a:t>
            </a:r>
            <a:r>
              <a:rPr lang="en-GB" sz="3600" dirty="0"/>
              <a:t>Research Council under the European Union’s FP7 programme </a:t>
            </a:r>
            <a:r>
              <a:rPr lang="en-GB" sz="3600" dirty="0" smtClean="0"/>
              <a:t>/ ERC </a:t>
            </a:r>
            <a:r>
              <a:rPr lang="en-GB" sz="3600" dirty="0"/>
              <a:t>grant agreement </a:t>
            </a:r>
            <a:r>
              <a:rPr lang="en-GB" sz="3600" dirty="0" smtClean="0"/>
              <a:t>n</a:t>
            </a:r>
            <a:r>
              <a:rPr lang="en-GB" sz="3600" baseline="30000" dirty="0" smtClean="0"/>
              <a:t>o</a:t>
            </a:r>
            <a:r>
              <a:rPr lang="en-GB" sz="3600" dirty="0" smtClean="0"/>
              <a:t> 258642-STING.</a:t>
            </a:r>
            <a:endParaRPr lang="en-GB" sz="36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56559" y="18274282"/>
                <a:ext cx="7201272" cy="3980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̲"/>
                          <m:ctrlPr>
                            <a:rPr lang="en-GB" sz="3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sz="32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GB" sz="32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GB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GB" sz="320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GB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GB" sz="320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GB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𝜃</m:t>
                                    </m:r>
                                    <m:r>
                                      <a:rPr lang="en-GB" sz="320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GB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𝜅</m:t>
                                    </m:r>
                                    <m:r>
                                      <a:rPr lang="en-GB" sz="320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GB" sz="32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3200" i="1"/>
                            <m:t>  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32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GB" sz="3200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limLoc m:val="subSup"/>
                                    <m:grow m:val="on"/>
                                    <m:ctrlPr>
                                      <a:rPr lang="en-GB" sz="32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32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𝑠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/>
                                      </a:rPr>
                                      <m:t>cos</m:t>
                                    </m:r>
                                    <m:r>
                                      <a:rPr lang="en-GB" sz="320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𝜃</m:t>
                                    </m:r>
                                    <m:r>
                                      <a:rPr lang="en-GB" sz="320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𝜏</m:t>
                                    </m:r>
                                    <m:r>
                                      <a:rPr lang="en-GB" sz="3200">
                                        <a:latin typeface="Cambria Math"/>
                                      </a:rPr>
                                      <m:t>))</m:t>
                                    </m:r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nary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32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GB" sz="3200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limLoc m:val="subSup"/>
                                    <m:grow m:val="on"/>
                                    <m:ctrlPr>
                                      <a:rPr lang="en-GB" sz="32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32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𝑠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3200">
                                        <a:latin typeface="Cambria Math"/>
                                      </a:rPr>
                                      <m:t>sin</m:t>
                                    </m:r>
                                    <m:r>
                                      <a:rPr lang="en-GB" sz="320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𝜃</m:t>
                                    </m:r>
                                    <m:r>
                                      <a:rPr lang="en-GB" sz="320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𝜏</m:t>
                                    </m:r>
                                    <m:r>
                                      <a:rPr lang="en-GB" sz="3200">
                                        <a:latin typeface="Cambria Math"/>
                                      </a:rPr>
                                      <m:t>))</m:t>
                                    </m:r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nary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32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GB" sz="3200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limLoc m:val="subSup"/>
                                    <m:grow m:val="on"/>
                                    <m:ctrlPr>
                                      <a:rPr lang="en-GB" sz="32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32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𝑠</m:t>
                                    </m:r>
                                  </m:sup>
                                  <m:e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𝜅</m:t>
                                    </m:r>
                                    <m:d>
                                      <m:dPr>
                                        <m:ctrlPr>
                                          <a:rPr lang="en-GB" sz="32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3200" i="1">
                                            <a:latin typeface="Cambria Math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𝜏</m:t>
                                    </m:r>
                                    <m:r>
                                      <a:rPr lang="en-GB" sz="3200" b="0" i="1" smtClean="0">
                                        <a:latin typeface="Cambria Math"/>
                                      </a:rPr>
                                      <m:t>    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3200" i="1"/>
                                      <m:t>​​​​​      ​</m:t>
                                    </m:r>
                                  </m:e>
                                </m:nary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GB" sz="320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GB" sz="320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sz="3200" i="1">
                                    <a:latin typeface="Cambria Math"/>
                                  </a:rPr>
                                  <m:t>𝑎𝑠</m:t>
                                </m:r>
                                <m:r>
                                  <a:rPr lang="en-GB" sz="320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sz="3200" i="1">
                                    <a:latin typeface="Cambria Math"/>
                                  </a:rPr>
                                  <m:t>𝑏</m:t>
                                </m:r>
                                <m:sSup>
                                  <m:sSupPr>
                                    <m:ctrlPr>
                                      <a:rPr lang="en-GB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GB" sz="320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320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sz="3200" i="1">
                                    <a:latin typeface="Cambria Math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GB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3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GB" sz="320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GB" sz="3200" i="1"/>
                            <m:t>​​​​  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59" y="18274282"/>
                <a:ext cx="7201272" cy="3980833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8408394" y="18407632"/>
                <a:ext cx="5678478" cy="1132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̲"/>
                        <m:ctrlPr>
                          <a:rPr lang="en-GB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3200" dirty="0" smtClean="0">
                    <a:solidFill>
                      <a:schemeClr val="tx1"/>
                    </a:solidFill>
                  </a:rPr>
                  <a:t> - State vector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̲"/>
                        <m:ctrlPr>
                          <a:rPr lang="en-GB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GB" sz="3200" dirty="0" smtClean="0">
                    <a:solidFill>
                      <a:schemeClr val="tx1"/>
                    </a:solidFill>
                  </a:rPr>
                  <a:t> - [a, b, c, s]</a:t>
                </a:r>
                <a:r>
                  <a:rPr lang="en-GB" sz="3200" baseline="30000" dirty="0" smtClean="0">
                    <a:solidFill>
                      <a:schemeClr val="tx1"/>
                    </a:solidFill>
                  </a:rPr>
                  <a:t>T</a:t>
                </a:r>
                <a:r>
                  <a:rPr lang="en-GB" sz="3200" dirty="0" smtClean="0">
                    <a:solidFill>
                      <a:schemeClr val="tx1"/>
                    </a:solidFill>
                  </a:rPr>
                  <a:t> (Parameter vector)</a:t>
                </a:r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394" y="18407632"/>
                <a:ext cx="5678478" cy="1132939"/>
              </a:xfrm>
              <a:prstGeom prst="rect">
                <a:avLst/>
              </a:prstGeom>
              <a:blipFill rotWithShape="1">
                <a:blip r:embed="rId25"/>
                <a:stretch>
                  <a:fillRect t="-6486" r="-1502" b="-129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/>
          <p:cNvSpPr/>
          <p:nvPr/>
        </p:nvSpPr>
        <p:spPr>
          <a:xfrm>
            <a:off x="7957535" y="18316952"/>
            <a:ext cx="366039" cy="3950136"/>
          </a:xfrm>
          <a:prstGeom prst="rightBrace">
            <a:avLst>
              <a:gd name="adj1" fmla="val 8333"/>
              <a:gd name="adj2" fmla="val 55803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408394" y="20184319"/>
            <a:ext cx="407098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accent2"/>
                </a:solidFill>
              </a:rPr>
              <a:t>State equation solution</a:t>
            </a:r>
            <a:endParaRPr lang="en-GB" sz="3200" dirty="0">
              <a:solidFill>
                <a:schemeClr val="accent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5497057" y="20128529"/>
            <a:ext cx="612000" cy="3708001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8408394" y="21630760"/>
            <a:ext cx="3789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rgbClr val="00B050"/>
                </a:solidFill>
              </a:rPr>
              <a:t>Curvature polynomial</a:t>
            </a:r>
            <a:endParaRPr lang="en-GB" sz="3200" dirty="0">
              <a:solidFill>
                <a:srgbClr val="00B050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458050"/>
              </p:ext>
            </p:extLst>
          </p:nvPr>
        </p:nvGraphicFramePr>
        <p:xfrm>
          <a:off x="4229100" y="2452688"/>
          <a:ext cx="685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26" imgW="685800" imgH="203040" progId="Equation.DSMT4">
                  <p:embed/>
                </p:oleObj>
              </mc:Choice>
              <mc:Fallback>
                <p:oleObj name="Equation" r:id="rId26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229100" y="2452688"/>
                        <a:ext cx="685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51172" y="22946794"/>
            <a:ext cx="14289674" cy="3615525"/>
            <a:chOff x="661805" y="22883732"/>
            <a:chExt cx="14289674" cy="3615525"/>
          </a:xfrm>
        </p:grpSpPr>
        <p:sp>
          <p:nvSpPr>
            <p:cNvPr id="108" name="Rounded Rectangle 107"/>
            <p:cNvSpPr/>
            <p:nvPr/>
          </p:nvSpPr>
          <p:spPr>
            <a:xfrm>
              <a:off x="2349176" y="22931030"/>
              <a:ext cx="1800000" cy="138561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latin typeface="Arial" pitchFamily="34" charset="0"/>
                  <a:cs typeface="Arial" pitchFamily="34" charset="0"/>
                </a:rPr>
                <a:t>Parameter initialization</a:t>
              </a:r>
              <a:endParaRPr lang="en-GB" sz="2000" b="1" dirty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ounded Rectangle 108"/>
                <p:cNvSpPr/>
                <p:nvPr/>
              </p:nvSpPr>
              <p:spPr>
                <a:xfrm>
                  <a:off x="4590458" y="22931030"/>
                  <a:ext cx="2052000" cy="1385610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 smtClean="0">
                      <a:latin typeface="Arial" pitchFamily="34" charset="0"/>
                      <a:cs typeface="Arial" pitchFamily="34" charset="0"/>
                    </a:rPr>
                    <a:t>Linearization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>
                            <a:latin typeface="Cambria Math"/>
                          </a:rPr>
                          <m:t>𝜟</m:t>
                        </m:r>
                        <m:acc>
                          <m:accPr>
                            <m:chr m:val="̲"/>
                            <m:ctrlPr>
                              <a:rPr lang="en-GB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2000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GB" sz="2000" b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2000" b="1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sz="2000" b="1" i="1">
                                    <a:latin typeface="Cambria Math"/>
                                  </a:rPr>
                                  <m:t>𝝏</m:t>
                                </m:r>
                              </m:num>
                              <m:den>
                                <m:r>
                                  <a:rPr lang="en-GB" sz="2000" b="1" i="1">
                                    <a:latin typeface="Cambria Math"/>
                                  </a:rPr>
                                  <m:t>𝛛</m:t>
                                </m:r>
                                <m:acc>
                                  <m:accPr>
                                    <m:chr m:val="̲"/>
                                    <m:ctrlPr>
                                      <a:rPr lang="en-GB" sz="2000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000" b="1" i="1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</m:acc>
                              </m:den>
                            </m:f>
                            <m:acc>
                              <m:accPr>
                                <m:chr m:val="̲"/>
                                <m:ctrlPr>
                                  <a:rPr lang="en-GB" sz="2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sz="20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r>
                          <a:rPr lang="en-GB" sz="2000" b="1" i="1">
                            <a:latin typeface="Cambria Math"/>
                          </a:rPr>
                          <m:t>𝜟</m:t>
                        </m:r>
                        <m:acc>
                          <m:accPr>
                            <m:chr m:val="̲"/>
                            <m:ctrlPr>
                              <a:rPr lang="en-GB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2000" b="1" i="1">
                                <a:latin typeface="Cambria Math"/>
                              </a:rPr>
                              <m:t>𝒑</m:t>
                            </m:r>
                          </m:e>
                        </m:acc>
                      </m:oMath>
                    </m:oMathPara>
                  </a14:m>
                  <a:endParaRPr lang="en-GB" sz="2000" b="1" dirty="0"/>
                </a:p>
              </p:txBody>
            </p:sp>
          </mc:Choice>
          <mc:Fallback xmlns="">
            <p:sp>
              <p:nvSpPr>
                <p:cNvPr id="109" name="Rounded 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458" y="22931030"/>
                  <a:ext cx="2052000" cy="1385610"/>
                </a:xfrm>
                <a:prstGeom prst="round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Flowchart: Decision 109"/>
                <p:cNvSpPr/>
                <p:nvPr/>
              </p:nvSpPr>
              <p:spPr>
                <a:xfrm>
                  <a:off x="9275749" y="22883732"/>
                  <a:ext cx="3246463" cy="1490218"/>
                </a:xfrm>
                <a:prstGeom prst="flowChartDecis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 smtClean="0">
                      <a:latin typeface="Arial" pitchFamily="34" charset="0"/>
                      <a:cs typeface="Arial" pitchFamily="34" charset="0"/>
                    </a:rPr>
                    <a:t>Termination condition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>
                            <a:latin typeface="Cambria Math"/>
                          </a:rPr>
                          <m:t>𝜟</m:t>
                        </m:r>
                        <m:acc>
                          <m:accPr>
                            <m:chr m:val="̲"/>
                            <m:ctrlPr>
                              <a:rPr lang="en-GB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2000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GB" sz="2000" b="1">
                            <a:latin typeface="Cambria Math"/>
                          </a:rPr>
                          <m:t>≈</m:t>
                        </m:r>
                        <m:r>
                          <a:rPr lang="en-GB" sz="2000" b="1" i="1"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GB" sz="20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0" name="Flowchart: Decision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5749" y="22883732"/>
                  <a:ext cx="3246463" cy="1490218"/>
                </a:xfrm>
                <a:prstGeom prst="flowChartDecision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/>
            <p:nvPr/>
          </p:nvCxnSpPr>
          <p:spPr>
            <a:xfrm>
              <a:off x="4124778" y="23640500"/>
              <a:ext cx="576000" cy="0"/>
            </a:xfrm>
            <a:prstGeom prst="straightConnector1">
              <a:avLst/>
            </a:prstGeom>
            <a:ln w="76200"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8896336" y="23632997"/>
              <a:ext cx="576000" cy="0"/>
            </a:xfrm>
            <a:prstGeom prst="straightConnector1">
              <a:avLst/>
            </a:prstGeom>
            <a:ln w="76200"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2518666" y="23632997"/>
              <a:ext cx="576000" cy="191"/>
            </a:xfrm>
            <a:prstGeom prst="straightConnector1">
              <a:avLst/>
            </a:prstGeom>
            <a:ln w="76200"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0901189" y="24376191"/>
              <a:ext cx="0" cy="120571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661805" y="23118834"/>
              <a:ext cx="160502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Arial" pitchFamily="34" charset="0"/>
                  <a:cs typeface="Arial" pitchFamily="34" charset="0"/>
                </a:rPr>
                <a:t>Start and target posture of the probe</a:t>
              </a:r>
              <a:endParaRPr lang="en-GB" sz="20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V="1">
              <a:off x="5610004" y="24377332"/>
              <a:ext cx="5087" cy="1204572"/>
            </a:xfrm>
            <a:prstGeom prst="straightConnector1">
              <a:avLst/>
            </a:prstGeom>
            <a:ln w="76200"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5596356" y="25544630"/>
              <a:ext cx="5298853" cy="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318607" y="25068320"/>
              <a:ext cx="2369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Arial" pitchFamily="34" charset="0"/>
                  <a:cs typeface="Arial" pitchFamily="34" charset="0"/>
                </a:rPr>
                <a:t>State update</a:t>
              </a:r>
              <a:endParaRPr lang="en-GB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279391" y="23088834"/>
              <a:ext cx="1281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Arial" pitchFamily="34" charset="0"/>
                  <a:cs typeface="Arial" pitchFamily="34" charset="0"/>
                </a:rPr>
                <a:t>True</a:t>
              </a:r>
              <a:endParaRPr lang="en-GB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941555" y="24428032"/>
              <a:ext cx="12810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Arial" pitchFamily="34" charset="0"/>
                  <a:cs typeface="Arial" pitchFamily="34" charset="0"/>
                </a:rPr>
                <a:t>False</a:t>
              </a:r>
              <a:endParaRPr lang="en-GB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3116913" y="23071536"/>
              <a:ext cx="18345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Arial" pitchFamily="34" charset="0"/>
                  <a:cs typeface="Arial" pitchFamily="34" charset="0"/>
                </a:rPr>
                <a:t>Continuous curvature path</a:t>
              </a:r>
              <a:endParaRPr lang="en-GB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213665" y="25976037"/>
              <a:ext cx="12327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latin typeface="Arial" pitchFamily="34" charset="0"/>
                  <a:cs typeface="Arial" pitchFamily="34" charset="0"/>
                </a:rPr>
                <a:t>Gradient-based method for optimization of the curvature</a:t>
              </a:r>
              <a:endParaRPr lang="en-GB" sz="2800" dirty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ounded Rectangle 147"/>
                <p:cNvSpPr/>
                <p:nvPr/>
              </p:nvSpPr>
              <p:spPr>
                <a:xfrm>
                  <a:off x="7083740" y="22931030"/>
                  <a:ext cx="1800000" cy="1385610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 smtClean="0">
                      <a:latin typeface="Arial" pitchFamily="34" charset="0"/>
                      <a:cs typeface="Arial" pitchFamily="34" charset="0"/>
                    </a:rPr>
                    <a:t>Parameter update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̲"/>
                            <m:ctrlPr>
                              <a:rPr lang="en-GB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2000" b="1" i="1">
                                <a:latin typeface="Cambria Math"/>
                              </a:rPr>
                              <m:t>𝒑</m:t>
                            </m:r>
                          </m:e>
                        </m:acc>
                        <m:r>
                          <a:rPr lang="en-GB" sz="2000" b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̲"/>
                            <m:ctrlPr>
                              <a:rPr lang="en-GB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2000" b="1" i="1">
                                <a:latin typeface="Cambria Math"/>
                              </a:rPr>
                              <m:t>𝒑</m:t>
                            </m:r>
                          </m:e>
                        </m:acc>
                        <m:r>
                          <a:rPr lang="en-GB" sz="2000" b="1">
                            <a:latin typeface="Cambria Math"/>
                          </a:rPr>
                          <m:t>+</m:t>
                        </m:r>
                        <m:r>
                          <a:rPr lang="en-GB" sz="2000" b="1" i="1">
                            <a:latin typeface="Cambria Math"/>
                          </a:rPr>
                          <m:t>𝝁𝜟</m:t>
                        </m:r>
                        <m:acc>
                          <m:accPr>
                            <m:chr m:val="̲"/>
                            <m:ctrlPr>
                              <a:rPr lang="en-GB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2000" b="1" i="1">
                                <a:latin typeface="Cambria Math"/>
                              </a:rPr>
                              <m:t>𝒑</m:t>
                            </m:r>
                          </m:e>
                        </m:acc>
                      </m:oMath>
                    </m:oMathPara>
                  </a14:m>
                  <a:endParaRPr lang="en-GB" sz="2000" b="1" dirty="0"/>
                </a:p>
              </p:txBody>
            </p:sp>
          </mc:Choice>
          <mc:Fallback xmlns="">
            <p:sp>
              <p:nvSpPr>
                <p:cNvPr id="148" name="Rounded 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740" y="22931030"/>
                  <a:ext cx="1800000" cy="1385610"/>
                </a:xfrm>
                <a:prstGeom prst="round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/>
            <p:cNvCxnSpPr/>
            <p:nvPr/>
          </p:nvCxnSpPr>
          <p:spPr>
            <a:xfrm>
              <a:off x="6635787" y="23639261"/>
              <a:ext cx="580710" cy="0"/>
            </a:xfrm>
            <a:prstGeom prst="straightConnector1">
              <a:avLst/>
            </a:prstGeom>
            <a:ln w="76200"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54987" y="23644670"/>
              <a:ext cx="576000" cy="0"/>
            </a:xfrm>
            <a:prstGeom prst="straightConnector1">
              <a:avLst/>
            </a:prstGeom>
            <a:ln w="76200"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973</Words>
  <Application>Microsoft Office PowerPoint</Application>
  <PresentationFormat>Custom</PresentationFormat>
  <Paragraphs>118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</dc:creator>
  <cp:lastModifiedBy>Sophia Bano</cp:lastModifiedBy>
  <cp:revision>162</cp:revision>
  <dcterms:created xsi:type="dcterms:W3CDTF">2011-06-05T12:51:25Z</dcterms:created>
  <dcterms:modified xsi:type="dcterms:W3CDTF">2012-08-15T18:36:33Z</dcterms:modified>
</cp:coreProperties>
</file>