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70"/>
  </p:normalViewPr>
  <p:slideViewPr>
    <p:cSldViewPr snapToGrid="0" snapToObjects="1">
      <p:cViewPr varScale="1">
        <p:scale>
          <a:sx n="90" d="100"/>
          <a:sy n="90" d="100"/>
        </p:scale>
        <p:origin x="232" y="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11/16/18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11/16/18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11/16/18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11/16/18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ov.uk/government/organisations/land-registr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freemaptools.com/download-uk-postcode-lat-lng.ht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ukcrimestats.com/Police_Force/West_Midlands_Polic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0AC01-97C9-3345-BBC9-E251C72B7C27}"/>
              </a:ext>
            </a:extLst>
          </p:cNvPr>
          <p:cNvSpPr>
            <a:spLocks noGrp="1"/>
          </p:cNvSpPr>
          <p:nvPr>
            <p:ph type="ctrTitle"/>
          </p:nvPr>
        </p:nvSpPr>
        <p:spPr/>
        <p:txBody>
          <a:bodyPr/>
          <a:lstStyle/>
          <a:p>
            <a:r>
              <a:rPr lang="en-US" dirty="0"/>
              <a:t>Capstone Project IBM Data Science</a:t>
            </a:r>
          </a:p>
        </p:txBody>
      </p:sp>
      <p:sp>
        <p:nvSpPr>
          <p:cNvPr id="3" name="Subtitle 2">
            <a:extLst>
              <a:ext uri="{FF2B5EF4-FFF2-40B4-BE49-F238E27FC236}">
                <a16:creationId xmlns:a16="http://schemas.microsoft.com/office/drawing/2014/main" id="{1315A51E-2367-9245-AD11-7D1611B54EEF}"/>
              </a:ext>
            </a:extLst>
          </p:cNvPr>
          <p:cNvSpPr>
            <a:spLocks noGrp="1"/>
          </p:cNvSpPr>
          <p:nvPr>
            <p:ph type="subTitle" idx="1"/>
          </p:nvPr>
        </p:nvSpPr>
        <p:spPr/>
        <p:txBody>
          <a:bodyPr/>
          <a:lstStyle/>
          <a:p>
            <a:r>
              <a:rPr lang="en-US" dirty="0"/>
              <a:t>Dr Sofia Korsavva</a:t>
            </a:r>
          </a:p>
        </p:txBody>
      </p:sp>
    </p:spTree>
    <p:extLst>
      <p:ext uri="{BB962C8B-B14F-4D97-AF65-F5344CB8AC3E}">
        <p14:creationId xmlns:p14="http://schemas.microsoft.com/office/powerpoint/2010/main" val="416635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B5D9F-0881-6748-8E9D-BD0D0FA8D563}"/>
              </a:ext>
            </a:extLst>
          </p:cNvPr>
          <p:cNvSpPr>
            <a:spLocks noGrp="1"/>
          </p:cNvSpPr>
          <p:nvPr>
            <p:ph type="title"/>
          </p:nvPr>
        </p:nvSpPr>
        <p:spPr/>
        <p:txBody>
          <a:bodyPr/>
          <a:lstStyle/>
          <a:p>
            <a:r>
              <a:rPr lang="en-US" dirty="0"/>
              <a:t>Areas where customer can buy based on requirements: 40</a:t>
            </a:r>
          </a:p>
        </p:txBody>
      </p:sp>
      <p:pic>
        <p:nvPicPr>
          <p:cNvPr id="4" name="Content Placeholder 3" descr="A screenshot of a social media post&#13;&#10;&#13;&#10;Description automatically generated">
            <a:extLst>
              <a:ext uri="{FF2B5EF4-FFF2-40B4-BE49-F238E27FC236}">
                <a16:creationId xmlns:a16="http://schemas.microsoft.com/office/drawing/2014/main" id="{681827BE-8E5F-0145-AE59-C55AB5014C90}"/>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857500" y="1905000"/>
            <a:ext cx="7351733" cy="4211637"/>
          </a:xfrm>
          <a:prstGeom prst="rect">
            <a:avLst/>
          </a:prstGeom>
        </p:spPr>
      </p:pic>
    </p:spTree>
    <p:extLst>
      <p:ext uri="{BB962C8B-B14F-4D97-AF65-F5344CB8AC3E}">
        <p14:creationId xmlns:p14="http://schemas.microsoft.com/office/powerpoint/2010/main" val="653191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24A5D-71EC-6E48-9CD7-181188412AF9}"/>
              </a:ext>
            </a:extLst>
          </p:cNvPr>
          <p:cNvSpPr>
            <a:spLocks noGrp="1"/>
          </p:cNvSpPr>
          <p:nvPr>
            <p:ph type="title"/>
          </p:nvPr>
        </p:nvSpPr>
        <p:spPr/>
        <p:txBody>
          <a:bodyPr/>
          <a:lstStyle/>
          <a:p>
            <a:r>
              <a:rPr lang="en-US" dirty="0"/>
              <a:t>Folium Map of Birmingham UK, with identified areas</a:t>
            </a:r>
          </a:p>
        </p:txBody>
      </p:sp>
      <p:pic>
        <p:nvPicPr>
          <p:cNvPr id="4" name="Content Placeholder 3" descr="A picture containing text, map&#13;&#10;&#13;&#10;Description automatically generated">
            <a:extLst>
              <a:ext uri="{FF2B5EF4-FFF2-40B4-BE49-F238E27FC236}">
                <a16:creationId xmlns:a16="http://schemas.microsoft.com/office/drawing/2014/main" id="{CB06CA43-13DC-EB42-A7EF-DC8868954044}"/>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800350" y="2050828"/>
            <a:ext cx="7533471" cy="4183062"/>
          </a:xfrm>
          <a:prstGeom prst="rect">
            <a:avLst/>
          </a:prstGeom>
        </p:spPr>
      </p:pic>
    </p:spTree>
    <p:extLst>
      <p:ext uri="{BB962C8B-B14F-4D97-AF65-F5344CB8AC3E}">
        <p14:creationId xmlns:p14="http://schemas.microsoft.com/office/powerpoint/2010/main" val="3893266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A183-6ACB-A044-A17E-6A306954CEFB}"/>
              </a:ext>
            </a:extLst>
          </p:cNvPr>
          <p:cNvSpPr>
            <a:spLocks noGrp="1"/>
          </p:cNvSpPr>
          <p:nvPr>
            <p:ph type="title"/>
          </p:nvPr>
        </p:nvSpPr>
        <p:spPr/>
        <p:txBody>
          <a:bodyPr/>
          <a:lstStyle/>
          <a:p>
            <a:r>
              <a:rPr lang="en-US" dirty="0"/>
              <a:t>Venues in those areas with Foursquare data</a:t>
            </a:r>
          </a:p>
        </p:txBody>
      </p:sp>
      <p:pic>
        <p:nvPicPr>
          <p:cNvPr id="4" name="Content Placeholder 3" descr="A screenshot of a cell phone&#13;&#10;&#13;&#10;Description automatically generated">
            <a:extLst>
              <a:ext uri="{FF2B5EF4-FFF2-40B4-BE49-F238E27FC236}">
                <a16:creationId xmlns:a16="http://schemas.microsoft.com/office/drawing/2014/main" id="{F2BFAC82-A869-6849-9BF2-76E61283E68B}"/>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57550" y="1757364"/>
            <a:ext cx="7029449" cy="4476526"/>
          </a:xfrm>
          <a:prstGeom prst="rect">
            <a:avLst/>
          </a:prstGeom>
        </p:spPr>
      </p:pic>
    </p:spTree>
    <p:extLst>
      <p:ext uri="{BB962C8B-B14F-4D97-AF65-F5344CB8AC3E}">
        <p14:creationId xmlns:p14="http://schemas.microsoft.com/office/powerpoint/2010/main" val="2165619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9BC08-BAEA-E04D-884C-FD0E603505C4}"/>
              </a:ext>
            </a:extLst>
          </p:cNvPr>
          <p:cNvSpPr>
            <a:spLocks noGrp="1"/>
          </p:cNvSpPr>
          <p:nvPr>
            <p:ph type="title"/>
          </p:nvPr>
        </p:nvSpPr>
        <p:spPr/>
        <p:txBody>
          <a:bodyPr/>
          <a:lstStyle/>
          <a:p>
            <a:r>
              <a:rPr lang="en-US" dirty="0"/>
              <a:t>Number of venues in those areas</a:t>
            </a:r>
          </a:p>
        </p:txBody>
      </p:sp>
      <p:pic>
        <p:nvPicPr>
          <p:cNvPr id="4" name="Content Placeholder 3" descr="A screenshot of a cell phone&#13;&#10;&#13;&#10;Description automatically generated">
            <a:extLst>
              <a:ext uri="{FF2B5EF4-FFF2-40B4-BE49-F238E27FC236}">
                <a16:creationId xmlns:a16="http://schemas.microsoft.com/office/drawing/2014/main" id="{211DCCCB-F144-E945-A40C-8A8489F1F64B}"/>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771775" y="1128713"/>
            <a:ext cx="7012768" cy="4783137"/>
          </a:xfrm>
          <a:prstGeom prst="rect">
            <a:avLst/>
          </a:prstGeom>
        </p:spPr>
      </p:pic>
    </p:spTree>
    <p:extLst>
      <p:ext uri="{BB962C8B-B14F-4D97-AF65-F5344CB8AC3E}">
        <p14:creationId xmlns:p14="http://schemas.microsoft.com/office/powerpoint/2010/main" val="3406724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E3362-1CA8-5E4D-84D3-B6CFD64836CD}"/>
              </a:ext>
            </a:extLst>
          </p:cNvPr>
          <p:cNvSpPr>
            <a:spLocks noGrp="1"/>
          </p:cNvSpPr>
          <p:nvPr>
            <p:ph type="title"/>
          </p:nvPr>
        </p:nvSpPr>
        <p:spPr/>
        <p:txBody>
          <a:bodyPr/>
          <a:lstStyle/>
          <a:p>
            <a:r>
              <a:rPr lang="en-US" dirty="0"/>
              <a:t>Facilities from Foursquare for selected areas</a:t>
            </a:r>
          </a:p>
        </p:txBody>
      </p:sp>
      <p:pic>
        <p:nvPicPr>
          <p:cNvPr id="4" name="Content Placeholder 3" descr="A screenshot of a cell phone&#13;&#10;&#13;&#10;Description automatically generated">
            <a:extLst>
              <a:ext uri="{FF2B5EF4-FFF2-40B4-BE49-F238E27FC236}">
                <a16:creationId xmlns:a16="http://schemas.microsoft.com/office/drawing/2014/main" id="{424C9C2F-7E0D-2A4B-9FE3-4E4DDA8E1758}"/>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00337" y="2000028"/>
            <a:ext cx="7791585" cy="4325937"/>
          </a:xfrm>
          <a:prstGeom prst="rect">
            <a:avLst/>
          </a:prstGeom>
        </p:spPr>
      </p:pic>
    </p:spTree>
    <p:extLst>
      <p:ext uri="{BB962C8B-B14F-4D97-AF65-F5344CB8AC3E}">
        <p14:creationId xmlns:p14="http://schemas.microsoft.com/office/powerpoint/2010/main" val="433229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2D4D2-2C21-FA40-B986-12C6AFC2BF90}"/>
              </a:ext>
            </a:extLst>
          </p:cNvPr>
          <p:cNvSpPr>
            <a:spLocks noGrp="1"/>
          </p:cNvSpPr>
          <p:nvPr>
            <p:ph type="title"/>
          </p:nvPr>
        </p:nvSpPr>
        <p:spPr/>
        <p:txBody>
          <a:bodyPr/>
          <a:lstStyle/>
          <a:p>
            <a:r>
              <a:rPr lang="en-US" dirty="0"/>
              <a:t>The 10 most common facilities in those areas</a:t>
            </a:r>
          </a:p>
        </p:txBody>
      </p:sp>
      <p:pic>
        <p:nvPicPr>
          <p:cNvPr id="4" name="Content Placeholder 3" descr="A screenshot of a cell phone&#13;&#10;&#13;&#10;Description automatically generated">
            <a:extLst>
              <a:ext uri="{FF2B5EF4-FFF2-40B4-BE49-F238E27FC236}">
                <a16:creationId xmlns:a16="http://schemas.microsoft.com/office/drawing/2014/main" id="{AC6485CF-BCAE-6B4E-98FF-5A7E463735AB}"/>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28974" y="2057400"/>
            <a:ext cx="7000875" cy="4514850"/>
          </a:xfrm>
          <a:prstGeom prst="rect">
            <a:avLst/>
          </a:prstGeom>
        </p:spPr>
      </p:pic>
    </p:spTree>
    <p:extLst>
      <p:ext uri="{BB962C8B-B14F-4D97-AF65-F5344CB8AC3E}">
        <p14:creationId xmlns:p14="http://schemas.microsoft.com/office/powerpoint/2010/main" val="2456108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68E3C-0FCB-9F40-A704-38AC9FCDADF7}"/>
              </a:ext>
            </a:extLst>
          </p:cNvPr>
          <p:cNvSpPr>
            <a:spLocks noGrp="1"/>
          </p:cNvSpPr>
          <p:nvPr>
            <p:ph type="title"/>
          </p:nvPr>
        </p:nvSpPr>
        <p:spPr/>
        <p:txBody>
          <a:bodyPr>
            <a:normAutofit fontScale="90000"/>
          </a:bodyPr>
          <a:lstStyle/>
          <a:p>
            <a:r>
              <a:rPr lang="en-US" dirty="0"/>
              <a:t>Folium Map with k-means clustering for selected Birmingham areas and </a:t>
            </a:r>
            <a:r>
              <a:rPr lang="en-US" dirty="0" err="1"/>
              <a:t>facilties</a:t>
            </a:r>
            <a:endParaRPr lang="en-US" dirty="0"/>
          </a:p>
        </p:txBody>
      </p:sp>
      <p:pic>
        <p:nvPicPr>
          <p:cNvPr id="4" name="Content Placeholder 3" descr="A picture containing text, map&#13;&#10;&#13;&#10;Description automatically generated">
            <a:extLst>
              <a:ext uri="{FF2B5EF4-FFF2-40B4-BE49-F238E27FC236}">
                <a16:creationId xmlns:a16="http://schemas.microsoft.com/office/drawing/2014/main" id="{7D48551F-1FDF-ED4B-A2A0-C182395C8E63}"/>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843212" y="1800224"/>
            <a:ext cx="7615237" cy="4157663"/>
          </a:xfrm>
          <a:prstGeom prst="rect">
            <a:avLst/>
          </a:prstGeom>
        </p:spPr>
      </p:pic>
    </p:spTree>
    <p:extLst>
      <p:ext uri="{BB962C8B-B14F-4D97-AF65-F5344CB8AC3E}">
        <p14:creationId xmlns:p14="http://schemas.microsoft.com/office/powerpoint/2010/main" val="2771815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ADE2B-FC37-6140-9BE9-57A439BD40D6}"/>
              </a:ext>
            </a:extLst>
          </p:cNvPr>
          <p:cNvSpPr>
            <a:spLocks noGrp="1"/>
          </p:cNvSpPr>
          <p:nvPr>
            <p:ph type="title"/>
          </p:nvPr>
        </p:nvSpPr>
        <p:spPr/>
        <p:txBody>
          <a:bodyPr/>
          <a:lstStyle/>
          <a:p>
            <a:r>
              <a:rPr lang="en-US" dirty="0"/>
              <a:t>Birmingham Crime hotspots, September 2018, official police data</a:t>
            </a:r>
          </a:p>
        </p:txBody>
      </p:sp>
      <p:pic>
        <p:nvPicPr>
          <p:cNvPr id="5" name="Content Placeholder 4" descr="A close up of a map&#13;&#10;&#13;&#10;Description automatically generated">
            <a:extLst>
              <a:ext uri="{FF2B5EF4-FFF2-40B4-BE49-F238E27FC236}">
                <a16:creationId xmlns:a16="http://schemas.microsoft.com/office/drawing/2014/main" id="{19CA2D6D-0E37-1647-BC37-7460A3813894}"/>
              </a:ext>
            </a:extLst>
          </p:cNvPr>
          <p:cNvPicPr>
            <a:picLocks noGrp="1" noChangeAspect="1"/>
          </p:cNvPicPr>
          <p:nvPr>
            <p:ph idx="1"/>
          </p:nvPr>
        </p:nvPicPr>
        <p:blipFill>
          <a:blip r:embed="rId2"/>
          <a:stretch>
            <a:fillRect/>
          </a:stretch>
        </p:blipFill>
        <p:spPr>
          <a:xfrm>
            <a:off x="3586163" y="1887618"/>
            <a:ext cx="6522793" cy="4024232"/>
          </a:xfrm>
        </p:spPr>
      </p:pic>
    </p:spTree>
    <p:extLst>
      <p:ext uri="{BB962C8B-B14F-4D97-AF65-F5344CB8AC3E}">
        <p14:creationId xmlns:p14="http://schemas.microsoft.com/office/powerpoint/2010/main" val="1166184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D1732-C34F-684B-888A-B19890B28D9B}"/>
              </a:ext>
            </a:extLst>
          </p:cNvPr>
          <p:cNvSpPr>
            <a:spLocks noGrp="1"/>
          </p:cNvSpPr>
          <p:nvPr>
            <p:ph type="title"/>
          </p:nvPr>
        </p:nvSpPr>
        <p:spPr/>
        <p:txBody>
          <a:bodyPr/>
          <a:lstStyle/>
          <a:p>
            <a:r>
              <a:rPr lang="en-US" dirty="0"/>
              <a:t>Crime reports in those areas based on Official Police data</a:t>
            </a:r>
          </a:p>
        </p:txBody>
      </p:sp>
      <p:pic>
        <p:nvPicPr>
          <p:cNvPr id="4" name="Content Placeholder 3" descr="A screenshot of a cell phone&#13;&#10;&#13;&#10;Description automatically generated">
            <a:extLst>
              <a:ext uri="{FF2B5EF4-FFF2-40B4-BE49-F238E27FC236}">
                <a16:creationId xmlns:a16="http://schemas.microsoft.com/office/drawing/2014/main" id="{9F71E626-EBC8-5E45-842F-F173AF2C148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929064" y="1728788"/>
            <a:ext cx="5800724" cy="4505102"/>
          </a:xfrm>
          <a:prstGeom prst="rect">
            <a:avLst/>
          </a:prstGeom>
        </p:spPr>
      </p:pic>
    </p:spTree>
    <p:extLst>
      <p:ext uri="{BB962C8B-B14F-4D97-AF65-F5344CB8AC3E}">
        <p14:creationId xmlns:p14="http://schemas.microsoft.com/office/powerpoint/2010/main" val="3876844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9B228-0DCF-7D4B-9242-844B0521D08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73E7A5A-04C3-004C-BF3D-BAFF6250168D}"/>
              </a:ext>
            </a:extLst>
          </p:cNvPr>
          <p:cNvSpPr>
            <a:spLocks noGrp="1"/>
          </p:cNvSpPr>
          <p:nvPr>
            <p:ph idx="1"/>
          </p:nvPr>
        </p:nvSpPr>
        <p:spPr/>
        <p:txBody>
          <a:bodyPr/>
          <a:lstStyle/>
          <a:p>
            <a:r>
              <a:rPr lang="en-US" dirty="0"/>
              <a:t>In the selected areas there were no official crimes reported to the West Midlands Police, so these areas are safe</a:t>
            </a:r>
          </a:p>
          <a:p>
            <a:r>
              <a:rPr lang="en-US" dirty="0"/>
              <a:t>The customer has a selection of 40 </a:t>
            </a:r>
            <a:r>
              <a:rPr lang="en-US" dirty="0" err="1"/>
              <a:t>neighbourhoods</a:t>
            </a:r>
            <a:r>
              <a:rPr lang="en-US" dirty="0"/>
              <a:t> where he can look to buy a property for his family</a:t>
            </a:r>
          </a:p>
          <a:p>
            <a:r>
              <a:rPr lang="en-US" dirty="0"/>
              <a:t>The customer has all the information he requested for these areas, such as price ranges, crime rates, number and types of venues and facilities</a:t>
            </a:r>
          </a:p>
          <a:p>
            <a:r>
              <a:rPr lang="en-US" dirty="0"/>
              <a:t>Finally he has some recommendations based on the types of facilities that are available </a:t>
            </a:r>
            <a:r>
              <a:rPr lang="en-US"/>
              <a:t>in these areas.</a:t>
            </a:r>
          </a:p>
        </p:txBody>
      </p:sp>
    </p:spTree>
    <p:extLst>
      <p:ext uri="{BB962C8B-B14F-4D97-AF65-F5344CB8AC3E}">
        <p14:creationId xmlns:p14="http://schemas.microsoft.com/office/powerpoint/2010/main" val="3449603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E4689-B73A-4240-9603-A68A25C2E9A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92EE3A6-C09B-0545-BDB7-2E9EB4A73ECB}"/>
              </a:ext>
            </a:extLst>
          </p:cNvPr>
          <p:cNvSpPr>
            <a:spLocks noGrp="1"/>
          </p:cNvSpPr>
          <p:nvPr>
            <p:ph idx="1"/>
          </p:nvPr>
        </p:nvSpPr>
        <p:spPr/>
        <p:txBody>
          <a:bodyPr>
            <a:normAutofit fontScale="92500" lnSpcReduction="20000"/>
          </a:bodyPr>
          <a:lstStyle/>
          <a:p>
            <a:pPr marL="0" indent="0">
              <a:buNone/>
            </a:pPr>
            <a:r>
              <a:rPr lang="en-GB" dirty="0"/>
              <a:t>We have been asked to write a python program that will explore the City of Birmingham in the UK for a customer who is interested in purchasing a property for his family. The customer would like to know where in Birmingham he should start looking for properties based on the following requirements:</a:t>
            </a:r>
          </a:p>
          <a:p>
            <a:pPr lvl="0">
              <a:buFont typeface="Wingdings" pitchFamily="2" charset="2"/>
              <a:buChar char="ü"/>
            </a:pPr>
            <a:r>
              <a:rPr lang="en-GB" dirty="0"/>
              <a:t>The customer has a budget of between 400-500K in GBP</a:t>
            </a:r>
          </a:p>
          <a:p>
            <a:pPr lvl="0">
              <a:buFont typeface="Wingdings" pitchFamily="2" charset="2"/>
              <a:buChar char="ü"/>
            </a:pPr>
            <a:r>
              <a:rPr lang="en-GB" dirty="0"/>
              <a:t>He would like the property to be quite central in the city of Birmingham as him and his family enjoy city life.</a:t>
            </a:r>
          </a:p>
          <a:p>
            <a:pPr lvl="0">
              <a:buFont typeface="Wingdings" pitchFamily="2" charset="2"/>
              <a:buChar char="ü"/>
            </a:pPr>
            <a:r>
              <a:rPr lang="en-GB" dirty="0"/>
              <a:t>He would like to know what type of venues exist within 10-15 minutes of the property</a:t>
            </a:r>
          </a:p>
          <a:p>
            <a:pPr lvl="0">
              <a:buFont typeface="Wingdings" pitchFamily="2" charset="2"/>
              <a:buChar char="ü"/>
            </a:pPr>
            <a:r>
              <a:rPr lang="en-GB" dirty="0"/>
              <a:t>He would like to know what type of facilities exist within 10-15 of the property, such as supermarkets, other shops and hospitals.</a:t>
            </a:r>
          </a:p>
          <a:p>
            <a:pPr lvl="0">
              <a:buFont typeface="Wingdings" pitchFamily="2" charset="2"/>
              <a:buChar char="ü"/>
            </a:pPr>
            <a:r>
              <a:rPr lang="en-GB" dirty="0"/>
              <a:t>The customer is also very worried about the safety of his family so he would like to know in those areas that we are going to recommend to him, the crime rates as officially reported by West Midlands Police, for the past month. </a:t>
            </a:r>
          </a:p>
          <a:p>
            <a:endParaRPr lang="en-US" dirty="0"/>
          </a:p>
        </p:txBody>
      </p:sp>
    </p:spTree>
    <p:extLst>
      <p:ext uri="{BB962C8B-B14F-4D97-AF65-F5344CB8AC3E}">
        <p14:creationId xmlns:p14="http://schemas.microsoft.com/office/powerpoint/2010/main" val="2493733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87AB5-919C-D84B-8F38-A54289124FC9}"/>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D212AC36-3160-9446-AB07-C48A9E32A3BA}"/>
              </a:ext>
            </a:extLst>
          </p:cNvPr>
          <p:cNvSpPr>
            <a:spLocks noGrp="1"/>
          </p:cNvSpPr>
          <p:nvPr>
            <p:ph idx="1"/>
          </p:nvPr>
        </p:nvSpPr>
        <p:spPr/>
        <p:txBody>
          <a:bodyPr/>
          <a:lstStyle/>
          <a:p>
            <a:pPr marL="0" indent="0">
              <a:buNone/>
            </a:pPr>
            <a:r>
              <a:rPr lang="en-GB" dirty="0"/>
              <a:t>To address all the customer requirements we shall develop a python program that will explore some datasets from official sources and will come up with some recommendations for our customer.</a:t>
            </a:r>
          </a:p>
          <a:p>
            <a:pPr marL="0" indent="0">
              <a:buNone/>
            </a:pPr>
            <a:endParaRPr lang="en-GB" dirty="0"/>
          </a:p>
          <a:p>
            <a:r>
              <a:rPr lang="en-GB" dirty="0"/>
              <a:t>In the UK there is an official land registry database that contains information about England and Wales with prices per post code and street name. </a:t>
            </a:r>
          </a:p>
          <a:p>
            <a:r>
              <a:rPr lang="en-GB" dirty="0"/>
              <a:t>The official website is:</a:t>
            </a:r>
          </a:p>
          <a:p>
            <a:r>
              <a:rPr lang="en-GB" u="sng" dirty="0">
                <a:hlinkClick r:id="rId2"/>
              </a:rPr>
              <a:t>https://www.gov.uk/government/organisations/land-registry</a:t>
            </a:r>
            <a:endParaRPr lang="en-GB" dirty="0"/>
          </a:p>
          <a:p>
            <a:endParaRPr lang="en-US" dirty="0"/>
          </a:p>
        </p:txBody>
      </p:sp>
    </p:spTree>
    <p:extLst>
      <p:ext uri="{BB962C8B-B14F-4D97-AF65-F5344CB8AC3E}">
        <p14:creationId xmlns:p14="http://schemas.microsoft.com/office/powerpoint/2010/main" val="1331637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66115-9D0E-C840-BD5E-612CACAB8690}"/>
              </a:ext>
            </a:extLst>
          </p:cNvPr>
          <p:cNvSpPr>
            <a:spLocks noGrp="1"/>
          </p:cNvSpPr>
          <p:nvPr>
            <p:ph type="title"/>
          </p:nvPr>
        </p:nvSpPr>
        <p:spPr/>
        <p:txBody>
          <a:bodyPr/>
          <a:lstStyle/>
          <a:p>
            <a:r>
              <a:rPr lang="en-US" dirty="0"/>
              <a:t>Data cont.</a:t>
            </a:r>
          </a:p>
        </p:txBody>
      </p:sp>
      <p:sp>
        <p:nvSpPr>
          <p:cNvPr id="3" name="Content Placeholder 2">
            <a:extLst>
              <a:ext uri="{FF2B5EF4-FFF2-40B4-BE49-F238E27FC236}">
                <a16:creationId xmlns:a16="http://schemas.microsoft.com/office/drawing/2014/main" id="{C9C97BA9-9F84-8945-B50D-0E21FC67BACA}"/>
              </a:ext>
            </a:extLst>
          </p:cNvPr>
          <p:cNvSpPr>
            <a:spLocks noGrp="1"/>
          </p:cNvSpPr>
          <p:nvPr>
            <p:ph idx="1"/>
          </p:nvPr>
        </p:nvSpPr>
        <p:spPr/>
        <p:txBody>
          <a:bodyPr/>
          <a:lstStyle/>
          <a:p>
            <a:pPr marL="0" indent="0">
              <a:buNone/>
            </a:pPr>
            <a:r>
              <a:rPr lang="en-GB" dirty="0"/>
              <a:t>We shall download the UK csv file that contains all the post codes and maps them to their corresponding latitude and longitudes. </a:t>
            </a:r>
          </a:p>
          <a:p>
            <a:pPr marL="0" indent="0">
              <a:buNone/>
            </a:pPr>
            <a:r>
              <a:rPr lang="en-GB" dirty="0"/>
              <a:t>From the website </a:t>
            </a:r>
            <a:r>
              <a:rPr lang="en-GB" u="sng" dirty="0">
                <a:hlinkClick r:id="rId2"/>
              </a:rPr>
              <a:t>https://www.freemaptools.com/download-uk-postcode-lat-lng.htm</a:t>
            </a:r>
            <a:endParaRPr lang="en-GB" dirty="0"/>
          </a:p>
          <a:p>
            <a:pPr marL="0" indent="0">
              <a:buNone/>
            </a:pPr>
            <a:endParaRPr lang="en-GB" dirty="0"/>
          </a:p>
          <a:p>
            <a:pPr marL="0" indent="0">
              <a:buNone/>
            </a:pPr>
            <a:r>
              <a:rPr lang="en-GB" dirty="0"/>
              <a:t>We shall then process the file as a pandas framework and extract all the Birmingham post codes that we have identified as per above that we within our customer’s price range. We shall merge the two data sets and map them nicely on a folium map so our customer can have a good visual representation of the information we give him.</a:t>
            </a:r>
          </a:p>
          <a:p>
            <a:pPr marL="0" indent="0">
              <a:buNone/>
            </a:pPr>
            <a:endParaRPr lang="en-GB" dirty="0"/>
          </a:p>
          <a:p>
            <a:endParaRPr lang="en-US" dirty="0"/>
          </a:p>
        </p:txBody>
      </p:sp>
    </p:spTree>
    <p:extLst>
      <p:ext uri="{BB962C8B-B14F-4D97-AF65-F5344CB8AC3E}">
        <p14:creationId xmlns:p14="http://schemas.microsoft.com/office/powerpoint/2010/main" val="2427703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61DA8-61D4-C94B-B863-CA2D4DDB5DAA}"/>
              </a:ext>
            </a:extLst>
          </p:cNvPr>
          <p:cNvSpPr>
            <a:spLocks noGrp="1"/>
          </p:cNvSpPr>
          <p:nvPr>
            <p:ph type="title"/>
          </p:nvPr>
        </p:nvSpPr>
        <p:spPr/>
        <p:txBody>
          <a:bodyPr/>
          <a:lstStyle/>
          <a:p>
            <a:r>
              <a:rPr lang="en-US" dirty="0"/>
              <a:t>Data cont.</a:t>
            </a:r>
          </a:p>
        </p:txBody>
      </p:sp>
      <p:sp>
        <p:nvSpPr>
          <p:cNvPr id="3" name="Content Placeholder 2">
            <a:extLst>
              <a:ext uri="{FF2B5EF4-FFF2-40B4-BE49-F238E27FC236}">
                <a16:creationId xmlns:a16="http://schemas.microsoft.com/office/drawing/2014/main" id="{75C49148-B6B9-FE46-A857-CD77CCCAE23A}"/>
              </a:ext>
            </a:extLst>
          </p:cNvPr>
          <p:cNvSpPr>
            <a:spLocks noGrp="1"/>
          </p:cNvSpPr>
          <p:nvPr>
            <p:ph idx="1"/>
          </p:nvPr>
        </p:nvSpPr>
        <p:spPr/>
        <p:txBody>
          <a:bodyPr/>
          <a:lstStyle/>
          <a:p>
            <a:r>
              <a:rPr lang="en-GB" dirty="0"/>
              <a:t>We shall then connect to foursquare and extract information for these post codes about venues and facilities in those identified postcodes and present them to our customer so can make an informed decision.</a:t>
            </a:r>
          </a:p>
          <a:p>
            <a:pPr marL="0" indent="0">
              <a:buNone/>
            </a:pPr>
            <a:endParaRPr lang="en-GB" dirty="0"/>
          </a:p>
          <a:p>
            <a:r>
              <a:rPr lang="en-GB" dirty="0"/>
              <a:t>We shall use a k-means clustering algorithm to classify and cluster the selected areas of interest where the customer is now looking to buy property. The customer is mostly interested in the types of facilities around those areas that are not too far away (10-15 minutes). As the customer has a family, he is interested in nearby schools, hospitals, supermarkets etc.</a:t>
            </a:r>
          </a:p>
          <a:p>
            <a:endParaRPr lang="en-US" dirty="0"/>
          </a:p>
        </p:txBody>
      </p:sp>
    </p:spTree>
    <p:extLst>
      <p:ext uri="{BB962C8B-B14F-4D97-AF65-F5344CB8AC3E}">
        <p14:creationId xmlns:p14="http://schemas.microsoft.com/office/powerpoint/2010/main" val="3418042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B6127-06DA-8B4C-B700-7BB4F8F6327A}"/>
              </a:ext>
            </a:extLst>
          </p:cNvPr>
          <p:cNvSpPr>
            <a:spLocks noGrp="1"/>
          </p:cNvSpPr>
          <p:nvPr>
            <p:ph type="title"/>
          </p:nvPr>
        </p:nvSpPr>
        <p:spPr/>
        <p:txBody>
          <a:bodyPr/>
          <a:lstStyle/>
          <a:p>
            <a:r>
              <a:rPr lang="en-US" dirty="0"/>
              <a:t>Data cont.</a:t>
            </a:r>
          </a:p>
        </p:txBody>
      </p:sp>
      <p:sp>
        <p:nvSpPr>
          <p:cNvPr id="3" name="Content Placeholder 2">
            <a:extLst>
              <a:ext uri="{FF2B5EF4-FFF2-40B4-BE49-F238E27FC236}">
                <a16:creationId xmlns:a16="http://schemas.microsoft.com/office/drawing/2014/main" id="{F3CDF14F-7F17-D848-8DB2-74A81401DA1F}"/>
              </a:ext>
            </a:extLst>
          </p:cNvPr>
          <p:cNvSpPr>
            <a:spLocks noGrp="1"/>
          </p:cNvSpPr>
          <p:nvPr>
            <p:ph idx="1"/>
          </p:nvPr>
        </p:nvSpPr>
        <p:spPr/>
        <p:txBody>
          <a:bodyPr/>
          <a:lstStyle/>
          <a:p>
            <a:pPr marL="0" indent="0">
              <a:buNone/>
            </a:pPr>
            <a:endParaRPr lang="en-GB" dirty="0"/>
          </a:p>
          <a:p>
            <a:pPr marL="0" indent="0">
              <a:buNone/>
            </a:pPr>
            <a:r>
              <a:rPr lang="en-GB" dirty="0"/>
              <a:t>Finally we shall download the csv from the west midlands police website from </a:t>
            </a:r>
            <a:r>
              <a:rPr lang="en-GB" u="sng" dirty="0">
                <a:hlinkClick r:id="rId2"/>
              </a:rPr>
              <a:t>http://www.ukcrimestats.com/Police_Force/West_Midlands_Police#</a:t>
            </a:r>
            <a:endParaRPr lang="en-GB" dirty="0"/>
          </a:p>
          <a:p>
            <a:pPr marL="0" indent="0">
              <a:buNone/>
            </a:pPr>
            <a:r>
              <a:rPr lang="en-GB" dirty="0"/>
              <a:t>that contains all the information about the crimes that have occurred in those areas for the past year so our customer can evaluate how safe a particular selection may be. </a:t>
            </a:r>
          </a:p>
          <a:p>
            <a:endParaRPr lang="en-US" dirty="0"/>
          </a:p>
        </p:txBody>
      </p:sp>
    </p:spTree>
    <p:extLst>
      <p:ext uri="{BB962C8B-B14F-4D97-AF65-F5344CB8AC3E}">
        <p14:creationId xmlns:p14="http://schemas.microsoft.com/office/powerpoint/2010/main" val="239809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35DBC-378B-8C41-8D11-733C7C847D30}"/>
              </a:ext>
            </a:extLst>
          </p:cNvPr>
          <p:cNvSpPr>
            <a:spLocks noGrp="1"/>
          </p:cNvSpPr>
          <p:nvPr>
            <p:ph type="title"/>
          </p:nvPr>
        </p:nvSpPr>
        <p:spPr/>
        <p:txBody>
          <a:bodyPr/>
          <a:lstStyle/>
          <a:p>
            <a:r>
              <a:rPr lang="en-US" dirty="0"/>
              <a:t>UK land registry csv file</a:t>
            </a:r>
          </a:p>
        </p:txBody>
      </p:sp>
      <p:pic>
        <p:nvPicPr>
          <p:cNvPr id="8" name="Content Placeholder 7" descr="A close up of a piece of paper&#13;&#10;&#13;&#10;Description automatically generated">
            <a:extLst>
              <a:ext uri="{FF2B5EF4-FFF2-40B4-BE49-F238E27FC236}">
                <a16:creationId xmlns:a16="http://schemas.microsoft.com/office/drawing/2014/main" id="{A0D21689-80AA-DA4E-8FDC-6716C12827D6}"/>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28838" y="1328738"/>
            <a:ext cx="7781925" cy="4370387"/>
          </a:xfrm>
          <a:prstGeom prst="rect">
            <a:avLst/>
          </a:prstGeom>
        </p:spPr>
      </p:pic>
    </p:spTree>
    <p:extLst>
      <p:ext uri="{BB962C8B-B14F-4D97-AF65-F5344CB8AC3E}">
        <p14:creationId xmlns:p14="http://schemas.microsoft.com/office/powerpoint/2010/main" val="69638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2C1D4-2E14-6945-AD4C-3CA9E1FEF173}"/>
              </a:ext>
            </a:extLst>
          </p:cNvPr>
          <p:cNvSpPr>
            <a:spLocks noGrp="1"/>
          </p:cNvSpPr>
          <p:nvPr>
            <p:ph type="title"/>
          </p:nvPr>
        </p:nvSpPr>
        <p:spPr/>
        <p:txBody>
          <a:bodyPr/>
          <a:lstStyle/>
          <a:p>
            <a:r>
              <a:rPr lang="en-US" dirty="0"/>
              <a:t>Birmingham Postcodes csv file</a:t>
            </a:r>
          </a:p>
        </p:txBody>
      </p:sp>
      <p:graphicFrame>
        <p:nvGraphicFramePr>
          <p:cNvPr id="4" name="Content Placeholder 3">
            <a:extLst>
              <a:ext uri="{FF2B5EF4-FFF2-40B4-BE49-F238E27FC236}">
                <a16:creationId xmlns:a16="http://schemas.microsoft.com/office/drawing/2014/main" id="{5B4DCFD1-59D4-3B46-981E-F3D930B19122}"/>
              </a:ext>
            </a:extLst>
          </p:cNvPr>
          <p:cNvGraphicFramePr>
            <a:graphicFrameLocks noGrp="1"/>
          </p:cNvGraphicFramePr>
          <p:nvPr>
            <p:ph idx="1"/>
            <p:extLst>
              <p:ext uri="{D42A27DB-BD31-4B8C-83A1-F6EECF244321}">
                <p14:modId xmlns:p14="http://schemas.microsoft.com/office/powerpoint/2010/main" val="2669602899"/>
              </p:ext>
            </p:extLst>
          </p:nvPr>
        </p:nvGraphicFramePr>
        <p:xfrm>
          <a:off x="2271712" y="1357313"/>
          <a:ext cx="7172325" cy="4643431"/>
        </p:xfrm>
        <a:graphic>
          <a:graphicData uri="http://schemas.openxmlformats.org/drawingml/2006/table">
            <a:tbl>
              <a:tblPr firstRow="1" firstCol="1" bandRow="1">
                <a:tableStyleId>{5C22544A-7EE6-4342-B048-85BDC9FD1C3A}</a:tableStyleId>
              </a:tblPr>
              <a:tblGrid>
                <a:gridCol w="2390775">
                  <a:extLst>
                    <a:ext uri="{9D8B030D-6E8A-4147-A177-3AD203B41FA5}">
                      <a16:colId xmlns:a16="http://schemas.microsoft.com/office/drawing/2014/main" val="4057509904"/>
                    </a:ext>
                  </a:extLst>
                </a:gridCol>
                <a:gridCol w="2390775">
                  <a:extLst>
                    <a:ext uri="{9D8B030D-6E8A-4147-A177-3AD203B41FA5}">
                      <a16:colId xmlns:a16="http://schemas.microsoft.com/office/drawing/2014/main" val="1314246049"/>
                    </a:ext>
                  </a:extLst>
                </a:gridCol>
                <a:gridCol w="2390775">
                  <a:extLst>
                    <a:ext uri="{9D8B030D-6E8A-4147-A177-3AD203B41FA5}">
                      <a16:colId xmlns:a16="http://schemas.microsoft.com/office/drawing/2014/main" val="1359421527"/>
                    </a:ext>
                  </a:extLst>
                </a:gridCol>
              </a:tblGrid>
              <a:tr h="249123">
                <a:tc>
                  <a:txBody>
                    <a:bodyPr/>
                    <a:lstStyle/>
                    <a:p>
                      <a:pPr>
                        <a:lnSpc>
                          <a:spcPct val="107000"/>
                        </a:lnSpc>
                        <a:spcAft>
                          <a:spcPts val="0"/>
                        </a:spcAft>
                      </a:pPr>
                      <a:r>
                        <a:rPr lang="en-GB" sz="600">
                          <a:effectLst/>
                        </a:rPr>
                        <a:t>Postcode</a:t>
                      </a:r>
                      <a:endParaRPr lang="en-GB"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14" marR="36414" marT="0" marB="0" anchor="b"/>
                </a:tc>
                <a:tc>
                  <a:txBody>
                    <a:bodyPr/>
                    <a:lstStyle/>
                    <a:p>
                      <a:pPr>
                        <a:lnSpc>
                          <a:spcPct val="107000"/>
                        </a:lnSpc>
                        <a:spcAft>
                          <a:spcPts val="0"/>
                        </a:spcAft>
                      </a:pPr>
                      <a:r>
                        <a:rPr lang="en-GB" sz="600">
                          <a:effectLst/>
                        </a:rPr>
                        <a:t>Latitude</a:t>
                      </a:r>
                      <a:endParaRPr lang="en-GB"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14" marR="36414" marT="0" marB="0" anchor="b"/>
                </a:tc>
                <a:tc>
                  <a:txBody>
                    <a:bodyPr/>
                    <a:lstStyle/>
                    <a:p>
                      <a:pPr>
                        <a:lnSpc>
                          <a:spcPct val="107000"/>
                        </a:lnSpc>
                        <a:spcAft>
                          <a:spcPts val="0"/>
                        </a:spcAft>
                      </a:pPr>
                      <a:r>
                        <a:rPr lang="en-GB" sz="600">
                          <a:effectLst/>
                        </a:rPr>
                        <a:t>Longitude</a:t>
                      </a:r>
                      <a:endParaRPr lang="en-GB"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14" marR="36414" marT="0" marB="0" anchor="b"/>
                </a:tc>
                <a:extLst>
                  <a:ext uri="{0D108BD9-81ED-4DB2-BD59-A6C34878D82A}">
                    <a16:rowId xmlns:a16="http://schemas.microsoft.com/office/drawing/2014/main" val="263797673"/>
                  </a:ext>
                </a:extLst>
              </a:tr>
              <a:tr h="376835">
                <a:tc>
                  <a:txBody>
                    <a:bodyPr/>
                    <a:lstStyle/>
                    <a:p>
                      <a:pPr>
                        <a:lnSpc>
                          <a:spcPct val="107000"/>
                        </a:lnSpc>
                        <a:spcAft>
                          <a:spcPts val="0"/>
                        </a:spcAft>
                      </a:pPr>
                      <a:r>
                        <a:rPr lang="en-GB" sz="600">
                          <a:effectLst/>
                        </a:rPr>
                        <a:t>B1 1AA</a:t>
                      </a:r>
                      <a:endParaRPr lang="en-GB"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14" marR="36414" marT="0" marB="0" anchor="b"/>
                </a:tc>
                <a:tc>
                  <a:txBody>
                    <a:bodyPr/>
                    <a:lstStyle/>
                    <a:p>
                      <a:pPr algn="r">
                        <a:lnSpc>
                          <a:spcPct val="107000"/>
                        </a:lnSpc>
                        <a:spcAft>
                          <a:spcPts val="0"/>
                        </a:spcAft>
                      </a:pPr>
                      <a:r>
                        <a:rPr lang="en-GB" sz="600">
                          <a:effectLst/>
                        </a:rPr>
                        <a:t>52.47666</a:t>
                      </a:r>
                      <a:endParaRPr lang="en-GB"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14" marR="36414" marT="0" marB="0" anchor="b"/>
                </a:tc>
                <a:tc>
                  <a:txBody>
                    <a:bodyPr/>
                    <a:lstStyle/>
                    <a:p>
                      <a:pPr algn="r">
                        <a:lnSpc>
                          <a:spcPct val="107000"/>
                        </a:lnSpc>
                        <a:spcAft>
                          <a:spcPts val="0"/>
                        </a:spcAft>
                      </a:pPr>
                      <a:r>
                        <a:rPr lang="en-GB" sz="600">
                          <a:effectLst/>
                        </a:rPr>
                        <a:t>-1.90354</a:t>
                      </a:r>
                      <a:endParaRPr lang="en-GB"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14" marR="36414" marT="0" marB="0" anchor="b"/>
                </a:tc>
                <a:extLst>
                  <a:ext uri="{0D108BD9-81ED-4DB2-BD59-A6C34878D82A}">
                    <a16:rowId xmlns:a16="http://schemas.microsoft.com/office/drawing/2014/main" val="524159905"/>
                  </a:ext>
                </a:extLst>
              </a:tr>
              <a:tr h="376835">
                <a:tc>
                  <a:txBody>
                    <a:bodyPr/>
                    <a:lstStyle/>
                    <a:p>
                      <a:pPr>
                        <a:lnSpc>
                          <a:spcPct val="107000"/>
                        </a:lnSpc>
                        <a:spcAft>
                          <a:spcPts val="0"/>
                        </a:spcAft>
                      </a:pPr>
                      <a:r>
                        <a:rPr lang="en-GB" sz="600">
                          <a:effectLst/>
                        </a:rPr>
                        <a:t>B1 1AD</a:t>
                      </a:r>
                      <a:endParaRPr lang="en-GB"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14" marR="36414" marT="0" marB="0" anchor="b"/>
                </a:tc>
                <a:tc>
                  <a:txBody>
                    <a:bodyPr/>
                    <a:lstStyle/>
                    <a:p>
                      <a:pPr algn="r">
                        <a:lnSpc>
                          <a:spcPct val="107000"/>
                        </a:lnSpc>
                        <a:spcAft>
                          <a:spcPts val="0"/>
                        </a:spcAft>
                      </a:pPr>
                      <a:r>
                        <a:rPr lang="en-GB" sz="600">
                          <a:effectLst/>
                        </a:rPr>
                        <a:t>52.47666</a:t>
                      </a:r>
                      <a:endParaRPr lang="en-GB"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14" marR="36414" marT="0" marB="0" anchor="b"/>
                </a:tc>
                <a:tc>
                  <a:txBody>
                    <a:bodyPr/>
                    <a:lstStyle/>
                    <a:p>
                      <a:pPr algn="r">
                        <a:lnSpc>
                          <a:spcPct val="107000"/>
                        </a:lnSpc>
                        <a:spcAft>
                          <a:spcPts val="0"/>
                        </a:spcAft>
                      </a:pPr>
                      <a:r>
                        <a:rPr lang="en-GB" sz="600">
                          <a:effectLst/>
                        </a:rPr>
                        <a:t>-1.90354</a:t>
                      </a:r>
                      <a:endParaRPr lang="en-GB"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14" marR="36414" marT="0" marB="0" anchor="b"/>
                </a:tc>
                <a:extLst>
                  <a:ext uri="{0D108BD9-81ED-4DB2-BD59-A6C34878D82A}">
                    <a16:rowId xmlns:a16="http://schemas.microsoft.com/office/drawing/2014/main" val="2536401162"/>
                  </a:ext>
                </a:extLst>
              </a:tr>
              <a:tr h="376835">
                <a:tc>
                  <a:txBody>
                    <a:bodyPr/>
                    <a:lstStyle/>
                    <a:p>
                      <a:pPr>
                        <a:lnSpc>
                          <a:spcPct val="107000"/>
                        </a:lnSpc>
                        <a:spcAft>
                          <a:spcPts val="0"/>
                        </a:spcAft>
                      </a:pPr>
                      <a:r>
                        <a:rPr lang="en-GB" sz="600">
                          <a:effectLst/>
                        </a:rPr>
                        <a:t>B1 1AG</a:t>
                      </a:r>
                      <a:endParaRPr lang="en-GB"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14" marR="36414" marT="0" marB="0" anchor="b"/>
                </a:tc>
                <a:tc>
                  <a:txBody>
                    <a:bodyPr/>
                    <a:lstStyle/>
                    <a:p>
                      <a:pPr algn="r">
                        <a:lnSpc>
                          <a:spcPct val="107000"/>
                        </a:lnSpc>
                        <a:spcAft>
                          <a:spcPts val="0"/>
                        </a:spcAft>
                      </a:pPr>
                      <a:r>
                        <a:rPr lang="en-GB" sz="600">
                          <a:effectLst/>
                        </a:rPr>
                        <a:t>52.47453</a:t>
                      </a:r>
                      <a:endParaRPr lang="en-GB"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14" marR="36414" marT="0" marB="0" anchor="b"/>
                </a:tc>
                <a:tc>
                  <a:txBody>
                    <a:bodyPr/>
                    <a:lstStyle/>
                    <a:p>
                      <a:pPr algn="r">
                        <a:lnSpc>
                          <a:spcPct val="107000"/>
                        </a:lnSpc>
                        <a:spcAft>
                          <a:spcPts val="0"/>
                        </a:spcAft>
                      </a:pPr>
                      <a:r>
                        <a:rPr lang="en-GB" sz="600">
                          <a:effectLst/>
                        </a:rPr>
                        <a:t>-1.90216</a:t>
                      </a:r>
                      <a:endParaRPr lang="en-GB"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14" marR="36414" marT="0" marB="0" anchor="b"/>
                </a:tc>
                <a:extLst>
                  <a:ext uri="{0D108BD9-81ED-4DB2-BD59-A6C34878D82A}">
                    <a16:rowId xmlns:a16="http://schemas.microsoft.com/office/drawing/2014/main" val="338346269"/>
                  </a:ext>
                </a:extLst>
              </a:tr>
              <a:tr h="376835">
                <a:tc>
                  <a:txBody>
                    <a:bodyPr/>
                    <a:lstStyle/>
                    <a:p>
                      <a:pPr>
                        <a:lnSpc>
                          <a:spcPct val="107000"/>
                        </a:lnSpc>
                        <a:spcAft>
                          <a:spcPts val="0"/>
                        </a:spcAft>
                      </a:pPr>
                      <a:r>
                        <a:rPr lang="en-GB" sz="600">
                          <a:effectLst/>
                        </a:rPr>
                        <a:t>B1 1AH</a:t>
                      </a:r>
                      <a:endParaRPr lang="en-GB"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14" marR="36414" marT="0" marB="0" anchor="b"/>
                </a:tc>
                <a:tc>
                  <a:txBody>
                    <a:bodyPr/>
                    <a:lstStyle/>
                    <a:p>
                      <a:pPr algn="r">
                        <a:lnSpc>
                          <a:spcPct val="107000"/>
                        </a:lnSpc>
                        <a:spcAft>
                          <a:spcPts val="0"/>
                        </a:spcAft>
                      </a:pPr>
                      <a:r>
                        <a:rPr lang="en-GB" sz="600">
                          <a:effectLst/>
                        </a:rPr>
                        <a:t>52.47639</a:t>
                      </a:r>
                      <a:endParaRPr lang="en-GB"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14" marR="36414" marT="0" marB="0" anchor="b"/>
                </a:tc>
                <a:tc>
                  <a:txBody>
                    <a:bodyPr/>
                    <a:lstStyle/>
                    <a:p>
                      <a:pPr algn="r">
                        <a:lnSpc>
                          <a:spcPct val="107000"/>
                        </a:lnSpc>
                        <a:spcAft>
                          <a:spcPts val="0"/>
                        </a:spcAft>
                      </a:pPr>
                      <a:r>
                        <a:rPr lang="en-GB" sz="600">
                          <a:effectLst/>
                        </a:rPr>
                        <a:t>-1.90426</a:t>
                      </a:r>
                      <a:endParaRPr lang="en-GB"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14" marR="36414" marT="0" marB="0" anchor="b"/>
                </a:tc>
                <a:extLst>
                  <a:ext uri="{0D108BD9-81ED-4DB2-BD59-A6C34878D82A}">
                    <a16:rowId xmlns:a16="http://schemas.microsoft.com/office/drawing/2014/main" val="119638302"/>
                  </a:ext>
                </a:extLst>
              </a:tr>
              <a:tr h="376835">
                <a:tc>
                  <a:txBody>
                    <a:bodyPr/>
                    <a:lstStyle/>
                    <a:p>
                      <a:pPr>
                        <a:lnSpc>
                          <a:spcPct val="107000"/>
                        </a:lnSpc>
                        <a:spcAft>
                          <a:spcPts val="0"/>
                        </a:spcAft>
                      </a:pPr>
                      <a:r>
                        <a:rPr lang="en-GB" sz="600">
                          <a:effectLst/>
                        </a:rPr>
                        <a:t>B1 1AQ</a:t>
                      </a:r>
                      <a:endParaRPr lang="en-GB"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14" marR="36414" marT="0" marB="0" anchor="b"/>
                </a:tc>
                <a:tc>
                  <a:txBody>
                    <a:bodyPr/>
                    <a:lstStyle/>
                    <a:p>
                      <a:pPr algn="r">
                        <a:lnSpc>
                          <a:spcPct val="107000"/>
                        </a:lnSpc>
                        <a:spcAft>
                          <a:spcPts val="0"/>
                        </a:spcAft>
                      </a:pPr>
                      <a:r>
                        <a:rPr lang="en-GB" sz="600">
                          <a:effectLst/>
                        </a:rPr>
                        <a:t>52.47453</a:t>
                      </a:r>
                      <a:endParaRPr lang="en-GB"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14" marR="36414" marT="0" marB="0" anchor="b"/>
                </a:tc>
                <a:tc>
                  <a:txBody>
                    <a:bodyPr/>
                    <a:lstStyle/>
                    <a:p>
                      <a:pPr algn="r">
                        <a:lnSpc>
                          <a:spcPct val="107000"/>
                        </a:lnSpc>
                        <a:spcAft>
                          <a:spcPts val="0"/>
                        </a:spcAft>
                      </a:pPr>
                      <a:r>
                        <a:rPr lang="en-GB" sz="600">
                          <a:effectLst/>
                        </a:rPr>
                        <a:t>-1.90216</a:t>
                      </a:r>
                      <a:endParaRPr lang="en-GB"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14" marR="36414" marT="0" marB="0" anchor="b"/>
                </a:tc>
                <a:extLst>
                  <a:ext uri="{0D108BD9-81ED-4DB2-BD59-A6C34878D82A}">
                    <a16:rowId xmlns:a16="http://schemas.microsoft.com/office/drawing/2014/main" val="2102801701"/>
                  </a:ext>
                </a:extLst>
              </a:tr>
              <a:tr h="376835">
                <a:tc>
                  <a:txBody>
                    <a:bodyPr/>
                    <a:lstStyle/>
                    <a:p>
                      <a:pPr>
                        <a:lnSpc>
                          <a:spcPct val="107000"/>
                        </a:lnSpc>
                        <a:spcAft>
                          <a:spcPts val="0"/>
                        </a:spcAft>
                      </a:pPr>
                      <a:r>
                        <a:rPr lang="en-GB" sz="600">
                          <a:effectLst/>
                        </a:rPr>
                        <a:t>B1 1AT</a:t>
                      </a:r>
                      <a:endParaRPr lang="en-GB"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14" marR="36414" marT="0" marB="0" anchor="b"/>
                </a:tc>
                <a:tc>
                  <a:txBody>
                    <a:bodyPr/>
                    <a:lstStyle/>
                    <a:p>
                      <a:pPr algn="r">
                        <a:lnSpc>
                          <a:spcPct val="107000"/>
                        </a:lnSpc>
                        <a:spcAft>
                          <a:spcPts val="0"/>
                        </a:spcAft>
                      </a:pPr>
                      <a:r>
                        <a:rPr lang="en-GB" sz="600">
                          <a:effectLst/>
                        </a:rPr>
                        <a:t>52.47639</a:t>
                      </a:r>
                      <a:endParaRPr lang="en-GB"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14" marR="36414" marT="0" marB="0" anchor="b"/>
                </a:tc>
                <a:tc>
                  <a:txBody>
                    <a:bodyPr/>
                    <a:lstStyle/>
                    <a:p>
                      <a:pPr algn="r">
                        <a:lnSpc>
                          <a:spcPct val="107000"/>
                        </a:lnSpc>
                        <a:spcAft>
                          <a:spcPts val="0"/>
                        </a:spcAft>
                      </a:pPr>
                      <a:r>
                        <a:rPr lang="en-GB" sz="600">
                          <a:effectLst/>
                        </a:rPr>
                        <a:t>-1.90426</a:t>
                      </a:r>
                      <a:endParaRPr lang="en-GB"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14" marR="36414" marT="0" marB="0" anchor="b"/>
                </a:tc>
                <a:extLst>
                  <a:ext uri="{0D108BD9-81ED-4DB2-BD59-A6C34878D82A}">
                    <a16:rowId xmlns:a16="http://schemas.microsoft.com/office/drawing/2014/main" val="3006496471"/>
                  </a:ext>
                </a:extLst>
              </a:tr>
              <a:tr h="376835">
                <a:tc>
                  <a:txBody>
                    <a:bodyPr/>
                    <a:lstStyle/>
                    <a:p>
                      <a:pPr>
                        <a:lnSpc>
                          <a:spcPct val="107000"/>
                        </a:lnSpc>
                        <a:spcAft>
                          <a:spcPts val="0"/>
                        </a:spcAft>
                      </a:pPr>
                      <a:r>
                        <a:rPr lang="en-GB" sz="600">
                          <a:effectLst/>
                        </a:rPr>
                        <a:t>B1 1AY</a:t>
                      </a:r>
                      <a:endParaRPr lang="en-GB"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14" marR="36414" marT="0" marB="0" anchor="b"/>
                </a:tc>
                <a:tc>
                  <a:txBody>
                    <a:bodyPr/>
                    <a:lstStyle/>
                    <a:p>
                      <a:pPr algn="r">
                        <a:lnSpc>
                          <a:spcPct val="107000"/>
                        </a:lnSpc>
                        <a:spcAft>
                          <a:spcPts val="0"/>
                        </a:spcAft>
                      </a:pPr>
                      <a:r>
                        <a:rPr lang="en-GB" sz="600">
                          <a:effectLst/>
                        </a:rPr>
                        <a:t>52.47592</a:t>
                      </a:r>
                      <a:endParaRPr lang="en-GB"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14" marR="36414" marT="0" marB="0" anchor="b"/>
                </a:tc>
                <a:tc>
                  <a:txBody>
                    <a:bodyPr/>
                    <a:lstStyle/>
                    <a:p>
                      <a:pPr algn="r">
                        <a:lnSpc>
                          <a:spcPct val="107000"/>
                        </a:lnSpc>
                        <a:spcAft>
                          <a:spcPts val="0"/>
                        </a:spcAft>
                      </a:pPr>
                      <a:r>
                        <a:rPr lang="en-GB" sz="600">
                          <a:effectLst/>
                        </a:rPr>
                        <a:t>-1.90539</a:t>
                      </a:r>
                      <a:endParaRPr lang="en-GB"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14" marR="36414" marT="0" marB="0" anchor="b"/>
                </a:tc>
                <a:extLst>
                  <a:ext uri="{0D108BD9-81ED-4DB2-BD59-A6C34878D82A}">
                    <a16:rowId xmlns:a16="http://schemas.microsoft.com/office/drawing/2014/main" val="2878406233"/>
                  </a:ext>
                </a:extLst>
              </a:tr>
              <a:tr h="376835">
                <a:tc>
                  <a:txBody>
                    <a:bodyPr/>
                    <a:lstStyle/>
                    <a:p>
                      <a:pPr>
                        <a:lnSpc>
                          <a:spcPct val="107000"/>
                        </a:lnSpc>
                        <a:spcAft>
                          <a:spcPts val="0"/>
                        </a:spcAft>
                      </a:pPr>
                      <a:r>
                        <a:rPr lang="en-GB" sz="600">
                          <a:effectLst/>
                        </a:rPr>
                        <a:t>B1 1AZ</a:t>
                      </a:r>
                      <a:endParaRPr lang="en-GB"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14" marR="36414" marT="0" marB="0" anchor="b"/>
                </a:tc>
                <a:tc>
                  <a:txBody>
                    <a:bodyPr/>
                    <a:lstStyle/>
                    <a:p>
                      <a:pPr algn="r">
                        <a:lnSpc>
                          <a:spcPct val="107000"/>
                        </a:lnSpc>
                        <a:spcAft>
                          <a:spcPts val="0"/>
                        </a:spcAft>
                      </a:pPr>
                      <a:r>
                        <a:rPr lang="en-GB" sz="600">
                          <a:effectLst/>
                        </a:rPr>
                        <a:t>52.47666</a:t>
                      </a:r>
                      <a:endParaRPr lang="en-GB"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14" marR="36414" marT="0" marB="0" anchor="b"/>
                </a:tc>
                <a:tc>
                  <a:txBody>
                    <a:bodyPr/>
                    <a:lstStyle/>
                    <a:p>
                      <a:pPr algn="r">
                        <a:lnSpc>
                          <a:spcPct val="107000"/>
                        </a:lnSpc>
                        <a:spcAft>
                          <a:spcPts val="0"/>
                        </a:spcAft>
                      </a:pPr>
                      <a:r>
                        <a:rPr lang="en-GB" sz="600">
                          <a:effectLst/>
                        </a:rPr>
                        <a:t>-1.90354</a:t>
                      </a:r>
                      <a:endParaRPr lang="en-GB"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14" marR="36414" marT="0" marB="0" anchor="b"/>
                </a:tc>
                <a:extLst>
                  <a:ext uri="{0D108BD9-81ED-4DB2-BD59-A6C34878D82A}">
                    <a16:rowId xmlns:a16="http://schemas.microsoft.com/office/drawing/2014/main" val="3587611003"/>
                  </a:ext>
                </a:extLst>
              </a:tr>
              <a:tr h="376835">
                <a:tc>
                  <a:txBody>
                    <a:bodyPr/>
                    <a:lstStyle/>
                    <a:p>
                      <a:pPr>
                        <a:lnSpc>
                          <a:spcPct val="107000"/>
                        </a:lnSpc>
                        <a:spcAft>
                          <a:spcPts val="0"/>
                        </a:spcAft>
                      </a:pPr>
                      <a:r>
                        <a:rPr lang="en-GB" sz="600">
                          <a:effectLst/>
                        </a:rPr>
                        <a:t>B1 1BA</a:t>
                      </a:r>
                      <a:endParaRPr lang="en-GB"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14" marR="36414" marT="0" marB="0" anchor="b"/>
                </a:tc>
                <a:tc>
                  <a:txBody>
                    <a:bodyPr/>
                    <a:lstStyle/>
                    <a:p>
                      <a:pPr algn="r">
                        <a:lnSpc>
                          <a:spcPct val="107000"/>
                        </a:lnSpc>
                        <a:spcAft>
                          <a:spcPts val="0"/>
                        </a:spcAft>
                      </a:pPr>
                      <a:r>
                        <a:rPr lang="en-GB" sz="600">
                          <a:effectLst/>
                        </a:rPr>
                        <a:t>52.47543</a:t>
                      </a:r>
                      <a:endParaRPr lang="en-GB"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14" marR="36414" marT="0" marB="0" anchor="b"/>
                </a:tc>
                <a:tc>
                  <a:txBody>
                    <a:bodyPr/>
                    <a:lstStyle/>
                    <a:p>
                      <a:pPr algn="r">
                        <a:lnSpc>
                          <a:spcPct val="107000"/>
                        </a:lnSpc>
                        <a:spcAft>
                          <a:spcPts val="0"/>
                        </a:spcAft>
                      </a:pPr>
                      <a:r>
                        <a:rPr lang="en-GB" sz="600">
                          <a:effectLst/>
                        </a:rPr>
                        <a:t>-1.90021</a:t>
                      </a:r>
                      <a:endParaRPr lang="en-GB"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14" marR="36414" marT="0" marB="0" anchor="b"/>
                </a:tc>
                <a:extLst>
                  <a:ext uri="{0D108BD9-81ED-4DB2-BD59-A6C34878D82A}">
                    <a16:rowId xmlns:a16="http://schemas.microsoft.com/office/drawing/2014/main" val="2512932703"/>
                  </a:ext>
                </a:extLst>
              </a:tr>
              <a:tr h="249123">
                <a:tc>
                  <a:txBody>
                    <a:bodyPr/>
                    <a:lstStyle/>
                    <a:p>
                      <a:pPr>
                        <a:lnSpc>
                          <a:spcPct val="107000"/>
                        </a:lnSpc>
                        <a:spcAft>
                          <a:spcPts val="0"/>
                        </a:spcAft>
                      </a:pPr>
                      <a:r>
                        <a:rPr lang="en-GB" sz="600">
                          <a:effectLst/>
                        </a:rPr>
                        <a:t>B1 1BB</a:t>
                      </a:r>
                      <a:endParaRPr lang="en-GB"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14" marR="36414" marT="0" marB="0" anchor="b"/>
                </a:tc>
                <a:tc>
                  <a:txBody>
                    <a:bodyPr/>
                    <a:lstStyle/>
                    <a:p>
                      <a:pPr algn="r">
                        <a:lnSpc>
                          <a:spcPct val="107000"/>
                        </a:lnSpc>
                        <a:spcAft>
                          <a:spcPts val="0"/>
                        </a:spcAft>
                      </a:pPr>
                      <a:r>
                        <a:rPr lang="en-GB" sz="600">
                          <a:effectLst/>
                        </a:rPr>
                        <a:t>52.48078</a:t>
                      </a:r>
                      <a:endParaRPr lang="en-GB"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14" marR="36414" marT="0" marB="0" anchor="b"/>
                </a:tc>
                <a:tc>
                  <a:txBody>
                    <a:bodyPr/>
                    <a:lstStyle/>
                    <a:p>
                      <a:pPr algn="r">
                        <a:lnSpc>
                          <a:spcPct val="107000"/>
                        </a:lnSpc>
                        <a:spcAft>
                          <a:spcPts val="0"/>
                        </a:spcAft>
                      </a:pPr>
                      <a:r>
                        <a:rPr lang="en-GB" sz="600">
                          <a:effectLst/>
                        </a:rPr>
                        <a:t>-1.9041</a:t>
                      </a:r>
                      <a:endParaRPr lang="en-GB"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14" marR="36414" marT="0" marB="0" anchor="b"/>
                </a:tc>
                <a:extLst>
                  <a:ext uri="{0D108BD9-81ED-4DB2-BD59-A6C34878D82A}">
                    <a16:rowId xmlns:a16="http://schemas.microsoft.com/office/drawing/2014/main" val="1690679864"/>
                  </a:ext>
                </a:extLst>
              </a:tr>
              <a:tr h="376835">
                <a:tc>
                  <a:txBody>
                    <a:bodyPr/>
                    <a:lstStyle/>
                    <a:p>
                      <a:pPr>
                        <a:lnSpc>
                          <a:spcPct val="107000"/>
                        </a:lnSpc>
                        <a:spcAft>
                          <a:spcPts val="0"/>
                        </a:spcAft>
                      </a:pPr>
                      <a:r>
                        <a:rPr lang="en-GB" sz="600">
                          <a:effectLst/>
                        </a:rPr>
                        <a:t>B1 1BD</a:t>
                      </a:r>
                      <a:endParaRPr lang="en-GB"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14" marR="36414" marT="0" marB="0" anchor="b"/>
                </a:tc>
                <a:tc>
                  <a:txBody>
                    <a:bodyPr/>
                    <a:lstStyle/>
                    <a:p>
                      <a:pPr algn="r">
                        <a:lnSpc>
                          <a:spcPct val="107000"/>
                        </a:lnSpc>
                        <a:spcAft>
                          <a:spcPts val="0"/>
                        </a:spcAft>
                      </a:pPr>
                      <a:r>
                        <a:rPr lang="en-GB" sz="600">
                          <a:effectLst/>
                        </a:rPr>
                        <a:t>52.47892</a:t>
                      </a:r>
                      <a:endParaRPr lang="en-GB"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14" marR="36414" marT="0" marB="0" anchor="b"/>
                </a:tc>
                <a:tc>
                  <a:txBody>
                    <a:bodyPr/>
                    <a:lstStyle/>
                    <a:p>
                      <a:pPr algn="r">
                        <a:lnSpc>
                          <a:spcPct val="107000"/>
                        </a:lnSpc>
                        <a:spcAft>
                          <a:spcPts val="0"/>
                        </a:spcAft>
                      </a:pPr>
                      <a:r>
                        <a:rPr lang="en-GB" sz="600">
                          <a:effectLst/>
                        </a:rPr>
                        <a:t>-1.90294</a:t>
                      </a:r>
                      <a:endParaRPr lang="en-GB"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14" marR="36414" marT="0" marB="0" anchor="b"/>
                </a:tc>
                <a:extLst>
                  <a:ext uri="{0D108BD9-81ED-4DB2-BD59-A6C34878D82A}">
                    <a16:rowId xmlns:a16="http://schemas.microsoft.com/office/drawing/2014/main" val="570632485"/>
                  </a:ext>
                </a:extLst>
              </a:tr>
              <a:tr h="376835">
                <a:tc>
                  <a:txBody>
                    <a:bodyPr/>
                    <a:lstStyle/>
                    <a:p>
                      <a:pPr>
                        <a:lnSpc>
                          <a:spcPct val="107000"/>
                        </a:lnSpc>
                        <a:spcAft>
                          <a:spcPts val="0"/>
                        </a:spcAft>
                      </a:pPr>
                      <a:r>
                        <a:rPr lang="en-GB" sz="600">
                          <a:effectLst/>
                        </a:rPr>
                        <a:t>B1 1BE</a:t>
                      </a:r>
                      <a:endParaRPr lang="en-GB"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14" marR="36414" marT="0" marB="0" anchor="b"/>
                </a:tc>
                <a:tc>
                  <a:txBody>
                    <a:bodyPr/>
                    <a:lstStyle/>
                    <a:p>
                      <a:pPr algn="r">
                        <a:lnSpc>
                          <a:spcPct val="107000"/>
                        </a:lnSpc>
                        <a:spcAft>
                          <a:spcPts val="0"/>
                        </a:spcAft>
                      </a:pPr>
                      <a:r>
                        <a:rPr lang="en-GB" sz="600">
                          <a:effectLst/>
                        </a:rPr>
                        <a:t>52.47757</a:t>
                      </a:r>
                      <a:endParaRPr lang="en-GB"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14" marR="36414" marT="0" marB="0" anchor="b"/>
                </a:tc>
                <a:tc>
                  <a:txBody>
                    <a:bodyPr/>
                    <a:lstStyle/>
                    <a:p>
                      <a:pPr algn="r">
                        <a:lnSpc>
                          <a:spcPct val="107000"/>
                        </a:lnSpc>
                        <a:spcAft>
                          <a:spcPts val="0"/>
                        </a:spcAft>
                      </a:pPr>
                      <a:r>
                        <a:rPr lang="en-GB" sz="600" dirty="0">
                          <a:effectLst/>
                        </a:rPr>
                        <a:t>-1.90175</a:t>
                      </a:r>
                      <a:endParaRPr lang="en-GB" sz="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14" marR="36414" marT="0" marB="0" anchor="b"/>
                </a:tc>
                <a:extLst>
                  <a:ext uri="{0D108BD9-81ED-4DB2-BD59-A6C34878D82A}">
                    <a16:rowId xmlns:a16="http://schemas.microsoft.com/office/drawing/2014/main" val="261477806"/>
                  </a:ext>
                </a:extLst>
              </a:tr>
            </a:tbl>
          </a:graphicData>
        </a:graphic>
      </p:graphicFrame>
      <p:sp>
        <p:nvSpPr>
          <p:cNvPr id="5" name="Rectangle 1">
            <a:extLst>
              <a:ext uri="{FF2B5EF4-FFF2-40B4-BE49-F238E27FC236}">
                <a16:creationId xmlns:a16="http://schemas.microsoft.com/office/drawing/2014/main" id="{AE2CCB81-5A7B-3849-BDC6-9C4F0FB1CF7D}"/>
              </a:ext>
            </a:extLst>
          </p:cNvPr>
          <p:cNvSpPr>
            <a:spLocks noChangeArrowheads="1"/>
          </p:cNvSpPr>
          <p:nvPr/>
        </p:nvSpPr>
        <p:spPr bwMode="auto">
          <a:xfrm>
            <a:off x="-53859181" y="43132"/>
            <a:ext cx="90052380" cy="282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UK postcodes, latitudes and longitudes. A snapshot of the file is shown below:</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5872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EEBF6-ECE3-6446-88C2-66AFAAFA25E7}"/>
              </a:ext>
            </a:extLst>
          </p:cNvPr>
          <p:cNvSpPr>
            <a:spLocks noGrp="1"/>
          </p:cNvSpPr>
          <p:nvPr>
            <p:ph type="title"/>
          </p:nvPr>
        </p:nvSpPr>
        <p:spPr/>
        <p:txBody>
          <a:bodyPr/>
          <a:lstStyle/>
          <a:p>
            <a:r>
              <a:rPr lang="en-US" dirty="0"/>
              <a:t>West Midlands Police Crime Data</a:t>
            </a:r>
            <a:br>
              <a:rPr lang="en-US" dirty="0"/>
            </a:br>
            <a:r>
              <a:rPr lang="en-US" dirty="0"/>
              <a:t>Birmingham UK, September 2018</a:t>
            </a:r>
          </a:p>
        </p:txBody>
      </p:sp>
      <p:pic>
        <p:nvPicPr>
          <p:cNvPr id="4" name="Content Placeholder 3">
            <a:extLst>
              <a:ext uri="{FF2B5EF4-FFF2-40B4-BE49-F238E27FC236}">
                <a16:creationId xmlns:a16="http://schemas.microsoft.com/office/drawing/2014/main" id="{ADB99641-0BAC-8345-AE80-B621CD728578}"/>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85988" y="1743075"/>
            <a:ext cx="8272462" cy="4490815"/>
          </a:xfrm>
          <a:prstGeom prst="rect">
            <a:avLst/>
          </a:prstGeom>
        </p:spPr>
      </p:pic>
    </p:spTree>
    <p:extLst>
      <p:ext uri="{BB962C8B-B14F-4D97-AF65-F5344CB8AC3E}">
        <p14:creationId xmlns:p14="http://schemas.microsoft.com/office/powerpoint/2010/main" val="187835069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21</TotalTime>
  <Words>788</Words>
  <Application>Microsoft Macintosh PowerPoint</Application>
  <PresentationFormat>Widescreen</PresentationFormat>
  <Paragraphs>85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Century Gothic</vt:lpstr>
      <vt:lpstr>Times New Roman</vt:lpstr>
      <vt:lpstr>Wingdings</vt:lpstr>
      <vt:lpstr>Wingdings 3</vt:lpstr>
      <vt:lpstr>Wisp</vt:lpstr>
      <vt:lpstr>Capstone Project IBM Data Science</vt:lpstr>
      <vt:lpstr>Introduction</vt:lpstr>
      <vt:lpstr>Data</vt:lpstr>
      <vt:lpstr>Data cont.</vt:lpstr>
      <vt:lpstr>Data cont.</vt:lpstr>
      <vt:lpstr>Data cont.</vt:lpstr>
      <vt:lpstr>UK land registry csv file</vt:lpstr>
      <vt:lpstr>Birmingham Postcodes csv file</vt:lpstr>
      <vt:lpstr>West Midlands Police Crime Data Birmingham UK, September 2018</vt:lpstr>
      <vt:lpstr>Areas where customer can buy based on requirements: 40</vt:lpstr>
      <vt:lpstr>Folium Map of Birmingham UK, with identified areas</vt:lpstr>
      <vt:lpstr>Venues in those areas with Foursquare data</vt:lpstr>
      <vt:lpstr>Number of venues in those areas</vt:lpstr>
      <vt:lpstr>Facilities from Foursquare for selected areas</vt:lpstr>
      <vt:lpstr>The 10 most common facilities in those areas</vt:lpstr>
      <vt:lpstr>Folium Map with k-means clustering for selected Birmingham areas and facilties</vt:lpstr>
      <vt:lpstr>Birmingham Crime hotspots, September 2018, official police data</vt:lpstr>
      <vt:lpstr>Crime reports in those areas based on Official Police data</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IBM Data Science</dc:title>
  <dc:creator>Sofia Georgiou Korsavva</dc:creator>
  <cp:lastModifiedBy>Sofia Georgiou Korsavva</cp:lastModifiedBy>
  <cp:revision>13</cp:revision>
  <dcterms:created xsi:type="dcterms:W3CDTF">2018-11-16T19:47:46Z</dcterms:created>
  <dcterms:modified xsi:type="dcterms:W3CDTF">2018-11-16T20:09:07Z</dcterms:modified>
</cp:coreProperties>
</file>