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r\workspace\1-nss-data-analytics\projects\city-cemetery-burials-sophiahoffman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r\workspace\1-nss-data-analytics\projects\city-cemetery-burials-sophiahoffman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r\workspace\1-nss-data-analytics\projects\city-cemetery-burials-sophiahoffman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r\workspace\1-nss-data-analytics\projects\city-cemetery-burials-sophiahoffman\data\Historic_Nashville_City_Cemetery_Interments__1846-197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r\workspace\1-nss-data-analytics\projects\city-cemetery-burials-sophiahoffman\data\Historic_Nashville_City_Cemetery_Interments__1846-197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r\workspace\1-nss-data-analytics\projects\city-cemetery-burials-sophiahoffman\data\Historic_Nashville_City_Cemetery_Interments__1846-197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 1880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decade_age!$A$12</c:f>
              <c:strCache>
                <c:ptCount val="1"/>
                <c:pt idx="0">
                  <c:v>Before 1880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886-4C50-9C27-D70141E89F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886-4C50-9C27-D70141E89F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886-4C50-9C27-D70141E89F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886-4C50-9C27-D70141E89F7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886-4C50-9C27-D70141E89F7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886-4C50-9C27-D70141E89F70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decade_age!$B$11:$G$11</c:f>
              <c:strCache>
                <c:ptCount val="6"/>
                <c:pt idx="0">
                  <c:v>0</c:v>
                </c:pt>
                <c:pt idx="1">
                  <c:v>0-18</c:v>
                </c:pt>
                <c:pt idx="2">
                  <c:v>19-25</c:v>
                </c:pt>
                <c:pt idx="3">
                  <c:v>26-40</c:v>
                </c:pt>
                <c:pt idx="4">
                  <c:v>41-64</c:v>
                </c:pt>
                <c:pt idx="5">
                  <c:v>65+</c:v>
                </c:pt>
              </c:strCache>
            </c:strRef>
          </c:cat>
          <c:val>
            <c:numRef>
              <c:f>decade_age!$B$12:$G$12</c:f>
              <c:numCache>
                <c:formatCode>General</c:formatCode>
                <c:ptCount val="6"/>
                <c:pt idx="0">
                  <c:v>7069</c:v>
                </c:pt>
                <c:pt idx="1">
                  <c:v>2435</c:v>
                </c:pt>
                <c:pt idx="2">
                  <c:v>1454</c:v>
                </c:pt>
                <c:pt idx="3">
                  <c:v>2361</c:v>
                </c:pt>
                <c:pt idx="4">
                  <c:v>2027</c:v>
                </c:pt>
                <c:pt idx="5">
                  <c:v>1118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886-4C50-9C27-D70141E89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decade_age!$A$13</c:f>
              <c:strCache>
                <c:ptCount val="1"/>
                <c:pt idx="0">
                  <c:v>1880s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D3-43D4-9782-4A4773C5B3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D3-43D4-9782-4A4773C5B3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3D3-43D4-9782-4A4773C5B3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3D3-43D4-9782-4A4773C5B3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3D3-43D4-9782-4A4773C5B3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3D3-43D4-9782-4A4773C5B32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decade_age!$B$11:$G$11</c:f>
              <c:strCache>
                <c:ptCount val="6"/>
                <c:pt idx="0">
                  <c:v>0</c:v>
                </c:pt>
                <c:pt idx="1">
                  <c:v>0-18</c:v>
                </c:pt>
                <c:pt idx="2">
                  <c:v>19-25</c:v>
                </c:pt>
                <c:pt idx="3">
                  <c:v>26-40</c:v>
                </c:pt>
                <c:pt idx="4">
                  <c:v>41-64</c:v>
                </c:pt>
                <c:pt idx="5">
                  <c:v>65+</c:v>
                </c:pt>
              </c:strCache>
            </c:strRef>
          </c:cat>
          <c:val>
            <c:numRef>
              <c:f>decade_age!$B$13:$G$13</c:f>
              <c:numCache>
                <c:formatCode>General</c:formatCode>
                <c:ptCount val="6"/>
                <c:pt idx="0">
                  <c:v>87</c:v>
                </c:pt>
                <c:pt idx="1">
                  <c:v>122</c:v>
                </c:pt>
                <c:pt idx="2">
                  <c:v>45</c:v>
                </c:pt>
                <c:pt idx="3">
                  <c:v>84</c:v>
                </c:pt>
                <c:pt idx="4">
                  <c:v>143</c:v>
                </c:pt>
                <c:pt idx="5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3D3-43D4-9782-4A4773C5B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decade_age!$A$14</c:f>
              <c:strCache>
                <c:ptCount val="1"/>
                <c:pt idx="0">
                  <c:v>1890s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91B-44EB-B9A2-CC4E6D6E43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91B-44EB-B9A2-CC4E6D6E43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91B-44EB-B9A2-CC4E6D6E43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91B-44EB-B9A2-CC4E6D6E43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91B-44EB-B9A2-CC4E6D6E43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91B-44EB-B9A2-CC4E6D6E434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decade_age!$B$11:$G$11</c:f>
              <c:strCache>
                <c:ptCount val="6"/>
                <c:pt idx="0">
                  <c:v>0</c:v>
                </c:pt>
                <c:pt idx="1">
                  <c:v>0-18</c:v>
                </c:pt>
                <c:pt idx="2">
                  <c:v>19-25</c:v>
                </c:pt>
                <c:pt idx="3">
                  <c:v>26-40</c:v>
                </c:pt>
                <c:pt idx="4">
                  <c:v>41-64</c:v>
                </c:pt>
                <c:pt idx="5">
                  <c:v>65+</c:v>
                </c:pt>
              </c:strCache>
            </c:strRef>
          </c:cat>
          <c:val>
            <c:numRef>
              <c:f>decade_age!$B$14:$G$14</c:f>
              <c:numCache>
                <c:formatCode>General</c:formatCode>
                <c:ptCount val="6"/>
                <c:pt idx="0">
                  <c:v>150</c:v>
                </c:pt>
                <c:pt idx="1">
                  <c:v>24</c:v>
                </c:pt>
                <c:pt idx="2">
                  <c:v>27</c:v>
                </c:pt>
                <c:pt idx="3">
                  <c:v>35</c:v>
                </c:pt>
                <c:pt idx="4">
                  <c:v>108</c:v>
                </c:pt>
                <c:pt idx="5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91B-44EB-B9A2-CC4E6D6E4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decade_age!$A$15</c:f>
              <c:strCache>
                <c:ptCount val="1"/>
                <c:pt idx="0">
                  <c:v>1900s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2EF-4069-8D04-7BBB80E4E5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2EF-4069-8D04-7BBB80E4E5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2EF-4069-8D04-7BBB80E4E5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2EF-4069-8D04-7BBB80E4E5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2EF-4069-8D04-7BBB80E4E59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2EF-4069-8D04-7BBB80E4E590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decade_age!$B$11:$G$11</c:f>
              <c:strCache>
                <c:ptCount val="6"/>
                <c:pt idx="0">
                  <c:v>0</c:v>
                </c:pt>
                <c:pt idx="1">
                  <c:v>0-18</c:v>
                </c:pt>
                <c:pt idx="2">
                  <c:v>19-25</c:v>
                </c:pt>
                <c:pt idx="3">
                  <c:v>26-40</c:v>
                </c:pt>
                <c:pt idx="4">
                  <c:v>41-64</c:v>
                </c:pt>
                <c:pt idx="5">
                  <c:v>65+</c:v>
                </c:pt>
              </c:strCache>
            </c:strRef>
          </c:cat>
          <c:val>
            <c:numRef>
              <c:f>decade_age!$B$15:$G$15</c:f>
              <c:numCache>
                <c:formatCode>General</c:formatCode>
                <c:ptCount val="6"/>
                <c:pt idx="0">
                  <c:v>89</c:v>
                </c:pt>
                <c:pt idx="1">
                  <c:v>11</c:v>
                </c:pt>
                <c:pt idx="2">
                  <c:v>11</c:v>
                </c:pt>
                <c:pt idx="3">
                  <c:v>25</c:v>
                </c:pt>
                <c:pt idx="4">
                  <c:v>80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2EF-4069-8D04-7BBB80E4E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decade_age!$A$16</c:f>
              <c:strCache>
                <c:ptCount val="1"/>
                <c:pt idx="0">
                  <c:v>1910s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11C-4908-89C2-379C8D417B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11C-4908-89C2-379C8D417B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11C-4908-89C2-379C8D417B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11C-4908-89C2-379C8D417B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11C-4908-89C2-379C8D417BC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11C-4908-89C2-379C8D417BC8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decade_age!$B$11:$G$11</c:f>
              <c:strCache>
                <c:ptCount val="6"/>
                <c:pt idx="0">
                  <c:v>0</c:v>
                </c:pt>
                <c:pt idx="1">
                  <c:v>0-18</c:v>
                </c:pt>
                <c:pt idx="2">
                  <c:v>19-25</c:v>
                </c:pt>
                <c:pt idx="3">
                  <c:v>26-40</c:v>
                </c:pt>
                <c:pt idx="4">
                  <c:v>41-64</c:v>
                </c:pt>
                <c:pt idx="5">
                  <c:v>65+</c:v>
                </c:pt>
              </c:strCache>
            </c:strRef>
          </c:cat>
          <c:val>
            <c:numRef>
              <c:f>decade_age!$B$16:$G$16</c:f>
              <c:numCache>
                <c:formatCode>General</c:formatCode>
                <c:ptCount val="6"/>
                <c:pt idx="0">
                  <c:v>13</c:v>
                </c:pt>
                <c:pt idx="1">
                  <c:v>27</c:v>
                </c:pt>
                <c:pt idx="2">
                  <c:v>3</c:v>
                </c:pt>
                <c:pt idx="3">
                  <c:v>13</c:v>
                </c:pt>
                <c:pt idx="4">
                  <c:v>57</c:v>
                </c:pt>
                <c:pt idx="5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1C-4908-89C2-379C8D417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decade_age!$A$17</c:f>
              <c:strCache>
                <c:ptCount val="1"/>
                <c:pt idx="0">
                  <c:v>After 1920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AF3-4D6D-9540-5E0616B974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AF3-4D6D-9540-5E0616B974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AF3-4D6D-9540-5E0616B974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AF3-4D6D-9540-5E0616B974A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AF3-4D6D-9540-5E0616B974A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AF3-4D6D-9540-5E0616B974A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decade_age!$B$11:$G$11</c:f>
              <c:strCache>
                <c:ptCount val="6"/>
                <c:pt idx="0">
                  <c:v>0</c:v>
                </c:pt>
                <c:pt idx="1">
                  <c:v>0-18</c:v>
                </c:pt>
                <c:pt idx="2">
                  <c:v>19-25</c:v>
                </c:pt>
                <c:pt idx="3">
                  <c:v>26-40</c:v>
                </c:pt>
                <c:pt idx="4">
                  <c:v>41-64</c:v>
                </c:pt>
                <c:pt idx="5">
                  <c:v>65+</c:v>
                </c:pt>
              </c:strCache>
            </c:strRef>
          </c:cat>
          <c:val>
            <c:numRef>
              <c:f>decade_age!$B$17:$G$17</c:f>
              <c:numCache>
                <c:formatCode>General</c:formatCode>
                <c:ptCount val="6"/>
                <c:pt idx="0">
                  <c:v>10</c:v>
                </c:pt>
                <c:pt idx="1">
                  <c:v>27</c:v>
                </c:pt>
                <c:pt idx="2">
                  <c:v>9</c:v>
                </c:pt>
                <c:pt idx="3">
                  <c:v>27</c:v>
                </c:pt>
                <c:pt idx="4">
                  <c:v>98</c:v>
                </c:pt>
                <c:pt idx="5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AF3-4D6D-9540-5E0616B97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Schoolbook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EDE3-E403-4E14-BF6C-C23057D42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Infant Burials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0BAAF-FC48-4E68-9925-89EC3B474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Through the Years</a:t>
            </a:r>
          </a:p>
        </p:txBody>
      </p:sp>
    </p:spTree>
    <p:extLst>
      <p:ext uri="{BB962C8B-B14F-4D97-AF65-F5344CB8AC3E}">
        <p14:creationId xmlns:p14="http://schemas.microsoft.com/office/powerpoint/2010/main" val="357386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03C6-659D-409C-8374-0188389E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Nashville Cemetery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1506-D28A-4750-B81D-75D5C8F1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Prior to 1880, it was a dangerous time to be born. Of the more than 16,000 burial records, 42.9% of them were for infants. See how the percentage of recorded burials at the graveyard for newborns changed over the years. What could have caused infant burials to decrease so dramatically?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* Note: Number of records for years after 1880 are small so mortality rates can not be extrapolated.</a:t>
            </a:r>
          </a:p>
          <a:p>
            <a:pPr lvl="1"/>
            <a:endParaRPr lang="en-US" dirty="0">
              <a:solidFill>
                <a:schemeClr val="bg2"/>
              </a:solidFill>
              <a:highlight>
                <a:srgbClr val="FFFF00"/>
              </a:highlight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1849-1979:19,476 Records; 7,418 Infant Burials (38.1%)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Prior to 1880:16,464 Burial Records; 7,069 Infant Burials (42.9%)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1879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– Listerine was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invented; 1880s – industrial revolution led progressives to advocate for more sanitary conditions –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sseers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, etc.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75E0E3-EF84-4840-96FF-6A8E8E089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055538"/>
              </p:ext>
            </p:extLst>
          </p:nvPr>
        </p:nvGraphicFramePr>
        <p:xfrm>
          <a:off x="2332653" y="603380"/>
          <a:ext cx="7097486" cy="566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9584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62E2486-6901-4889-8DD1-CB50E4F6A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944567"/>
              </p:ext>
            </p:extLst>
          </p:nvPr>
        </p:nvGraphicFramePr>
        <p:xfrm>
          <a:off x="2183365" y="615820"/>
          <a:ext cx="7862595" cy="563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59422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9AA213-B4B1-45C2-8A6A-32CED5896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447069"/>
              </p:ext>
            </p:extLst>
          </p:nvPr>
        </p:nvGraphicFramePr>
        <p:xfrm>
          <a:off x="2593922" y="615820"/>
          <a:ext cx="7172132" cy="564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95079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377B53-970B-4D10-8EEB-90939A5343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152186"/>
              </p:ext>
            </p:extLst>
          </p:nvPr>
        </p:nvGraphicFramePr>
        <p:xfrm>
          <a:off x="2457062" y="615820"/>
          <a:ext cx="7271656" cy="5623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02502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CE7EB2-FE62-4954-A4AB-FB3A7B4F22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557060"/>
              </p:ext>
            </p:extLst>
          </p:nvPr>
        </p:nvGraphicFramePr>
        <p:xfrm>
          <a:off x="2077616" y="609600"/>
          <a:ext cx="7931021" cy="5654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40259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3D72E45-D2A9-4F42-A75C-12CE74515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500525"/>
              </p:ext>
            </p:extLst>
          </p:nvPr>
        </p:nvGraphicFramePr>
        <p:xfrm>
          <a:off x="2019631" y="604300"/>
          <a:ext cx="8110331" cy="564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13117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137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Garamond</vt:lpstr>
      <vt:lpstr>Organic</vt:lpstr>
      <vt:lpstr>Infant Burials</vt:lpstr>
      <vt:lpstr>Nashville Cemetery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at Infant Burials</dc:title>
  <dc:creator>Sophia Hoffman</dc:creator>
  <cp:lastModifiedBy>Sophia Hoffman</cp:lastModifiedBy>
  <cp:revision>9</cp:revision>
  <dcterms:created xsi:type="dcterms:W3CDTF">2020-03-31T14:50:26Z</dcterms:created>
  <dcterms:modified xsi:type="dcterms:W3CDTF">2020-03-31T17:47:57Z</dcterms:modified>
</cp:coreProperties>
</file>