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5" r:id="rId2"/>
    <p:sldId id="266" r:id="rId3"/>
    <p:sldId id="267" r:id="rId4"/>
    <p:sldId id="268" r:id="rId5"/>
    <p:sldId id="272" r:id="rId6"/>
    <p:sldId id="273" r:id="rId7"/>
    <p:sldId id="274" r:id="rId8"/>
    <p:sldId id="269" r:id="rId9"/>
    <p:sldId id="270"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2" pos="2976" userDrawn="1">
          <p15:clr>
            <a:srgbClr val="A4A3A4"/>
          </p15:clr>
        </p15:guide>
        <p15:guide id="3" orient="horz" pos="432" userDrawn="1">
          <p15:clr>
            <a:srgbClr val="A4A3A4"/>
          </p15:clr>
        </p15:guide>
        <p15:guide id="4" orient="horz"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396" y="84"/>
      </p:cViewPr>
      <p:guideLst>
        <p:guide pos="384"/>
        <p:guide pos="2976"/>
        <p:guide orient="horz" pos="432"/>
        <p:guide orient="horz"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45A0-91F7-4ACE-AA22-395377959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AE5CD8B1-BB47-4A9A-8F68-7FAC1884B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5041384F-D01A-4964-9FCC-5C9617479DED}"/>
              </a:ext>
            </a:extLst>
          </p:cNvPr>
          <p:cNvSpPr>
            <a:spLocks noGrp="1"/>
          </p:cNvSpPr>
          <p:nvPr>
            <p:ph type="dt" sz="half" idx="10"/>
          </p:nvPr>
        </p:nvSpPr>
        <p:spPr/>
        <p:txBody>
          <a:bodyPr/>
          <a:lstStyle/>
          <a:p>
            <a:fld id="{EA38B156-840F-45BA-B1D8-D0903B2FD4ED}" type="datetimeFigureOut">
              <a:rPr lang="es-MX" smtClean="0"/>
              <a:t>26/04/2020</a:t>
            </a:fld>
            <a:endParaRPr lang="es-MX" dirty="0"/>
          </a:p>
        </p:txBody>
      </p:sp>
      <p:sp>
        <p:nvSpPr>
          <p:cNvPr id="5" name="Footer Placeholder 4">
            <a:extLst>
              <a:ext uri="{FF2B5EF4-FFF2-40B4-BE49-F238E27FC236}">
                <a16:creationId xmlns:a16="http://schemas.microsoft.com/office/drawing/2014/main" id="{10E6EAE0-BD9E-49D3-9350-CBC944761F09}"/>
              </a:ext>
            </a:extLst>
          </p:cNvPr>
          <p:cNvSpPr>
            <a:spLocks noGrp="1"/>
          </p:cNvSpPr>
          <p:nvPr>
            <p:ph type="ftr" sz="quarter" idx="11"/>
          </p:nvPr>
        </p:nvSpPr>
        <p:spPr/>
        <p:txBody>
          <a:bodyPr/>
          <a:lstStyle/>
          <a:p>
            <a:r>
              <a:rPr lang="de-DE" dirty="0"/>
              <a:t>Sophia Horn Barajas, 12B</a:t>
            </a:r>
            <a:endParaRPr lang="es-MX" dirty="0"/>
          </a:p>
        </p:txBody>
      </p:sp>
      <p:sp>
        <p:nvSpPr>
          <p:cNvPr id="6" name="Slide Number Placeholder 5">
            <a:extLst>
              <a:ext uri="{FF2B5EF4-FFF2-40B4-BE49-F238E27FC236}">
                <a16:creationId xmlns:a16="http://schemas.microsoft.com/office/drawing/2014/main" id="{BA66B751-B3D6-4920-8896-3AE42423A687}"/>
              </a:ext>
            </a:extLst>
          </p:cNvPr>
          <p:cNvSpPr>
            <a:spLocks noGrp="1"/>
          </p:cNvSpPr>
          <p:nvPr>
            <p:ph type="sldNum" sz="quarter" idx="12"/>
          </p:nvPr>
        </p:nvSpPr>
        <p:spPr/>
        <p:txBody>
          <a:bodyPr/>
          <a:lstStyle/>
          <a:p>
            <a:fld id="{B07401EE-0CEA-4A26-ABD4-362FC7B46EAE}" type="slidenum">
              <a:rPr lang="es-MX" smtClean="0"/>
              <a:t>‹#›</a:t>
            </a:fld>
            <a:endParaRPr lang="es-MX"/>
          </a:p>
        </p:txBody>
      </p:sp>
    </p:spTree>
    <p:extLst>
      <p:ext uri="{BB962C8B-B14F-4D97-AF65-F5344CB8AC3E}">
        <p14:creationId xmlns:p14="http://schemas.microsoft.com/office/powerpoint/2010/main" val="388788000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48EB0-F921-4569-AC41-DD2D4BD5A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E6E59849-A1C5-495F-AEC7-B4469AE30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6B6427E-0989-4441-80BA-35D322409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B156-840F-45BA-B1D8-D0903B2FD4ED}" type="datetimeFigureOut">
              <a:rPr lang="es-MX" smtClean="0"/>
              <a:t>26/04/2020</a:t>
            </a:fld>
            <a:endParaRPr lang="es-MX"/>
          </a:p>
        </p:txBody>
      </p:sp>
      <p:sp>
        <p:nvSpPr>
          <p:cNvPr id="5" name="Footer Placeholder 4">
            <a:extLst>
              <a:ext uri="{FF2B5EF4-FFF2-40B4-BE49-F238E27FC236}">
                <a16:creationId xmlns:a16="http://schemas.microsoft.com/office/drawing/2014/main" id="{F4319BC7-1A4E-4B7A-82FB-2866588A3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90462688-ACEC-4DF3-BECE-150E8CFF2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01EE-0CEA-4A26-ABD4-362FC7B46EAE}" type="slidenum">
              <a:rPr lang="es-MX" smtClean="0"/>
              <a:t>‹#›</a:t>
            </a:fld>
            <a:endParaRPr lang="es-MX"/>
          </a:p>
        </p:txBody>
      </p:sp>
    </p:spTree>
    <p:extLst>
      <p:ext uri="{BB962C8B-B14F-4D97-AF65-F5344CB8AC3E}">
        <p14:creationId xmlns:p14="http://schemas.microsoft.com/office/powerpoint/2010/main" val="91522132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hiahorn.com/foucaul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ichel-foucault.com/" TargetMode="External"/><Relationship Id="rId7" Type="http://schemas.openxmlformats.org/officeDocument/2006/relationships/image" Target="../media/image6.png"/><Relationship Id="rId2" Type="http://schemas.openxmlformats.org/officeDocument/2006/relationships/hyperlink" Target="https://foucaultsociety.wordpress.com/" TargetMode="External"/><Relationship Id="rId1" Type="http://schemas.openxmlformats.org/officeDocument/2006/relationships/slideLayout" Target="../slideLayouts/slideLayout1.xml"/><Relationship Id="rId6" Type="http://schemas.openxmlformats.org/officeDocument/2006/relationships/hyperlink" Target="https://sketchfab.com/3d-models/michel-foucault-578ad462808f489f84318b759268db0e" TargetMode="External"/><Relationship Id="rId5" Type="http://schemas.openxmlformats.org/officeDocument/2006/relationships/hyperlink" Target="https://foucault.siu.edu/" TargetMode="External"/><Relationship Id="rId4" Type="http://schemas.openxmlformats.org/officeDocument/2006/relationships/hyperlink" Target="https://plato.stanford.edu/entries/fouc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7051431" y="3108066"/>
            <a:ext cx="6761284" cy="461665"/>
          </a:xfrm>
          <a:prstGeom prst="rect">
            <a:avLst/>
          </a:prstGeom>
          <a:noFill/>
        </p:spPr>
        <p:txBody>
          <a:bodyPr wrap="square" rtlCol="0">
            <a:spAutoFit/>
          </a:bodyPr>
          <a:lstStyle/>
          <a:p>
            <a:r>
              <a:rPr lang="de-DE" sz="2400" b="1" dirty="0"/>
              <a:t>Michel Foucault</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7051431" y="3613691"/>
            <a:ext cx="6734907" cy="830997"/>
          </a:xfrm>
          <a:prstGeom prst="rect">
            <a:avLst/>
          </a:prstGeom>
          <a:noFill/>
        </p:spPr>
        <p:txBody>
          <a:bodyPr wrap="square" rtlCol="0">
            <a:spAutoFit/>
          </a:bodyPr>
          <a:lstStyle/>
          <a:p>
            <a:r>
              <a:rPr lang="de-DE" dirty="0"/>
              <a:t>Eine minimalistische Einführung</a:t>
            </a:r>
            <a:br>
              <a:rPr lang="de-DE" dirty="0"/>
            </a:br>
            <a:endParaRPr lang="de-DE" dirty="0"/>
          </a:p>
          <a:p>
            <a:r>
              <a:rPr lang="de-DE" sz="1200" dirty="0">
                <a:sym typeface="Wingdings" panose="05000000000000000000" pitchFamily="2" charset="2"/>
                <a:hlinkClick r:id="rId2"/>
              </a:rPr>
              <a:t>http://sophiahorn.com/foucault/</a:t>
            </a:r>
            <a:endParaRPr lang="es-MX" sz="1200" dirty="0"/>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8170863" algn="l"/>
              </a:tabLst>
            </a:pPr>
            <a:r>
              <a:rPr lang="de-DE" sz="1200" dirty="0"/>
              <a:t>	Ethik, Colegio </a:t>
            </a:r>
            <a:r>
              <a:rPr lang="de-DE" sz="1200"/>
              <a:t>Aleman, Sophia </a:t>
            </a:r>
            <a:r>
              <a:rPr lang="de-DE" sz="1200" dirty="0"/>
              <a:t>Horn Barajas, 12 B</a:t>
            </a:r>
            <a:br>
              <a:rPr lang="de-DE" sz="1200" dirty="0"/>
            </a:br>
            <a:r>
              <a:rPr lang="de-DE" sz="1200" dirty="0"/>
              <a:t>	</a:t>
            </a:r>
            <a:r>
              <a:rPr lang="de-DE" sz="1200"/>
              <a:t>                                                                  26.04.2020 </a:t>
            </a:r>
            <a:endParaRPr lang="es-MX" sz="1200" dirty="0"/>
          </a:p>
        </p:txBody>
      </p:sp>
      <p:pic>
        <p:nvPicPr>
          <p:cNvPr id="3" name="Picture 2">
            <a:extLst>
              <a:ext uri="{FF2B5EF4-FFF2-40B4-BE49-F238E27FC236}">
                <a16:creationId xmlns:a16="http://schemas.microsoft.com/office/drawing/2014/main" id="{A87C0642-D73B-4359-AEB4-75AF71A0D4D1}"/>
              </a:ext>
            </a:extLst>
          </p:cNvPr>
          <p:cNvPicPr>
            <a:picLocks noChangeAspect="1"/>
          </p:cNvPicPr>
          <p:nvPr/>
        </p:nvPicPr>
        <p:blipFill>
          <a:blip r:embed="rId3"/>
          <a:stretch>
            <a:fillRect/>
          </a:stretch>
        </p:blipFill>
        <p:spPr>
          <a:xfrm>
            <a:off x="-450294" y="130288"/>
            <a:ext cx="7501725" cy="9405300"/>
          </a:xfrm>
          <a:prstGeom prst="rect">
            <a:avLst/>
          </a:prstGeom>
        </p:spPr>
      </p:pic>
    </p:spTree>
    <p:extLst>
      <p:ext uri="{BB962C8B-B14F-4D97-AF65-F5344CB8AC3E}">
        <p14:creationId xmlns:p14="http://schemas.microsoft.com/office/powerpoint/2010/main" val="401468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Profil</a:t>
            </a:r>
            <a:endParaRPr lang="es-MX" sz="2400" b="1" dirty="0"/>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0DAB138B-1E31-45C8-99F2-703A6B2529AD}"/>
              </a:ext>
            </a:extLst>
          </p:cNvPr>
          <p:cNvPicPr>
            <a:picLocks noChangeAspect="1"/>
          </p:cNvPicPr>
          <p:nvPr/>
        </p:nvPicPr>
        <p:blipFill>
          <a:blip r:embed="rId2"/>
          <a:stretch>
            <a:fillRect/>
          </a:stretch>
        </p:blipFill>
        <p:spPr>
          <a:xfrm>
            <a:off x="0" y="0"/>
            <a:ext cx="5343896" cy="6858000"/>
          </a:xfrm>
          <a:prstGeom prst="rect">
            <a:avLst/>
          </a:prstGeom>
        </p:spPr>
      </p:pic>
      <p:graphicFrame>
        <p:nvGraphicFramePr>
          <p:cNvPr id="11" name="Table 11">
            <a:extLst>
              <a:ext uri="{FF2B5EF4-FFF2-40B4-BE49-F238E27FC236}">
                <a16:creationId xmlns:a16="http://schemas.microsoft.com/office/drawing/2014/main" id="{0D60BA3F-BCDC-43BB-A5D0-CD8C433C391A}"/>
              </a:ext>
            </a:extLst>
          </p:cNvPr>
          <p:cNvGraphicFramePr>
            <a:graphicFrameLocks noGrp="1"/>
          </p:cNvGraphicFramePr>
          <p:nvPr>
            <p:extLst>
              <p:ext uri="{D42A27DB-BD31-4B8C-83A1-F6EECF244321}">
                <p14:modId xmlns:p14="http://schemas.microsoft.com/office/powerpoint/2010/main" val="245800512"/>
              </p:ext>
            </p:extLst>
          </p:nvPr>
        </p:nvGraphicFramePr>
        <p:xfrm>
          <a:off x="5394698" y="1332802"/>
          <a:ext cx="6238505" cy="4822464"/>
        </p:xfrm>
        <a:graphic>
          <a:graphicData uri="http://schemas.openxmlformats.org/drawingml/2006/table">
            <a:tbl>
              <a:tblPr firstRow="1" bandRow="1">
                <a:tableStyleId>{2D5ABB26-0587-4C30-8999-92F81FD0307C}</a:tableStyleId>
              </a:tblPr>
              <a:tblGrid>
                <a:gridCol w="836772">
                  <a:extLst>
                    <a:ext uri="{9D8B030D-6E8A-4147-A177-3AD203B41FA5}">
                      <a16:colId xmlns:a16="http://schemas.microsoft.com/office/drawing/2014/main" val="3538984932"/>
                    </a:ext>
                  </a:extLst>
                </a:gridCol>
                <a:gridCol w="5401733">
                  <a:extLst>
                    <a:ext uri="{9D8B030D-6E8A-4147-A177-3AD203B41FA5}">
                      <a16:colId xmlns:a16="http://schemas.microsoft.com/office/drawing/2014/main" val="4269595200"/>
                    </a:ext>
                  </a:extLst>
                </a:gridCol>
              </a:tblGrid>
              <a:tr h="176858">
                <a:tc>
                  <a:txBody>
                    <a:bodyPr/>
                    <a:lstStyle/>
                    <a:p>
                      <a:r>
                        <a:rPr lang="es-MX" sz="1200" dirty="0">
                          <a:effectLst/>
                        </a:rPr>
                        <a:t>1926</a:t>
                      </a:r>
                      <a:endParaRPr lang="es-MX" sz="1200" dirty="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rPr>
                        <a:t>15. Oktober in Poitiers. Eltern Paul Foucault und Anne </a:t>
                      </a:r>
                      <a:r>
                        <a:rPr lang="de-DE" sz="1200" dirty="0" err="1">
                          <a:effectLst/>
                        </a:rPr>
                        <a:t>Malapert</a:t>
                      </a:r>
                      <a:r>
                        <a:rPr lang="de-DE" sz="1200" dirty="0">
                          <a:effectLst/>
                        </a:rPr>
                        <a:t>, Ärztefamilie</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693227932"/>
                  </a:ext>
                </a:extLst>
              </a:tr>
              <a:tr h="170879">
                <a:tc>
                  <a:txBody>
                    <a:bodyPr/>
                    <a:lstStyle/>
                    <a:p>
                      <a:r>
                        <a:rPr lang="es-MX" sz="1200" dirty="0">
                          <a:effectLst/>
                        </a:rPr>
                        <a:t>1945</a:t>
                      </a:r>
                      <a:endParaRPr lang="es-MX" sz="1200" dirty="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rPr>
                        <a:t>Schule am Lycée Henri IV in Paris, </a:t>
                      </a:r>
                      <a:r>
                        <a:rPr lang="fr-FR" sz="1200" dirty="0">
                          <a:effectLst/>
                        </a:rPr>
                        <a:t>École normale supérieure in Paris</a:t>
                      </a:r>
                      <a:endParaRPr lang="fr-FR"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572849450"/>
                  </a:ext>
                </a:extLst>
              </a:tr>
              <a:tr h="170879">
                <a:tc>
                  <a:txBody>
                    <a:bodyPr/>
                    <a:lstStyle/>
                    <a:p>
                      <a:r>
                        <a:rPr lang="es-MX" sz="1200" dirty="0">
                          <a:effectLst/>
                        </a:rPr>
                        <a:t>1948 - 1949</a:t>
                      </a:r>
                      <a:endParaRPr lang="es-MX" sz="1200" dirty="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rPr>
                        <a:t>Diplom in Philosophie, </a:t>
                      </a:r>
                      <a:r>
                        <a:rPr lang="es-MX" sz="1200" dirty="0">
                          <a:effectLst/>
                        </a:rPr>
                        <a:t>Diplom in </a:t>
                      </a:r>
                      <a:r>
                        <a:rPr lang="es-MX" sz="1200" dirty="0" err="1">
                          <a:effectLst/>
                        </a:rPr>
                        <a:t>Psychologie</a:t>
                      </a:r>
                      <a:r>
                        <a:rPr lang="es-MX" sz="1200" dirty="0">
                          <a:effectLst/>
                          <a:latin typeface="Arial" panose="020B0604020202020204" pitchFamily="34" charset="0"/>
                          <a:cs typeface="Arial" panose="020B0604020202020204" pitchFamily="34" charset="0"/>
                        </a:rPr>
                        <a:t>, </a:t>
                      </a:r>
                      <a:r>
                        <a:rPr lang="de-DE" sz="1200" dirty="0">
                          <a:effectLst/>
                        </a:rPr>
                        <a:t>zwei Selbstmordversuche</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464418127"/>
                  </a:ext>
                </a:extLst>
              </a:tr>
              <a:tr h="170879">
                <a:tc>
                  <a:txBody>
                    <a:bodyPr/>
                    <a:lstStyle/>
                    <a:p>
                      <a:r>
                        <a:rPr lang="es-MX" sz="1200" dirty="0">
                          <a:effectLst/>
                        </a:rPr>
                        <a:t>1951</a:t>
                      </a:r>
                      <a:endParaRPr lang="es-MX" sz="1200" dirty="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err="1">
                          <a:effectLst/>
                        </a:rPr>
                        <a:t>Staatsexamen</a:t>
                      </a:r>
                      <a:r>
                        <a:rPr lang="es-MX" sz="1200" dirty="0">
                          <a:effectLst/>
                        </a:rPr>
                        <a:t> in </a:t>
                      </a:r>
                      <a:r>
                        <a:rPr lang="es-MX" sz="1200" dirty="0" err="1">
                          <a:effectLst/>
                        </a:rPr>
                        <a:t>Philosophie</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527792451"/>
                  </a:ext>
                </a:extLst>
              </a:tr>
              <a:tr h="170879">
                <a:tc>
                  <a:txBody>
                    <a:bodyPr/>
                    <a:lstStyle/>
                    <a:p>
                      <a:r>
                        <a:rPr lang="es-MX" sz="1200" dirty="0">
                          <a:effectLst/>
                        </a:rPr>
                        <a:t>1952</a:t>
                      </a:r>
                      <a:endParaRPr lang="es-MX" sz="1200" dirty="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a:effectLst/>
                        </a:rPr>
                        <a:t>Diplom </a:t>
                      </a:r>
                      <a:r>
                        <a:rPr lang="es-MX" sz="1200" dirty="0" err="1">
                          <a:effectLst/>
                        </a:rPr>
                        <a:t>für</a:t>
                      </a:r>
                      <a:r>
                        <a:rPr lang="es-MX" sz="1200" dirty="0">
                          <a:effectLst/>
                        </a:rPr>
                        <a:t> </a:t>
                      </a:r>
                      <a:r>
                        <a:rPr lang="es-MX" sz="1200" dirty="0" err="1">
                          <a:effectLst/>
                        </a:rPr>
                        <a:t>Psychopathologie</a:t>
                      </a:r>
                      <a:r>
                        <a:rPr lang="es-MX" sz="1200" dirty="0">
                          <a:effectLst/>
                        </a:rPr>
                        <a:t>.</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4225026034"/>
                  </a:ext>
                </a:extLst>
              </a:tr>
              <a:tr h="176858">
                <a:tc>
                  <a:txBody>
                    <a:bodyPr/>
                    <a:lstStyle/>
                    <a:p>
                      <a:r>
                        <a:rPr lang="es-MX" sz="1200">
                          <a:effectLst/>
                        </a:rPr>
                        <a:t>1954</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err="1">
                          <a:effectLst/>
                        </a:rPr>
                        <a:t>These</a:t>
                      </a:r>
                      <a:r>
                        <a:rPr lang="es-MX" sz="1200" dirty="0">
                          <a:effectLst/>
                        </a:rPr>
                        <a:t> </a:t>
                      </a:r>
                      <a:r>
                        <a:rPr lang="es-MX" sz="1200" dirty="0" err="1">
                          <a:effectLst/>
                        </a:rPr>
                        <a:t>Maladie</a:t>
                      </a:r>
                      <a:r>
                        <a:rPr lang="es-MX" sz="1200" dirty="0">
                          <a:effectLst/>
                        </a:rPr>
                        <a:t> </a:t>
                      </a:r>
                      <a:r>
                        <a:rPr lang="es-MX" sz="1200" dirty="0" err="1">
                          <a:effectLst/>
                        </a:rPr>
                        <a:t>mentale</a:t>
                      </a:r>
                      <a:r>
                        <a:rPr lang="es-MX" sz="1200" dirty="0">
                          <a:effectLst/>
                        </a:rPr>
                        <a:t> et </a:t>
                      </a:r>
                      <a:r>
                        <a:rPr lang="es-MX" sz="1200" dirty="0" err="1">
                          <a:effectLst/>
                        </a:rPr>
                        <a:t>personnalité</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759796410"/>
                  </a:ext>
                </a:extLst>
              </a:tr>
              <a:tr h="170879">
                <a:tc>
                  <a:txBody>
                    <a:bodyPr/>
                    <a:lstStyle/>
                    <a:p>
                      <a:r>
                        <a:rPr lang="es-MX" sz="1200">
                          <a:effectLst/>
                        </a:rPr>
                        <a:t>1955</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err="1">
                          <a:effectLst/>
                        </a:rPr>
                        <a:t>Lektor</a:t>
                      </a:r>
                      <a:r>
                        <a:rPr lang="es-MX" sz="1200" dirty="0">
                          <a:effectLst/>
                        </a:rPr>
                        <a:t> an Universität Uppsala, Leiter </a:t>
                      </a:r>
                      <a:r>
                        <a:rPr lang="es-MX" sz="1200" dirty="0" err="1">
                          <a:effectLst/>
                        </a:rPr>
                        <a:t>Maison</a:t>
                      </a:r>
                      <a:r>
                        <a:rPr lang="es-MX" sz="1200" dirty="0">
                          <a:effectLst/>
                        </a:rPr>
                        <a:t> de France</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729601926"/>
                  </a:ext>
                </a:extLst>
              </a:tr>
              <a:tr h="170879">
                <a:tc>
                  <a:txBody>
                    <a:bodyPr/>
                    <a:lstStyle/>
                    <a:p>
                      <a:r>
                        <a:rPr lang="es-MX" sz="1200">
                          <a:effectLst/>
                        </a:rPr>
                        <a:t>1958</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de-DE" sz="1200">
                          <a:effectLst/>
                        </a:rPr>
                        <a:t>Direktor des Centre francais, Universität Warschau</a:t>
                      </a:r>
                      <a:endParaRPr lang="de-DE" sz="120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1467107298"/>
                  </a:ext>
                </a:extLst>
              </a:tr>
              <a:tr h="170879">
                <a:tc>
                  <a:txBody>
                    <a:bodyPr/>
                    <a:lstStyle/>
                    <a:p>
                      <a:r>
                        <a:rPr lang="es-MX" sz="1200">
                          <a:effectLst/>
                        </a:rPr>
                        <a:t>1959</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de-DE" sz="1200">
                          <a:effectLst/>
                        </a:rPr>
                        <a:t>Direktor des Institut Francais in Hamburg</a:t>
                      </a:r>
                      <a:endParaRPr lang="de-DE" sz="120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3479028011"/>
                  </a:ext>
                </a:extLst>
              </a:tr>
              <a:tr h="176858">
                <a:tc>
                  <a:txBody>
                    <a:bodyPr/>
                    <a:lstStyle/>
                    <a:p>
                      <a:r>
                        <a:rPr lang="es-MX" sz="1200">
                          <a:effectLst/>
                        </a:rPr>
                        <a:t>1960-1966</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de-DE" sz="1200">
                          <a:effectLst/>
                        </a:rPr>
                        <a:t>Professor für Philosophie und Psychologie, Universität Clermont-Ferrand</a:t>
                      </a:r>
                      <a:endParaRPr lang="de-DE" sz="120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2408419207"/>
                  </a:ext>
                </a:extLst>
              </a:tr>
              <a:tr h="170879">
                <a:tc>
                  <a:txBody>
                    <a:bodyPr/>
                    <a:lstStyle/>
                    <a:p>
                      <a:r>
                        <a:rPr lang="es-MX" sz="1200">
                          <a:effectLst/>
                        </a:rPr>
                        <a:t>1961</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fr-FR" sz="1200" dirty="0">
                          <a:effectLst/>
                        </a:rPr>
                        <a:t>Promotion Histoire de la folie á l´âge classique in Paris</a:t>
                      </a:r>
                      <a:endParaRPr lang="fr-FR"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1892531232"/>
                  </a:ext>
                </a:extLst>
              </a:tr>
              <a:tr h="170879">
                <a:tc>
                  <a:txBody>
                    <a:bodyPr/>
                    <a:lstStyle/>
                    <a:p>
                      <a:r>
                        <a:rPr lang="es-MX" sz="1200">
                          <a:effectLst/>
                        </a:rPr>
                        <a:t>1965-1968</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err="1">
                          <a:effectLst/>
                        </a:rPr>
                        <a:t>Gastprofessor</a:t>
                      </a:r>
                      <a:r>
                        <a:rPr lang="es-MX" sz="1200" dirty="0">
                          <a:effectLst/>
                        </a:rPr>
                        <a:t> Universität in Tunis</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1613807611"/>
                  </a:ext>
                </a:extLst>
              </a:tr>
              <a:tr h="170879">
                <a:tc>
                  <a:txBody>
                    <a:bodyPr/>
                    <a:lstStyle/>
                    <a:p>
                      <a:r>
                        <a:rPr lang="es-MX" sz="1200">
                          <a:effectLst/>
                        </a:rPr>
                        <a:t>1966</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de-DE" sz="1200" dirty="0">
                          <a:effectLst/>
                        </a:rPr>
                        <a:t>Buch Die Ordnung der Dinge</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559037817"/>
                  </a:ext>
                </a:extLst>
              </a:tr>
              <a:tr h="170879">
                <a:tc>
                  <a:txBody>
                    <a:bodyPr/>
                    <a:lstStyle/>
                    <a:p>
                      <a:r>
                        <a:rPr lang="es-MX" sz="1200">
                          <a:effectLst/>
                        </a:rPr>
                        <a:t>1968</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err="1">
                          <a:effectLst/>
                        </a:rPr>
                        <a:t>Archäologie</a:t>
                      </a:r>
                      <a:r>
                        <a:rPr lang="es-MX" sz="1200" dirty="0">
                          <a:effectLst/>
                        </a:rPr>
                        <a:t> des </a:t>
                      </a:r>
                      <a:r>
                        <a:rPr lang="es-MX" sz="1200" dirty="0" err="1">
                          <a:effectLst/>
                        </a:rPr>
                        <a:t>Wissens</a:t>
                      </a:r>
                      <a:r>
                        <a:rPr lang="es-MX" sz="1200" dirty="0">
                          <a:effectLst/>
                        </a:rPr>
                        <a:t> </a:t>
                      </a:r>
                      <a:r>
                        <a:rPr lang="es-MX" sz="1200" dirty="0" err="1">
                          <a:effectLst/>
                        </a:rPr>
                        <a:t>erscheint</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3333006473"/>
                  </a:ext>
                </a:extLst>
              </a:tr>
              <a:tr h="176858">
                <a:tc>
                  <a:txBody>
                    <a:bodyPr/>
                    <a:lstStyle/>
                    <a:p>
                      <a:r>
                        <a:rPr lang="es-MX" sz="1200">
                          <a:effectLst/>
                        </a:rPr>
                        <a:t>1969-1970</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err="1">
                          <a:effectLst/>
                        </a:rPr>
                        <a:t>Professor</a:t>
                      </a:r>
                      <a:r>
                        <a:rPr lang="es-MX" sz="1200" dirty="0">
                          <a:effectLst/>
                        </a:rPr>
                        <a:t> </a:t>
                      </a:r>
                      <a:r>
                        <a:rPr lang="es-MX" sz="1200" dirty="0" err="1">
                          <a:effectLst/>
                        </a:rPr>
                        <a:t>für</a:t>
                      </a:r>
                      <a:r>
                        <a:rPr lang="es-MX" sz="1200" dirty="0">
                          <a:effectLst/>
                        </a:rPr>
                        <a:t> </a:t>
                      </a:r>
                      <a:r>
                        <a:rPr lang="es-MX" sz="1200" dirty="0" err="1">
                          <a:effectLst/>
                        </a:rPr>
                        <a:t>Philosophie</a:t>
                      </a:r>
                      <a:r>
                        <a:rPr lang="es-MX" sz="1200" dirty="0">
                          <a:effectLst/>
                        </a:rPr>
                        <a:t>, Centre </a:t>
                      </a:r>
                      <a:r>
                        <a:rPr lang="es-MX" sz="1200" dirty="0" err="1">
                          <a:effectLst/>
                        </a:rPr>
                        <a:t>Universitaire</a:t>
                      </a:r>
                      <a:r>
                        <a:rPr lang="es-MX" sz="1200" dirty="0">
                          <a:effectLst/>
                        </a:rPr>
                        <a:t> </a:t>
                      </a:r>
                      <a:r>
                        <a:rPr lang="es-MX" sz="1200" dirty="0" err="1">
                          <a:effectLst/>
                        </a:rPr>
                        <a:t>expérimental</a:t>
                      </a:r>
                      <a:r>
                        <a:rPr lang="es-MX" sz="1200" dirty="0">
                          <a:effectLst/>
                        </a:rPr>
                        <a:t> de Vincennes</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3246386887"/>
                  </a:ext>
                </a:extLst>
              </a:tr>
              <a:tr h="176858">
                <a:tc>
                  <a:txBody>
                    <a:bodyPr/>
                    <a:lstStyle/>
                    <a:p>
                      <a:r>
                        <a:rPr lang="es-MX" sz="1200">
                          <a:effectLst/>
                        </a:rPr>
                        <a:t>1970</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de-DE" sz="1200" dirty="0">
                          <a:effectLst/>
                        </a:rPr>
                        <a:t>Professor für Geschichte der Denksysteme am Collège de France</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1445957754"/>
                  </a:ext>
                </a:extLst>
              </a:tr>
              <a:tr h="176858">
                <a:tc>
                  <a:txBody>
                    <a:bodyPr/>
                    <a:lstStyle/>
                    <a:p>
                      <a:r>
                        <a:rPr lang="es-MX" sz="1200">
                          <a:effectLst/>
                        </a:rPr>
                        <a:t>1971</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de-DE" sz="1200">
                          <a:effectLst/>
                        </a:rPr>
                        <a:t>Gründungsmitglied der G.I.P. (Gruppe Gefängnisinformation)</a:t>
                      </a:r>
                      <a:endParaRPr lang="de-DE" sz="120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1415537919"/>
                  </a:ext>
                </a:extLst>
              </a:tr>
              <a:tr h="170879">
                <a:tc>
                  <a:txBody>
                    <a:bodyPr/>
                    <a:lstStyle/>
                    <a:p>
                      <a:r>
                        <a:rPr lang="es-MX" sz="1200">
                          <a:effectLst/>
                        </a:rPr>
                        <a:t>1974</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err="1">
                          <a:effectLst/>
                        </a:rPr>
                        <a:t>Überwachen</a:t>
                      </a:r>
                      <a:r>
                        <a:rPr lang="es-MX" sz="1200" dirty="0">
                          <a:effectLst/>
                        </a:rPr>
                        <a:t> und </a:t>
                      </a:r>
                      <a:r>
                        <a:rPr lang="es-MX" sz="1200" dirty="0" err="1">
                          <a:effectLst/>
                        </a:rPr>
                        <a:t>Strafen</a:t>
                      </a:r>
                      <a:r>
                        <a:rPr lang="es-MX" sz="1200" dirty="0">
                          <a:effectLst/>
                        </a:rPr>
                        <a:t> </a:t>
                      </a:r>
                      <a:r>
                        <a:rPr lang="es-MX" sz="1200" dirty="0" err="1">
                          <a:effectLst/>
                        </a:rPr>
                        <a:t>erscheint</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654265272"/>
                  </a:ext>
                </a:extLst>
              </a:tr>
              <a:tr h="170879">
                <a:tc>
                  <a:txBody>
                    <a:bodyPr/>
                    <a:lstStyle/>
                    <a:p>
                      <a:r>
                        <a:rPr lang="es-MX" sz="1200">
                          <a:effectLst/>
                        </a:rPr>
                        <a:t>1975</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a:effectLst/>
                        </a:rPr>
                        <a:t>Gastdozent Universität Berkeley, Kalifornien</a:t>
                      </a:r>
                      <a:endParaRPr lang="es-MX" sz="120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2976048088"/>
                  </a:ext>
                </a:extLst>
              </a:tr>
              <a:tr h="170879">
                <a:tc>
                  <a:txBody>
                    <a:bodyPr/>
                    <a:lstStyle/>
                    <a:p>
                      <a:r>
                        <a:rPr lang="es-MX" sz="1200">
                          <a:effectLst/>
                        </a:rPr>
                        <a:t>1976</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rPr>
                        <a:t>Der Wille zum Wissen erscheint</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4089675074"/>
                  </a:ext>
                </a:extLst>
              </a:tr>
              <a:tr h="170879">
                <a:tc>
                  <a:txBody>
                    <a:bodyPr/>
                    <a:lstStyle/>
                    <a:p>
                      <a:r>
                        <a:rPr lang="es-MX" sz="1200">
                          <a:effectLst/>
                        </a:rPr>
                        <a:t>1978</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err="1">
                          <a:effectLst/>
                        </a:rPr>
                        <a:t>Reise</a:t>
                      </a:r>
                      <a:r>
                        <a:rPr lang="es-MX" sz="1200" dirty="0">
                          <a:effectLst/>
                        </a:rPr>
                        <a:t> </a:t>
                      </a:r>
                      <a:r>
                        <a:rPr lang="es-MX" sz="1200" dirty="0" err="1">
                          <a:effectLst/>
                        </a:rPr>
                        <a:t>nach</a:t>
                      </a:r>
                      <a:r>
                        <a:rPr lang="es-MX" sz="1200" dirty="0">
                          <a:effectLst/>
                        </a:rPr>
                        <a:t> Japan, Zen-</a:t>
                      </a:r>
                      <a:r>
                        <a:rPr lang="es-MX" sz="1200" dirty="0" err="1">
                          <a:effectLst/>
                        </a:rPr>
                        <a:t>Buddhismus</a:t>
                      </a:r>
                      <a:r>
                        <a:rPr lang="es-MX" sz="1200" dirty="0">
                          <a:effectLst/>
                        </a:rPr>
                        <a:t>.</a:t>
                      </a:r>
                      <a:endParaRPr lang="es-MX"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4290139519"/>
                  </a:ext>
                </a:extLst>
              </a:tr>
              <a:tr h="176858">
                <a:tc>
                  <a:txBody>
                    <a:bodyPr/>
                    <a:lstStyle/>
                    <a:p>
                      <a:r>
                        <a:rPr lang="es-MX" sz="1200">
                          <a:effectLst/>
                        </a:rPr>
                        <a:t>1982</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rPr>
                        <a:t>Reist Polen, unterstützt Solidarnosc, organisiert Hilfstransporte</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845899631"/>
                  </a:ext>
                </a:extLst>
              </a:tr>
              <a:tr h="170879">
                <a:tc>
                  <a:txBody>
                    <a:bodyPr/>
                    <a:lstStyle/>
                    <a:p>
                      <a:r>
                        <a:rPr lang="es-MX" sz="1200">
                          <a:effectLst/>
                        </a:rPr>
                        <a:t>1983</a:t>
                      </a:r>
                      <a:endParaRPr lang="es-MX" sz="1200">
                        <a:effectLst/>
                        <a:latin typeface="Arial" panose="020B0604020202020204" pitchFamily="34" charset="0"/>
                        <a:cs typeface="Arial" panose="020B0604020202020204" pitchFamily="34" charset="0"/>
                      </a:endParaRPr>
                    </a:p>
                  </a:txBody>
                  <a:tcPr marL="18055" marR="18055" marT="9028" marB="90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rPr>
                        <a:t>Vorträge in Berkeley</a:t>
                      </a:r>
                      <a:endParaRPr lang="de-DE" sz="1200" dirty="0">
                        <a:effectLst/>
                        <a:latin typeface="Arial" panose="020B0604020202020204" pitchFamily="34" charset="0"/>
                        <a:cs typeface="Arial" panose="020B0604020202020204" pitchFamily="34" charset="0"/>
                      </a:endParaRPr>
                    </a:p>
                  </a:txBody>
                  <a:tcPr marL="18055" marR="18055" marT="9028" marB="9028" anchor="ctr"/>
                </a:tc>
                <a:extLst>
                  <a:ext uri="{0D108BD9-81ED-4DB2-BD59-A6C34878D82A}">
                    <a16:rowId xmlns:a16="http://schemas.microsoft.com/office/drawing/2014/main" val="4111576421"/>
                  </a:ext>
                </a:extLst>
              </a:tr>
              <a:tr h="170879">
                <a:tc>
                  <a:txBody>
                    <a:bodyPr/>
                    <a:lstStyle/>
                    <a:p>
                      <a:r>
                        <a:rPr lang="es-MX" sz="1200" dirty="0">
                          <a:effectLst/>
                        </a:rPr>
                        <a:t>1984</a:t>
                      </a:r>
                      <a:endParaRPr lang="es-MX" sz="1200" dirty="0">
                        <a:effectLst/>
                        <a:latin typeface="Arial" panose="020B0604020202020204" pitchFamily="34" charset="0"/>
                        <a:cs typeface="Arial" panose="020B0604020202020204" pitchFamily="34" charset="0"/>
                      </a:endParaRPr>
                    </a:p>
                  </a:txBody>
                  <a:tcPr marL="18055" marR="18055" marT="9028" marB="9028" anchor="ctr"/>
                </a:tc>
                <a:tc>
                  <a:txBody>
                    <a:bodyPr/>
                    <a:lstStyle/>
                    <a:p>
                      <a:r>
                        <a:rPr lang="es-MX" sz="1200" dirty="0">
                          <a:effectLst/>
                        </a:rPr>
                        <a:t>25. Juni, Paris, HIV-Virus</a:t>
                      </a:r>
                      <a:endParaRPr lang="es-MX" sz="1200" dirty="0">
                        <a:latin typeface="Arial" panose="020B0604020202020204" pitchFamily="34" charset="0"/>
                        <a:cs typeface="Arial" panose="020B0604020202020204" pitchFamily="34" charset="0"/>
                      </a:endParaRPr>
                    </a:p>
                  </a:txBody>
                  <a:tcPr marL="18055" marR="18055" marT="9028" marB="9028"/>
                </a:tc>
                <a:extLst>
                  <a:ext uri="{0D108BD9-81ED-4DB2-BD59-A6C34878D82A}">
                    <a16:rowId xmlns:a16="http://schemas.microsoft.com/office/drawing/2014/main" val="1923798913"/>
                  </a:ext>
                </a:extLst>
              </a:tr>
            </a:tbl>
          </a:graphicData>
        </a:graphic>
      </p:graphicFrame>
    </p:spTree>
    <p:extLst>
      <p:ext uri="{BB962C8B-B14F-4D97-AF65-F5344CB8AC3E}">
        <p14:creationId xmlns:p14="http://schemas.microsoft.com/office/powerpoint/2010/main" val="66803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Background</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2308324"/>
          </a:xfrm>
          <a:prstGeom prst="rect">
            <a:avLst/>
          </a:prstGeom>
          <a:noFill/>
        </p:spPr>
        <p:txBody>
          <a:bodyPr wrap="square" rtlCol="0">
            <a:spAutoFit/>
          </a:bodyPr>
          <a:lstStyle/>
          <a:p>
            <a:pPr marL="285750" indent="-285750">
              <a:buFont typeface="Arial" panose="020B0604020202020204" pitchFamily="34" charset="0"/>
              <a:buChar char="•"/>
            </a:pPr>
            <a:r>
              <a:rPr lang="de-DE" dirty="0"/>
              <a:t>Bürgerliches Elternhaus, privilegierte Gesellschaft, Eltern Ärzte </a:t>
            </a:r>
          </a:p>
          <a:p>
            <a:pPr marL="285750" indent="-285750">
              <a:buFont typeface="Arial" panose="020B0604020202020204" pitchFamily="34" charset="0"/>
              <a:buChar char="•"/>
            </a:pPr>
            <a:r>
              <a:rPr lang="de-DE" dirty="0"/>
              <a:t>Musterausbildung, Privatschulen, sollte Arzt werden</a:t>
            </a:r>
          </a:p>
          <a:p>
            <a:pPr marL="285750" indent="-285750">
              <a:buFont typeface="Arial" panose="020B0604020202020204" pitchFamily="34" charset="0"/>
              <a:buChar char="•"/>
            </a:pPr>
            <a:r>
              <a:rPr lang="de-DE" dirty="0"/>
              <a:t>Selbstverletzung, Selbstmordgedanken, Sadomasochismus</a:t>
            </a:r>
          </a:p>
          <a:p>
            <a:pPr marL="285750" indent="-285750">
              <a:buFont typeface="Arial" panose="020B0604020202020204" pitchFamily="34" charset="0"/>
              <a:buChar char="•"/>
            </a:pPr>
            <a:r>
              <a:rPr lang="de-DE" dirty="0"/>
              <a:t>Psychiatrische Behandlung gegen seinen Willen</a:t>
            </a:r>
          </a:p>
          <a:p>
            <a:pPr marL="285750" indent="-285750">
              <a:buFont typeface="Arial" panose="020B0604020202020204" pitchFamily="34" charset="0"/>
              <a:buChar char="•"/>
            </a:pPr>
            <a:r>
              <a:rPr lang="de-DE" dirty="0"/>
              <a:t>Verborgene Homosexualität und sexuelle Träume</a:t>
            </a:r>
          </a:p>
          <a:p>
            <a:pPr marL="285750" indent="-285750">
              <a:buFont typeface="Arial" panose="020B0604020202020204" pitchFamily="34" charset="0"/>
              <a:buChar char="•"/>
            </a:pPr>
            <a:r>
              <a:rPr lang="de-DE" dirty="0"/>
              <a:t>Tritt in Schwulenszene ein, verliebte sich in Drogendealer</a:t>
            </a:r>
          </a:p>
          <a:p>
            <a:pPr marL="285750" indent="-285750">
              <a:buFont typeface="Arial" panose="020B0604020202020204" pitchFamily="34" charset="0"/>
              <a:buChar char="•"/>
            </a:pPr>
            <a:r>
              <a:rPr lang="de-DE" dirty="0"/>
              <a:t>Verbringt Jahre im Ausland um Sexualität zu leben</a:t>
            </a:r>
          </a:p>
          <a:p>
            <a:pPr marL="285750" indent="-285750">
              <a:buFont typeface="Arial" panose="020B0604020202020204" pitchFamily="34" charset="0"/>
              <a:buChar char="•"/>
            </a:pPr>
            <a:r>
              <a:rPr lang="de-DE" dirty="0"/>
              <a:t>Akademische Karriere in Frankreich</a:t>
            </a:r>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762E8024-28A8-420D-9C42-E71F068B6AD7}"/>
              </a:ext>
            </a:extLst>
          </p:cNvPr>
          <p:cNvPicPr>
            <a:picLocks noChangeAspect="1"/>
          </p:cNvPicPr>
          <p:nvPr/>
        </p:nvPicPr>
        <p:blipFill>
          <a:blip r:embed="rId2"/>
          <a:stretch>
            <a:fillRect/>
          </a:stretch>
        </p:blipFill>
        <p:spPr>
          <a:xfrm>
            <a:off x="-610325" y="-158262"/>
            <a:ext cx="5855656" cy="7033109"/>
          </a:xfrm>
          <a:prstGeom prst="rect">
            <a:avLst/>
          </a:prstGeom>
        </p:spPr>
      </p:pic>
    </p:spTree>
    <p:extLst>
      <p:ext uri="{BB962C8B-B14F-4D97-AF65-F5344CB8AC3E}">
        <p14:creationId xmlns:p14="http://schemas.microsoft.com/office/powerpoint/2010/main" val="52531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Werke 1/4</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3416320"/>
          </a:xfrm>
          <a:prstGeom prst="rect">
            <a:avLst/>
          </a:prstGeom>
          <a:noFill/>
        </p:spPr>
        <p:txBody>
          <a:bodyPr wrap="square" rtlCol="0">
            <a:spAutoFit/>
          </a:bodyPr>
          <a:lstStyle/>
          <a:p>
            <a:r>
              <a:rPr lang="de-DE" dirty="0"/>
              <a:t>Wahnsinn und Gesellschaft, 1961:</a:t>
            </a:r>
          </a:p>
          <a:p>
            <a:pPr marL="285750" indent="-285750">
              <a:buFont typeface="Arial" panose="020B0604020202020204" pitchFamily="34" charset="0"/>
              <a:buChar char="•"/>
            </a:pPr>
            <a:r>
              <a:rPr lang="de-DE" dirty="0"/>
              <a:t>Inspiriert 1953 von Nietzsches "Unzeitgemäße Betrachtungen“: Akademiker haben Gespür für Lesung und Lehre der Geschichte verloren, Sinn ist Ideen und Konzepte für Gegenwart zu entwickeln</a:t>
            </a:r>
          </a:p>
          <a:p>
            <a:pPr marL="285750" indent="-285750">
              <a:buFont typeface="Arial" panose="020B0604020202020204" pitchFamily="34" charset="0"/>
              <a:buChar char="•"/>
            </a:pPr>
            <a:r>
              <a:rPr lang="de-DE" dirty="0"/>
              <a:t>F. will philosophischer Historiker werden, jemand der in Vergangenheit zurückblickt um dringende Probleme der Gegenwart zu lösen</a:t>
            </a:r>
          </a:p>
          <a:p>
            <a:pPr marL="285750" indent="-285750">
              <a:buFont typeface="Arial" panose="020B0604020202020204" pitchFamily="34" charset="0"/>
              <a:buChar char="•"/>
            </a:pPr>
            <a:r>
              <a:rPr lang="de-DE" dirty="0"/>
              <a:t>Psychische Erkrankte in Renaissance wurden damals als „Anders“ betrachtet, mit ihrer Form von Weisheit, zeigten Grenzen der Vernunft auf.</a:t>
            </a:r>
          </a:p>
          <a:p>
            <a:pPr marL="285750" indent="-285750">
              <a:buFont typeface="Arial" panose="020B0604020202020204" pitchFamily="34" charset="0"/>
              <a:buChar char="•"/>
            </a:pPr>
            <a:r>
              <a:rPr lang="de-DE" dirty="0"/>
              <a:t>Heute Haltung „medizin-</a:t>
            </a:r>
            <a:r>
              <a:rPr lang="de-DE" dirty="0" err="1"/>
              <a:t>isiert</a:t>
            </a:r>
            <a:r>
              <a:rPr lang="de-DE" dirty="0"/>
              <a:t>“ und institutionalisiert; Kranke werden ausgegrenzt</a:t>
            </a:r>
            <a:endParaRPr lang="es-MX" dirty="0"/>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EF5B7B28-1911-46EB-8BE5-B2272E5D0A1C}"/>
              </a:ext>
            </a:extLst>
          </p:cNvPr>
          <p:cNvPicPr>
            <a:picLocks noChangeAspect="1"/>
          </p:cNvPicPr>
          <p:nvPr/>
        </p:nvPicPr>
        <p:blipFill>
          <a:blip r:embed="rId2"/>
          <a:stretch>
            <a:fillRect/>
          </a:stretch>
        </p:blipFill>
        <p:spPr>
          <a:xfrm>
            <a:off x="-184931" y="0"/>
            <a:ext cx="5563186" cy="6858000"/>
          </a:xfrm>
          <a:prstGeom prst="rect">
            <a:avLst/>
          </a:prstGeom>
        </p:spPr>
      </p:pic>
    </p:spTree>
    <p:extLst>
      <p:ext uri="{BB962C8B-B14F-4D97-AF65-F5344CB8AC3E}">
        <p14:creationId xmlns:p14="http://schemas.microsoft.com/office/powerpoint/2010/main" val="5110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Werke 2/4</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2862322"/>
          </a:xfrm>
          <a:prstGeom prst="rect">
            <a:avLst/>
          </a:prstGeom>
          <a:noFill/>
        </p:spPr>
        <p:txBody>
          <a:bodyPr wrap="square" rtlCol="0">
            <a:spAutoFit/>
          </a:bodyPr>
          <a:lstStyle/>
          <a:p>
            <a:r>
              <a:rPr lang="de-DE" dirty="0"/>
              <a:t>Die Geburt der Klinik, 1963</a:t>
            </a:r>
            <a:endParaRPr lang="es-MX" dirty="0"/>
          </a:p>
          <a:p>
            <a:pPr marL="285750" indent="-285750">
              <a:buFont typeface="Arial" panose="020B0604020202020204" pitchFamily="34" charset="0"/>
              <a:buChar char="•"/>
            </a:pPr>
            <a:r>
              <a:rPr lang="es-MX" dirty="0" err="1"/>
              <a:t>Medizin</a:t>
            </a:r>
            <a:r>
              <a:rPr lang="es-MX" dirty="0"/>
              <a:t> </a:t>
            </a:r>
            <a:r>
              <a:rPr lang="es-MX" dirty="0" err="1"/>
              <a:t>heute</a:t>
            </a:r>
            <a:r>
              <a:rPr lang="es-MX" dirty="0"/>
              <a:t> </a:t>
            </a:r>
            <a:r>
              <a:rPr lang="es-MX" dirty="0" err="1"/>
              <a:t>nicht</a:t>
            </a:r>
            <a:r>
              <a:rPr lang="es-MX" dirty="0"/>
              <a:t> </a:t>
            </a:r>
            <a:r>
              <a:rPr lang="es-MX" dirty="0" err="1"/>
              <a:t>humaner</a:t>
            </a:r>
            <a:r>
              <a:rPr lang="es-MX" dirty="0"/>
              <a:t> </a:t>
            </a:r>
            <a:r>
              <a:rPr lang="es-MX" dirty="0" err="1"/>
              <a:t>als</a:t>
            </a:r>
            <a:r>
              <a:rPr lang="es-MX" dirty="0"/>
              <a:t> in </a:t>
            </a:r>
            <a:r>
              <a:rPr lang="es-MX" dirty="0" err="1"/>
              <a:t>Vergangenheit</a:t>
            </a:r>
            <a:endParaRPr lang="es-MX" dirty="0"/>
          </a:p>
          <a:p>
            <a:pPr marL="285750" indent="-285750">
              <a:buFont typeface="Arial" panose="020B0604020202020204" pitchFamily="34" charset="0"/>
              <a:buChar char="•"/>
            </a:pPr>
            <a:r>
              <a:rPr lang="es-MX" dirty="0" err="1"/>
              <a:t>Zwar</a:t>
            </a:r>
            <a:r>
              <a:rPr lang="es-MX" dirty="0"/>
              <a:t> </a:t>
            </a:r>
            <a:r>
              <a:rPr lang="es-MX" dirty="0" err="1"/>
              <a:t>Fortschritte</a:t>
            </a:r>
            <a:r>
              <a:rPr lang="es-MX" dirty="0"/>
              <a:t> in </a:t>
            </a:r>
            <a:r>
              <a:rPr lang="es-MX" dirty="0" err="1"/>
              <a:t>Medikamenten</a:t>
            </a:r>
            <a:r>
              <a:rPr lang="es-MX" dirty="0"/>
              <a:t> und </a:t>
            </a:r>
            <a:r>
              <a:rPr lang="es-MX" dirty="0" err="1"/>
              <a:t>Behandlung</a:t>
            </a:r>
            <a:r>
              <a:rPr lang="es-MX" dirty="0"/>
              <a:t>, </a:t>
            </a:r>
            <a:r>
              <a:rPr lang="es-MX" dirty="0" err="1"/>
              <a:t>aber</a:t>
            </a:r>
            <a:r>
              <a:rPr lang="es-MX" dirty="0"/>
              <a:t> </a:t>
            </a:r>
            <a:r>
              <a:rPr lang="es-MX" dirty="0" err="1"/>
              <a:t>nur</a:t>
            </a:r>
            <a:r>
              <a:rPr lang="es-MX" dirty="0"/>
              <a:t> “</a:t>
            </a:r>
            <a:r>
              <a:rPr lang="es-MX" dirty="0" err="1"/>
              <a:t>medizinischer</a:t>
            </a:r>
            <a:r>
              <a:rPr lang="es-MX" dirty="0"/>
              <a:t> </a:t>
            </a:r>
            <a:r>
              <a:rPr lang="es-MX" dirty="0" err="1"/>
              <a:t>Blick</a:t>
            </a:r>
            <a:r>
              <a:rPr lang="es-MX" dirty="0"/>
              <a:t>”: </a:t>
            </a:r>
            <a:r>
              <a:rPr lang="es-MX" dirty="0" err="1"/>
              <a:t>Kranke</a:t>
            </a:r>
            <a:r>
              <a:rPr lang="es-MX" dirty="0"/>
              <a:t> </a:t>
            </a:r>
            <a:r>
              <a:rPr lang="es-MX" dirty="0" err="1"/>
              <a:t>werden</a:t>
            </a:r>
            <a:r>
              <a:rPr lang="es-MX" dirty="0"/>
              <a:t> </a:t>
            </a:r>
            <a:r>
              <a:rPr lang="es-MX" dirty="0" err="1"/>
              <a:t>auf</a:t>
            </a:r>
            <a:r>
              <a:rPr lang="es-MX" dirty="0"/>
              <a:t> </a:t>
            </a:r>
            <a:r>
              <a:rPr lang="es-MX" dirty="0" err="1"/>
              <a:t>Organe</a:t>
            </a:r>
            <a:r>
              <a:rPr lang="es-MX" dirty="0"/>
              <a:t> und </a:t>
            </a:r>
            <a:r>
              <a:rPr lang="es-MX" dirty="0" err="1"/>
              <a:t>Funktion</a:t>
            </a:r>
            <a:r>
              <a:rPr lang="es-MX" dirty="0"/>
              <a:t> </a:t>
            </a:r>
            <a:r>
              <a:rPr lang="es-MX" dirty="0" err="1"/>
              <a:t>reduziert</a:t>
            </a:r>
            <a:r>
              <a:rPr lang="es-MX" dirty="0"/>
              <a:t>, </a:t>
            </a:r>
            <a:r>
              <a:rPr lang="es-MX" dirty="0" err="1"/>
              <a:t>nicht</a:t>
            </a:r>
            <a:r>
              <a:rPr lang="es-MX" dirty="0"/>
              <a:t> </a:t>
            </a:r>
            <a:r>
              <a:rPr lang="es-MX" dirty="0" err="1"/>
              <a:t>als</a:t>
            </a:r>
            <a:r>
              <a:rPr lang="es-MX" dirty="0"/>
              <a:t> </a:t>
            </a:r>
            <a:r>
              <a:rPr lang="es-MX" dirty="0" err="1"/>
              <a:t>Ganzes</a:t>
            </a:r>
            <a:r>
              <a:rPr lang="es-MX" dirty="0"/>
              <a:t> </a:t>
            </a:r>
            <a:r>
              <a:rPr lang="es-MX" dirty="0" err="1"/>
              <a:t>gesehen</a:t>
            </a:r>
            <a:r>
              <a:rPr lang="es-MX" dirty="0"/>
              <a:t> </a:t>
            </a:r>
          </a:p>
          <a:p>
            <a:pPr marL="285750" indent="-285750">
              <a:buFont typeface="Arial" panose="020B0604020202020204" pitchFamily="34" charset="0"/>
              <a:buChar char="•"/>
            </a:pPr>
            <a:r>
              <a:rPr lang="de-DE" dirty="0"/>
              <a:t>”Dies bezeichnet eine entmenschlichende Haltung, die einen Patienten nur als eine Reihe von Organen ansah, nicht als eine Person. Jemand sei unter diesem medizinischen Blick lediglich eine gestörte Niere oder Leber, keine Person, die als Ganzes betrachtet werden sollte“</a:t>
            </a:r>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EF5B7B28-1911-46EB-8BE5-B2272E5D0A1C}"/>
              </a:ext>
            </a:extLst>
          </p:cNvPr>
          <p:cNvPicPr>
            <a:picLocks noChangeAspect="1"/>
          </p:cNvPicPr>
          <p:nvPr/>
        </p:nvPicPr>
        <p:blipFill>
          <a:blip r:embed="rId2"/>
          <a:stretch>
            <a:fillRect/>
          </a:stretch>
        </p:blipFill>
        <p:spPr>
          <a:xfrm>
            <a:off x="-184931" y="0"/>
            <a:ext cx="5563186" cy="6858000"/>
          </a:xfrm>
          <a:prstGeom prst="rect">
            <a:avLst/>
          </a:prstGeom>
        </p:spPr>
      </p:pic>
    </p:spTree>
    <p:extLst>
      <p:ext uri="{BB962C8B-B14F-4D97-AF65-F5344CB8AC3E}">
        <p14:creationId xmlns:p14="http://schemas.microsoft.com/office/powerpoint/2010/main" val="33730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Werke 3/4</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3416320"/>
          </a:xfrm>
          <a:prstGeom prst="rect">
            <a:avLst/>
          </a:prstGeom>
          <a:noFill/>
        </p:spPr>
        <p:txBody>
          <a:bodyPr wrap="square" rtlCol="0">
            <a:spAutoFit/>
          </a:bodyPr>
          <a:lstStyle/>
          <a:p>
            <a:r>
              <a:rPr lang="de-DE" dirty="0"/>
              <a:t>Überwachen und Strafe, 1975</a:t>
            </a:r>
          </a:p>
          <a:p>
            <a:pPr marL="285750" indent="-285750">
              <a:buFont typeface="Arial" panose="020B0604020202020204" pitchFamily="34" charset="0"/>
              <a:buChar char="•"/>
            </a:pPr>
            <a:r>
              <a:rPr lang="de-DE" dirty="0"/>
              <a:t>F. verwirft Ansicht, Gefängnis- und Strafsystem der modernen Welt sei humaner im Vergleich zu den Zeiten als Menschen noch auf öffentlichen Plätzen aufgehängt wurden.</a:t>
            </a:r>
          </a:p>
          <a:p>
            <a:pPr marL="285750" indent="-285750">
              <a:buFont typeface="Arial" panose="020B0604020202020204" pitchFamily="34" charset="0"/>
              <a:buChar char="•"/>
            </a:pPr>
            <a:r>
              <a:rPr lang="de-DE" dirty="0"/>
              <a:t>Macht und Strafen sehen heute freundlicher aus, sind dadurch aber nicht gut</a:t>
            </a:r>
          </a:p>
          <a:p>
            <a:pPr marL="285750" indent="-285750">
              <a:buFont typeface="Arial" panose="020B0604020202020204" pitchFamily="34" charset="0"/>
              <a:buChar char="•"/>
            </a:pPr>
            <a:r>
              <a:rPr lang="de-DE" dirty="0"/>
              <a:t>Sträfling konnte durch Hinrichtung zum Mittelpunkt der Sympathie werden, der Henker zum Sinnbild der Schande – dadurch gab es öffentlichen Diskurs, Rebellion und Protest.</a:t>
            </a:r>
          </a:p>
          <a:p>
            <a:pPr marL="285750" indent="-285750">
              <a:buFont typeface="Arial" panose="020B0604020202020204" pitchFamily="34" charset="0"/>
              <a:buChar char="•"/>
            </a:pPr>
            <a:r>
              <a:rPr lang="de-DE" dirty="0"/>
              <a:t>Heute Gefängnisse hinter verschlossenen Türen, man sieht Staatsmacht nicht mehr, kann sich ihr nicht mehr entgegensetzen</a:t>
            </a:r>
          </a:p>
          <a:p>
            <a:pPr marL="285750" indent="-285750">
              <a:buFont typeface="Arial" panose="020B0604020202020204" pitchFamily="34" charset="0"/>
              <a:buChar char="•"/>
            </a:pPr>
            <a:r>
              <a:rPr lang="de-DE" dirty="0"/>
              <a:t>Dadurch sei heutiges System barbarisch und primitiv.</a:t>
            </a:r>
            <a:endParaRPr lang="es-MX" dirty="0"/>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EF5B7B28-1911-46EB-8BE5-B2272E5D0A1C}"/>
              </a:ext>
            </a:extLst>
          </p:cNvPr>
          <p:cNvPicPr>
            <a:picLocks noChangeAspect="1"/>
          </p:cNvPicPr>
          <p:nvPr/>
        </p:nvPicPr>
        <p:blipFill>
          <a:blip r:embed="rId2"/>
          <a:stretch>
            <a:fillRect/>
          </a:stretch>
        </p:blipFill>
        <p:spPr>
          <a:xfrm>
            <a:off x="-184931" y="0"/>
            <a:ext cx="5563186" cy="6858000"/>
          </a:xfrm>
          <a:prstGeom prst="rect">
            <a:avLst/>
          </a:prstGeom>
        </p:spPr>
      </p:pic>
    </p:spTree>
    <p:extLst>
      <p:ext uri="{BB962C8B-B14F-4D97-AF65-F5344CB8AC3E}">
        <p14:creationId xmlns:p14="http://schemas.microsoft.com/office/powerpoint/2010/main" val="398017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Werke 4/4</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3139321"/>
          </a:xfrm>
          <a:prstGeom prst="rect">
            <a:avLst/>
          </a:prstGeom>
          <a:noFill/>
        </p:spPr>
        <p:txBody>
          <a:bodyPr wrap="square" rtlCol="0">
            <a:spAutoFit/>
          </a:bodyPr>
          <a:lstStyle/>
          <a:p>
            <a:r>
              <a:rPr lang="de-DE" dirty="0"/>
              <a:t>Geschichte der Sexualität, Sammelband 1976-1984</a:t>
            </a:r>
          </a:p>
          <a:p>
            <a:pPr marL="285750" indent="-285750">
              <a:buFont typeface="Arial" panose="020B0604020202020204" pitchFamily="34" charset="0"/>
              <a:buChar char="•"/>
            </a:pPr>
            <a:r>
              <a:rPr lang="de-DE" dirty="0"/>
              <a:t>"</a:t>
            </a:r>
            <a:r>
              <a:rPr lang="de-DE" dirty="0" err="1"/>
              <a:t>Scientia</a:t>
            </a:r>
            <a:r>
              <a:rPr lang="de-DE" dirty="0"/>
              <a:t> Sexualis„ die Wissenschaft der Sexualität: Gesellschaft heute nicht befreit, ihre Sexualität auszuleben, si ist von Sexualforschern und Wissenschaftlern institutionalisiert und entfremdet worden</a:t>
            </a:r>
          </a:p>
          <a:p>
            <a:pPr marL="285750" indent="-285750">
              <a:buFont typeface="Arial" panose="020B0604020202020204" pitchFamily="34" charset="0"/>
              <a:buChar char="•"/>
            </a:pPr>
            <a:r>
              <a:rPr lang="de-DE" dirty="0"/>
              <a:t>„Ars </a:t>
            </a:r>
            <a:r>
              <a:rPr lang="de-DE" dirty="0" err="1"/>
              <a:t>Erotica</a:t>
            </a:r>
            <a:r>
              <a:rPr lang="de-DE" dirty="0"/>
              <a:t>“, also „erotische Kunst“ in Kulturen Roms, Chinas und Japan steigern Vergnügen am Sex – anstatt ihn nur zu verstehen und beschriften</a:t>
            </a:r>
          </a:p>
          <a:p>
            <a:pPr marL="285750" indent="-285750">
              <a:buFont typeface="Arial" panose="020B0604020202020204" pitchFamily="34" charset="0"/>
              <a:buChar char="•"/>
            </a:pPr>
            <a:r>
              <a:rPr lang="de-DE" dirty="0"/>
              <a:t>Durch Fortschritte der Moderne sind Spontaneität und Vorstellungskraft verloren gegangen</a:t>
            </a:r>
          </a:p>
          <a:p>
            <a:pPr marL="285750" indent="-285750">
              <a:buFont typeface="Arial" panose="020B0604020202020204" pitchFamily="34" charset="0"/>
              <a:buChar char="•"/>
            </a:pPr>
            <a:endParaRPr lang="de-DE" dirty="0"/>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EF5B7B28-1911-46EB-8BE5-B2272E5D0A1C}"/>
              </a:ext>
            </a:extLst>
          </p:cNvPr>
          <p:cNvPicPr>
            <a:picLocks noChangeAspect="1"/>
          </p:cNvPicPr>
          <p:nvPr/>
        </p:nvPicPr>
        <p:blipFill>
          <a:blip r:embed="rId2"/>
          <a:stretch>
            <a:fillRect/>
          </a:stretch>
        </p:blipFill>
        <p:spPr>
          <a:xfrm>
            <a:off x="-184931" y="0"/>
            <a:ext cx="5563186" cy="6858000"/>
          </a:xfrm>
          <a:prstGeom prst="rect">
            <a:avLst/>
          </a:prstGeom>
        </p:spPr>
      </p:pic>
    </p:spTree>
    <p:extLst>
      <p:ext uri="{BB962C8B-B14F-4D97-AF65-F5344CB8AC3E}">
        <p14:creationId xmlns:p14="http://schemas.microsoft.com/office/powerpoint/2010/main" val="227923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Ansichten</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5078313"/>
          </a:xfrm>
          <a:prstGeom prst="rect">
            <a:avLst/>
          </a:prstGeom>
          <a:noFill/>
        </p:spPr>
        <p:txBody>
          <a:bodyPr wrap="square" rtlCol="0">
            <a:spAutoFit/>
          </a:bodyPr>
          <a:lstStyle/>
          <a:p>
            <a:pPr marL="285750" indent="-285750">
              <a:buFont typeface="Arial" panose="020B0604020202020204" pitchFamily="34" charset="0"/>
              <a:buChar char="•"/>
            </a:pPr>
            <a:r>
              <a:rPr lang="de-DE" dirty="0"/>
              <a:t>F. kritisiert Macht des bürgerlichen und kapitalistischen Staates: Polizei, Gerichte, Gefängnisse, Ärzte und Psychiater</a:t>
            </a:r>
          </a:p>
          <a:p>
            <a:pPr marL="285750" indent="-285750">
              <a:buFont typeface="Arial" panose="020B0604020202020204" pitchFamily="34" charset="0"/>
              <a:buChar char="•"/>
            </a:pPr>
            <a:r>
              <a:rPr lang="de-DE" dirty="0"/>
              <a:t>Versucht Funktionsweise der Macht herauszufinden, und in Richtung einer marxistisch-anarchistischen Utopie zu ändern</a:t>
            </a:r>
          </a:p>
          <a:p>
            <a:endParaRPr lang="de-DE" dirty="0"/>
          </a:p>
          <a:p>
            <a:r>
              <a:rPr lang="de-DE" dirty="0"/>
              <a:t>Nachhaltiger Beitrag ist die Art und Weise, wie wir die Geschichte betrachten:</a:t>
            </a:r>
          </a:p>
          <a:p>
            <a:pPr marL="285750" indent="-285750">
              <a:buFont typeface="Arial" panose="020B0604020202020204" pitchFamily="34" charset="0"/>
              <a:buChar char="•"/>
            </a:pPr>
            <a:r>
              <a:rPr lang="de-DE" dirty="0"/>
              <a:t>Vieles in Moderne wird als großartig angenommen, im Vergleich zur „schlechteren“ Vergangenheit</a:t>
            </a:r>
          </a:p>
          <a:p>
            <a:pPr marL="285750" indent="-285750">
              <a:buFont typeface="Arial" panose="020B0604020202020204" pitchFamily="34" charset="0"/>
              <a:buChar char="•"/>
            </a:pPr>
            <a:r>
              <a:rPr lang="de-DE" dirty="0"/>
              <a:t>F. ermutigt, uns von dieser Selbstgefälligkeit zu lösen, und das Gute in der Vergangenheit zu suchen, sehen und begreifen – und damit die Gegenwart zu verbessern.</a:t>
            </a:r>
          </a:p>
          <a:p>
            <a:pPr marL="285750" indent="-285750">
              <a:buFont typeface="Arial" panose="020B0604020202020204" pitchFamily="34" charset="0"/>
              <a:buChar char="•"/>
            </a:pPr>
            <a:r>
              <a:rPr lang="de-DE" dirty="0"/>
              <a:t>Vergangenheit ist Fundort guter Ideen, er will sie benutzen, anstatt sie in den Geschichtsbüchern verstauben zu lassen</a:t>
            </a:r>
          </a:p>
          <a:p>
            <a:pPr marL="285750" indent="-285750">
              <a:buFont typeface="Arial" panose="020B0604020202020204" pitchFamily="34" charset="0"/>
              <a:buChar char="•"/>
            </a:pPr>
            <a:endParaRPr lang="de-DE" dirty="0"/>
          </a:p>
          <a:p>
            <a:r>
              <a:rPr lang="de-DE" dirty="0"/>
              <a:t>Inspiration: Abstand zu heutigen Ideen und Institutionen, sie mit Sicht auf Vergangenheit hinterfragen.</a:t>
            </a:r>
          </a:p>
          <a:p>
            <a:pPr marL="285750" indent="-285750">
              <a:buFont typeface="Arial" panose="020B0604020202020204" pitchFamily="34" charset="0"/>
              <a:buChar char="•"/>
            </a:pPr>
            <a:endParaRPr lang="es-MX" dirty="0"/>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FF48B3BD-5D36-4C5B-AA70-68D39326DBBF}"/>
              </a:ext>
            </a:extLst>
          </p:cNvPr>
          <p:cNvPicPr>
            <a:picLocks noChangeAspect="1"/>
          </p:cNvPicPr>
          <p:nvPr/>
        </p:nvPicPr>
        <p:blipFill>
          <a:blip r:embed="rId2"/>
          <a:stretch>
            <a:fillRect/>
          </a:stretch>
        </p:blipFill>
        <p:spPr>
          <a:xfrm>
            <a:off x="-26376" y="1"/>
            <a:ext cx="5305657" cy="6874942"/>
          </a:xfrm>
          <a:prstGeom prst="rect">
            <a:avLst/>
          </a:prstGeom>
        </p:spPr>
      </p:pic>
    </p:spTree>
    <p:extLst>
      <p:ext uri="{BB962C8B-B14F-4D97-AF65-F5344CB8AC3E}">
        <p14:creationId xmlns:p14="http://schemas.microsoft.com/office/powerpoint/2010/main" val="19372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63277-AD1C-4F84-A4AD-FBB56DE8A11F}"/>
              </a:ext>
            </a:extLst>
          </p:cNvPr>
          <p:cNvSpPr txBox="1"/>
          <p:nvPr/>
        </p:nvSpPr>
        <p:spPr>
          <a:xfrm>
            <a:off x="5310554" y="813274"/>
            <a:ext cx="6761284" cy="461665"/>
          </a:xfrm>
          <a:prstGeom prst="rect">
            <a:avLst/>
          </a:prstGeom>
          <a:noFill/>
        </p:spPr>
        <p:txBody>
          <a:bodyPr wrap="square" rtlCol="0">
            <a:spAutoFit/>
          </a:bodyPr>
          <a:lstStyle/>
          <a:p>
            <a:r>
              <a:rPr lang="de-DE" sz="2400" b="1" dirty="0"/>
              <a:t>Quellen</a:t>
            </a:r>
            <a:endParaRPr lang="es-MX" sz="2400" b="1" dirty="0"/>
          </a:p>
        </p:txBody>
      </p:sp>
      <p:sp>
        <p:nvSpPr>
          <p:cNvPr id="5" name="TextBox 4">
            <a:extLst>
              <a:ext uri="{FF2B5EF4-FFF2-40B4-BE49-F238E27FC236}">
                <a16:creationId xmlns:a16="http://schemas.microsoft.com/office/drawing/2014/main" id="{A5179EB0-9FE2-4C7C-96FC-8A79B1FC0BAD}"/>
              </a:ext>
            </a:extLst>
          </p:cNvPr>
          <p:cNvSpPr txBox="1"/>
          <p:nvPr/>
        </p:nvSpPr>
        <p:spPr>
          <a:xfrm>
            <a:off x="5310554" y="1318899"/>
            <a:ext cx="6734907" cy="2862322"/>
          </a:xfrm>
          <a:prstGeom prst="rect">
            <a:avLst/>
          </a:prstGeom>
          <a:noFill/>
        </p:spPr>
        <p:txBody>
          <a:bodyPr wrap="square" rtlCol="0">
            <a:spAutoFit/>
          </a:bodyPr>
          <a:lstStyle/>
          <a:p>
            <a:pPr marL="285750" indent="-285750">
              <a:buFont typeface="Arial" panose="020B0604020202020204" pitchFamily="34" charset="0"/>
              <a:buChar char="•"/>
            </a:pPr>
            <a:r>
              <a:rPr lang="es-MX" dirty="0"/>
              <a:t>The Foucault </a:t>
            </a:r>
            <a:r>
              <a:rPr lang="es-MX" dirty="0" err="1"/>
              <a:t>Society</a:t>
            </a:r>
            <a:r>
              <a:rPr lang="es-MX" dirty="0"/>
              <a:t>: </a:t>
            </a:r>
            <a:r>
              <a:rPr lang="es-MX" dirty="0">
                <a:hlinkClick r:id="rId2"/>
              </a:rPr>
              <a:t>About Michel Foucault</a:t>
            </a:r>
            <a:r>
              <a:rPr lang="es-MX" dirty="0"/>
              <a:t> </a:t>
            </a:r>
            <a:br>
              <a:rPr lang="es-MX" dirty="0"/>
            </a:br>
            <a:r>
              <a:rPr lang="es-MX" dirty="0"/>
              <a:t>[Stand: 26.04.2020].</a:t>
            </a:r>
          </a:p>
          <a:p>
            <a:pPr marL="285750" indent="-285750">
              <a:buFont typeface="Arial" panose="020B0604020202020204" pitchFamily="34" charset="0"/>
              <a:buChar char="•"/>
            </a:pPr>
            <a:r>
              <a:rPr lang="es-MX" dirty="0"/>
              <a:t>Foucault News: </a:t>
            </a:r>
            <a:r>
              <a:rPr lang="es-MX" dirty="0">
                <a:hlinkClick r:id="rId3"/>
              </a:rPr>
              <a:t>Key </a:t>
            </a:r>
            <a:r>
              <a:rPr lang="es-MX" dirty="0" err="1">
                <a:hlinkClick r:id="rId3"/>
              </a:rPr>
              <a:t>concepts</a:t>
            </a:r>
            <a:r>
              <a:rPr lang="es-MX" dirty="0">
                <a:hlinkClick r:id="rId3"/>
              </a:rPr>
              <a:t> about Michel Foucault</a:t>
            </a:r>
            <a:r>
              <a:rPr lang="es-MX" dirty="0"/>
              <a:t> </a:t>
            </a:r>
            <a:br>
              <a:rPr lang="es-MX" dirty="0"/>
            </a:br>
            <a:r>
              <a:rPr lang="es-MX" dirty="0"/>
              <a:t>[Stand: 26.04.2020].</a:t>
            </a:r>
          </a:p>
          <a:p>
            <a:pPr marL="285750" indent="-285750">
              <a:buFont typeface="Arial" panose="020B0604020202020204" pitchFamily="34" charset="0"/>
              <a:buChar char="•"/>
            </a:pPr>
            <a:r>
              <a:rPr lang="es-MX" dirty="0"/>
              <a:t>Stanford </a:t>
            </a:r>
            <a:r>
              <a:rPr lang="es-MX" dirty="0" err="1"/>
              <a:t>Encyclopedia</a:t>
            </a:r>
            <a:r>
              <a:rPr lang="es-MX" dirty="0"/>
              <a:t> of </a:t>
            </a:r>
            <a:r>
              <a:rPr lang="es-MX" dirty="0" err="1"/>
              <a:t>Philosophy</a:t>
            </a:r>
            <a:r>
              <a:rPr lang="es-MX" dirty="0"/>
              <a:t>: </a:t>
            </a:r>
            <a:r>
              <a:rPr lang="es-MX" dirty="0">
                <a:hlinkClick r:id="rId4"/>
              </a:rPr>
              <a:t>Michel Foucault</a:t>
            </a:r>
            <a:r>
              <a:rPr lang="es-MX" dirty="0"/>
              <a:t> </a:t>
            </a:r>
            <a:br>
              <a:rPr lang="es-MX" dirty="0"/>
            </a:br>
            <a:r>
              <a:rPr lang="es-MX" dirty="0"/>
              <a:t>[Stand: 26.04.2020].</a:t>
            </a:r>
          </a:p>
          <a:p>
            <a:pPr marL="285750" indent="-285750">
              <a:buFont typeface="Arial" panose="020B0604020202020204" pitchFamily="34" charset="0"/>
              <a:buChar char="•"/>
            </a:pPr>
            <a:r>
              <a:rPr lang="es-MX" dirty="0"/>
              <a:t>The Foucault </a:t>
            </a:r>
            <a:r>
              <a:rPr lang="es-MX" dirty="0" err="1"/>
              <a:t>Circle</a:t>
            </a:r>
            <a:r>
              <a:rPr lang="es-MX" dirty="0"/>
              <a:t>: </a:t>
            </a:r>
            <a:r>
              <a:rPr lang="es-MX" dirty="0">
                <a:hlinkClick r:id="rId5"/>
              </a:rPr>
              <a:t>The Foucault </a:t>
            </a:r>
            <a:r>
              <a:rPr lang="es-MX" dirty="0" err="1">
                <a:hlinkClick r:id="rId5"/>
              </a:rPr>
              <a:t>Circle</a:t>
            </a:r>
            <a:r>
              <a:rPr lang="es-MX" dirty="0"/>
              <a:t> </a:t>
            </a:r>
            <a:br>
              <a:rPr lang="es-MX" dirty="0"/>
            </a:br>
            <a:r>
              <a:rPr lang="es-MX" dirty="0"/>
              <a:t>[Stand: 26.04.2020].</a:t>
            </a:r>
          </a:p>
          <a:p>
            <a:pPr marL="285750" indent="-285750">
              <a:buFont typeface="Arial" panose="020B0604020202020204" pitchFamily="34" charset="0"/>
              <a:buChar char="•"/>
            </a:pPr>
            <a:r>
              <a:rPr lang="es-MX" dirty="0" err="1"/>
              <a:t>Sketchfab</a:t>
            </a:r>
            <a:r>
              <a:rPr lang="es-MX" dirty="0"/>
              <a:t>: </a:t>
            </a:r>
            <a:r>
              <a:rPr lang="es-MX" dirty="0">
                <a:hlinkClick r:id="rId6"/>
              </a:rPr>
              <a:t>3D </a:t>
            </a:r>
            <a:r>
              <a:rPr lang="es-MX" dirty="0" err="1">
                <a:hlinkClick r:id="rId6"/>
              </a:rPr>
              <a:t>Model</a:t>
            </a:r>
            <a:r>
              <a:rPr lang="es-MX" dirty="0">
                <a:hlinkClick r:id="rId6"/>
              </a:rPr>
              <a:t> of Michel Foucault</a:t>
            </a:r>
            <a:r>
              <a:rPr lang="es-MX" dirty="0"/>
              <a:t> </a:t>
            </a:r>
            <a:br>
              <a:rPr lang="es-MX" dirty="0"/>
            </a:br>
            <a:r>
              <a:rPr lang="es-MX" dirty="0"/>
              <a:t>[Stand: 26.04.2020].</a:t>
            </a:r>
          </a:p>
        </p:txBody>
      </p:sp>
      <p:sp>
        <p:nvSpPr>
          <p:cNvPr id="6" name="TextBox 5">
            <a:extLst>
              <a:ext uri="{FF2B5EF4-FFF2-40B4-BE49-F238E27FC236}">
                <a16:creationId xmlns:a16="http://schemas.microsoft.com/office/drawing/2014/main" id="{9AD94FC6-4A8A-4E8F-9207-8896DF70AFDF}"/>
              </a:ext>
            </a:extLst>
          </p:cNvPr>
          <p:cNvSpPr txBox="1"/>
          <p:nvPr/>
        </p:nvSpPr>
        <p:spPr>
          <a:xfrm>
            <a:off x="609600" y="6172200"/>
            <a:ext cx="11374316" cy="461665"/>
          </a:xfrm>
          <a:prstGeom prst="rect">
            <a:avLst/>
          </a:prstGeom>
          <a:noFill/>
        </p:spPr>
        <p:txBody>
          <a:bodyPr wrap="square" rtlCol="0">
            <a:spAutoFit/>
          </a:bodyPr>
          <a:lstStyle/>
          <a:p>
            <a:pPr>
              <a:tabLst>
                <a:tab pos="9372600" algn="l"/>
              </a:tabLst>
            </a:pPr>
            <a:r>
              <a:rPr lang="de-DE" sz="1200" dirty="0"/>
              <a:t>	Sophia Horn Barajas, 12 B</a:t>
            </a:r>
            <a:br>
              <a:rPr lang="de-DE" sz="1200" dirty="0"/>
            </a:br>
            <a:r>
              <a:rPr lang="de-DE" sz="1200" dirty="0"/>
              <a:t>	                          26.04.2020 </a:t>
            </a:r>
            <a:endParaRPr lang="es-MX" sz="1200" dirty="0"/>
          </a:p>
        </p:txBody>
      </p:sp>
      <p:pic>
        <p:nvPicPr>
          <p:cNvPr id="3" name="Picture 2">
            <a:extLst>
              <a:ext uri="{FF2B5EF4-FFF2-40B4-BE49-F238E27FC236}">
                <a16:creationId xmlns:a16="http://schemas.microsoft.com/office/drawing/2014/main" id="{42F3280B-2037-4F87-9305-55CEFC43D954}"/>
              </a:ext>
            </a:extLst>
          </p:cNvPr>
          <p:cNvPicPr>
            <a:picLocks noChangeAspect="1"/>
          </p:cNvPicPr>
          <p:nvPr/>
        </p:nvPicPr>
        <p:blipFill>
          <a:blip r:embed="rId7"/>
          <a:stretch>
            <a:fillRect/>
          </a:stretch>
        </p:blipFill>
        <p:spPr>
          <a:xfrm>
            <a:off x="0" y="487903"/>
            <a:ext cx="5166161" cy="6422795"/>
          </a:xfrm>
          <a:prstGeom prst="rect">
            <a:avLst/>
          </a:prstGeom>
        </p:spPr>
      </p:pic>
    </p:spTree>
    <p:extLst>
      <p:ext uri="{BB962C8B-B14F-4D97-AF65-F5344CB8AC3E}">
        <p14:creationId xmlns:p14="http://schemas.microsoft.com/office/powerpoint/2010/main" val="304196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2020-04-26T10:40:17Z</dcterms:created>
  <dcterms:modified xsi:type="dcterms:W3CDTF">2020-04-26T10:40:26Z</dcterms:modified>
</cp:coreProperties>
</file>