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CC973-969A-4F72-989C-21E6571EC17C}" v="42" dt="2020-04-26T18:38:21.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6" d="100"/>
          <a:sy n="66" d="100"/>
        </p:scale>
        <p:origin x="2310"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estafeta-gabrielpulecio.blogspot.com/2010/06/michel-foucault-prefacio-la.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estafeta-gabrielpulecio.blogspot.com/2010/11/michel-foucault-el-ojo-del-pode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semanariouniversidad.com/suplementos/foucault-en-su-ultimo-libr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es.wikipedia.org/wiki/Michel_Foucaul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ichel-foucault.com/" TargetMode="External"/><Relationship Id="rId7" Type="http://schemas.openxmlformats.org/officeDocument/2006/relationships/hyperlink" Target="https://guides.lib.berkeley.edu/mfaa" TargetMode="External"/><Relationship Id="rId2" Type="http://schemas.openxmlformats.org/officeDocument/2006/relationships/hyperlink" Target="https://foucaultsociety.wordpress.com/" TargetMode="External"/><Relationship Id="rId1" Type="http://schemas.openxmlformats.org/officeDocument/2006/relationships/slideLayout" Target="../slideLayouts/slideLayout2.xml"/><Relationship Id="rId6" Type="http://schemas.openxmlformats.org/officeDocument/2006/relationships/hyperlink" Target="https://sketchfab.com/3d-models/michel-foucault-578ad462808f489f84318b759268db0e" TargetMode="External"/><Relationship Id="rId5" Type="http://schemas.openxmlformats.org/officeDocument/2006/relationships/hyperlink" Target="https://foucault.siu.edu/" TargetMode="External"/><Relationship Id="rId4" Type="http://schemas.openxmlformats.org/officeDocument/2006/relationships/hyperlink" Target="https://plato.stanford.edu/entries/fouc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BF4E7-1A53-4894-91F9-F2B4B45AD70E}"/>
              </a:ext>
            </a:extLst>
          </p:cNvPr>
          <p:cNvSpPr>
            <a:spLocks noGrp="1"/>
          </p:cNvSpPr>
          <p:nvPr>
            <p:ph type="ctrTitle"/>
          </p:nvPr>
        </p:nvSpPr>
        <p:spPr/>
        <p:txBody>
          <a:bodyPr/>
          <a:lstStyle/>
          <a:p>
            <a:r>
              <a:rPr lang="de-DE" dirty="0"/>
              <a:t>Michel Foucault</a:t>
            </a:r>
          </a:p>
        </p:txBody>
      </p:sp>
      <p:sp>
        <p:nvSpPr>
          <p:cNvPr id="3" name="Untertitel 2">
            <a:extLst>
              <a:ext uri="{FF2B5EF4-FFF2-40B4-BE49-F238E27FC236}">
                <a16:creationId xmlns:a16="http://schemas.microsoft.com/office/drawing/2014/main" id="{29CCBF7C-FB1A-4E9D-A356-1E7144DBAB12}"/>
              </a:ext>
            </a:extLst>
          </p:cNvPr>
          <p:cNvSpPr>
            <a:spLocks noGrp="1"/>
          </p:cNvSpPr>
          <p:nvPr>
            <p:ph type="subTitle" idx="1"/>
          </p:nvPr>
        </p:nvSpPr>
        <p:spPr/>
        <p:txBody>
          <a:bodyPr/>
          <a:lstStyle/>
          <a:p>
            <a:r>
              <a:rPr lang="de-DE" dirty="0"/>
              <a:t>Sophia Marisol Horn Barajas</a:t>
            </a:r>
          </a:p>
          <a:p>
            <a:r>
              <a:rPr lang="de-DE" dirty="0"/>
              <a:t>12 B</a:t>
            </a:r>
          </a:p>
        </p:txBody>
      </p:sp>
    </p:spTree>
    <p:extLst>
      <p:ext uri="{BB962C8B-B14F-4D97-AF65-F5344CB8AC3E}">
        <p14:creationId xmlns:p14="http://schemas.microsoft.com/office/powerpoint/2010/main" val="227333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el 1">
            <a:extLst>
              <a:ext uri="{FF2B5EF4-FFF2-40B4-BE49-F238E27FC236}">
                <a16:creationId xmlns:a16="http://schemas.microsoft.com/office/drawing/2014/main" id="{2319E513-EA3C-4038-B04A-49B4F878A8E7}"/>
              </a:ext>
            </a:extLst>
          </p:cNvPr>
          <p:cNvSpPr>
            <a:spLocks noGrp="1"/>
          </p:cNvSpPr>
          <p:nvPr>
            <p:ph type="title"/>
          </p:nvPr>
        </p:nvSpPr>
        <p:spPr>
          <a:xfrm>
            <a:off x="1454758" y="805583"/>
            <a:ext cx="4641241" cy="1049235"/>
          </a:xfrm>
        </p:spPr>
        <p:txBody>
          <a:bodyPr>
            <a:normAutofit/>
          </a:bodyPr>
          <a:lstStyle/>
          <a:p>
            <a:r>
              <a:rPr lang="de-DE" dirty="0"/>
              <a:t>Inhaltsangabe</a:t>
            </a:r>
          </a:p>
        </p:txBody>
      </p:sp>
      <p:sp>
        <p:nvSpPr>
          <p:cNvPr id="75" name="Rectangle 7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Inhaltsplatzhalter 2">
            <a:extLst>
              <a:ext uri="{FF2B5EF4-FFF2-40B4-BE49-F238E27FC236}">
                <a16:creationId xmlns:a16="http://schemas.microsoft.com/office/drawing/2014/main" id="{44235FE1-B6E8-43C3-95F2-B1B0FD37E91D}"/>
              </a:ext>
            </a:extLst>
          </p:cNvPr>
          <p:cNvSpPr>
            <a:spLocks noGrp="1"/>
          </p:cNvSpPr>
          <p:nvPr>
            <p:ph idx="1"/>
          </p:nvPr>
        </p:nvSpPr>
        <p:spPr>
          <a:xfrm>
            <a:off x="1451580" y="2015731"/>
            <a:ext cx="4644419" cy="3450613"/>
          </a:xfrm>
        </p:spPr>
        <p:txBody>
          <a:bodyPr>
            <a:normAutofit/>
          </a:bodyPr>
          <a:lstStyle/>
          <a:p>
            <a:r>
              <a:rPr lang="de-DE" dirty="0"/>
              <a:t>Profil	</a:t>
            </a:r>
          </a:p>
          <a:p>
            <a:r>
              <a:rPr lang="de-DE" dirty="0"/>
              <a:t>Background</a:t>
            </a:r>
          </a:p>
          <a:p>
            <a:r>
              <a:rPr lang="de-DE" dirty="0"/>
              <a:t>Werke </a:t>
            </a:r>
          </a:p>
          <a:p>
            <a:r>
              <a:rPr lang="de-DE" dirty="0"/>
              <a:t>Ansichten</a:t>
            </a:r>
          </a:p>
          <a:p>
            <a:r>
              <a:rPr lang="de-DE" dirty="0"/>
              <a:t>Quellen</a:t>
            </a:r>
          </a:p>
        </p:txBody>
      </p:sp>
      <p:pic>
        <p:nvPicPr>
          <p:cNvPr id="1026" name="Picture 2" descr="Estafeta: MICHEL FOUCAULT - Prefacio a la transgresion">
            <a:extLst>
              <a:ext uri="{FF2B5EF4-FFF2-40B4-BE49-F238E27FC236}">
                <a16:creationId xmlns:a16="http://schemas.microsoft.com/office/drawing/2014/main" id="{4E80CFB3-62E1-4852-A893-68351D8386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26846" y="805583"/>
            <a:ext cx="3495571" cy="466076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17BE0325-A231-4141-8691-4B93513458A2}"/>
              </a:ext>
            </a:extLst>
          </p:cNvPr>
          <p:cNvSpPr txBox="1"/>
          <p:nvPr/>
        </p:nvSpPr>
        <p:spPr>
          <a:xfrm>
            <a:off x="6147659" y="5507957"/>
            <a:ext cx="4853943" cy="261610"/>
          </a:xfrm>
          <a:prstGeom prst="rect">
            <a:avLst/>
          </a:prstGeom>
          <a:noFill/>
        </p:spPr>
        <p:txBody>
          <a:bodyPr wrap="square" rtlCol="0">
            <a:spAutoFit/>
          </a:bodyPr>
          <a:lstStyle/>
          <a:p>
            <a:pPr algn="ctr"/>
            <a:r>
              <a:rPr lang="de-DE" sz="1100" dirty="0"/>
              <a:t>Bild aus: </a:t>
            </a:r>
            <a:r>
              <a:rPr lang="de-DE" sz="900" dirty="0">
                <a:hlinkClick r:id="rId4"/>
              </a:rPr>
              <a:t>http://estafeta-gabrielpulecio.blogspot.com/2010/06/michel-foucault-prefacio-la.html</a:t>
            </a:r>
            <a:endParaRPr lang="de-DE" sz="1100" dirty="0"/>
          </a:p>
        </p:txBody>
      </p:sp>
    </p:spTree>
    <p:extLst>
      <p:ext uri="{BB962C8B-B14F-4D97-AF65-F5344CB8AC3E}">
        <p14:creationId xmlns:p14="http://schemas.microsoft.com/office/powerpoint/2010/main" val="201946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75" name="Group 74">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7463259" y="583365"/>
            <a:chExt cx="4074533" cy="5181928"/>
          </a:xfrm>
        </p:grpSpPr>
        <p:sp>
          <p:nvSpPr>
            <p:cNvPr id="76" name="Rectangle 75">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9" name="Straight Connector 78">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el 1">
            <a:extLst>
              <a:ext uri="{FF2B5EF4-FFF2-40B4-BE49-F238E27FC236}">
                <a16:creationId xmlns:a16="http://schemas.microsoft.com/office/drawing/2014/main" id="{644A4B39-CDC6-4AFF-B510-5B339733F428}"/>
              </a:ext>
            </a:extLst>
          </p:cNvPr>
          <p:cNvSpPr>
            <a:spLocks noGrp="1"/>
          </p:cNvSpPr>
          <p:nvPr>
            <p:ph type="title"/>
          </p:nvPr>
        </p:nvSpPr>
        <p:spPr>
          <a:xfrm>
            <a:off x="5188043" y="804520"/>
            <a:ext cx="5550355" cy="1049235"/>
          </a:xfrm>
        </p:spPr>
        <p:txBody>
          <a:bodyPr>
            <a:normAutofit/>
          </a:bodyPr>
          <a:lstStyle/>
          <a:p>
            <a:r>
              <a:rPr lang="de-DE" dirty="0"/>
              <a:t>Profil:</a:t>
            </a:r>
          </a:p>
        </p:txBody>
      </p:sp>
      <p:pic>
        <p:nvPicPr>
          <p:cNvPr id="2050" name="Picture 2" descr="Estafeta: Michel Foucault- El ojo del poder (Entrevista)">
            <a:extLst>
              <a:ext uri="{FF2B5EF4-FFF2-40B4-BE49-F238E27FC236}">
                <a16:creationId xmlns:a16="http://schemas.microsoft.com/office/drawing/2014/main" id="{8A104BA2-793C-4525-A210-541DF5FA0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92" r="13915" b="-4"/>
          <a:stretch/>
        </p:blipFill>
        <p:spPr bwMode="auto">
          <a:xfrm>
            <a:off x="1285438" y="1116345"/>
            <a:ext cx="2799103" cy="3866172"/>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7472BB86-102A-43E5-B644-FE24DF5372B9}"/>
              </a:ext>
            </a:extLst>
          </p:cNvPr>
          <p:cNvSpPr>
            <a:spLocks noGrp="1"/>
          </p:cNvSpPr>
          <p:nvPr>
            <p:ph idx="1"/>
          </p:nvPr>
        </p:nvSpPr>
        <p:spPr>
          <a:xfrm>
            <a:off x="5188043" y="2015732"/>
            <a:ext cx="5550355" cy="3450613"/>
          </a:xfrm>
        </p:spPr>
        <p:txBody>
          <a:bodyPr>
            <a:normAutofit/>
          </a:bodyPr>
          <a:lstStyle/>
          <a:p>
            <a:r>
              <a:rPr lang="de-DE" dirty="0"/>
              <a:t>15.10.1926, in Poitiers geboren</a:t>
            </a:r>
          </a:p>
          <a:p>
            <a:r>
              <a:rPr lang="de-DE" dirty="0"/>
              <a:t>Ärztefamilie:</a:t>
            </a:r>
          </a:p>
          <a:p>
            <a:pPr lvl="1"/>
            <a:r>
              <a:rPr lang="de-DE" dirty="0" err="1"/>
              <a:t>Pault</a:t>
            </a:r>
            <a:r>
              <a:rPr lang="de-DE" dirty="0"/>
              <a:t> Foucault und Anne </a:t>
            </a:r>
            <a:r>
              <a:rPr lang="de-DE" dirty="0" err="1"/>
              <a:t>Malapert</a:t>
            </a:r>
            <a:endParaRPr lang="de-DE" dirty="0"/>
          </a:p>
          <a:p>
            <a:r>
              <a:rPr lang="de-DE" dirty="0"/>
              <a:t>Philosoph, Historiker, Soziologe und Psychologe</a:t>
            </a:r>
          </a:p>
          <a:p>
            <a:r>
              <a:rPr lang="de-DE" dirty="0"/>
              <a:t>Begründer der macht- und wissenstheoretische Diskursanalyse</a:t>
            </a:r>
          </a:p>
          <a:p>
            <a:r>
              <a:rPr lang="de-DE" dirty="0"/>
              <a:t>25.06.1984, in Paris gestorben (AIDS)</a:t>
            </a:r>
          </a:p>
          <a:p>
            <a:endParaRPr lang="de-DE" dirty="0"/>
          </a:p>
        </p:txBody>
      </p:sp>
      <p:pic>
        <p:nvPicPr>
          <p:cNvPr id="81" name="Picture 80">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EBFE3D44-3F08-4482-B279-B5900B1F4AAF}"/>
              </a:ext>
            </a:extLst>
          </p:cNvPr>
          <p:cNvSpPr txBox="1"/>
          <p:nvPr/>
        </p:nvSpPr>
        <p:spPr>
          <a:xfrm>
            <a:off x="0" y="5635016"/>
            <a:ext cx="5451723" cy="523220"/>
          </a:xfrm>
          <a:prstGeom prst="rect">
            <a:avLst/>
          </a:prstGeom>
          <a:noFill/>
        </p:spPr>
        <p:txBody>
          <a:bodyPr wrap="square" rtlCol="0">
            <a:spAutoFit/>
          </a:bodyPr>
          <a:lstStyle/>
          <a:p>
            <a:pPr>
              <a:spcAft>
                <a:spcPts val="600"/>
              </a:spcAft>
            </a:pPr>
            <a:r>
              <a:rPr lang="de-DE" sz="1400" dirty="0"/>
              <a:t>Bild aus:  </a:t>
            </a:r>
            <a:r>
              <a:rPr lang="es-MX" sz="1400" dirty="0">
                <a:hlinkClick r:id="rId4"/>
              </a:rPr>
              <a:t>http://estafeta-gabrielpulecio.blogspot.com/2010/11/michel-foucault-el-ojo-del-poder.html</a:t>
            </a:r>
            <a:endParaRPr lang="es-MX" sz="1400" dirty="0"/>
          </a:p>
        </p:txBody>
      </p:sp>
    </p:spTree>
    <p:extLst>
      <p:ext uri="{BB962C8B-B14F-4D97-AF65-F5344CB8AC3E}">
        <p14:creationId xmlns:p14="http://schemas.microsoft.com/office/powerpoint/2010/main" val="131493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81C43-852C-49C2-8C7C-A9D76472C332}"/>
              </a:ext>
            </a:extLst>
          </p:cNvPr>
          <p:cNvSpPr>
            <a:spLocks noGrp="1"/>
          </p:cNvSpPr>
          <p:nvPr>
            <p:ph type="title"/>
          </p:nvPr>
        </p:nvSpPr>
        <p:spPr/>
        <p:txBody>
          <a:bodyPr/>
          <a:lstStyle/>
          <a:p>
            <a:r>
              <a:rPr lang="de-DE" dirty="0"/>
              <a:t>Background:</a:t>
            </a:r>
            <a:endParaRPr lang="es-MX" dirty="0"/>
          </a:p>
        </p:txBody>
      </p:sp>
      <p:sp>
        <p:nvSpPr>
          <p:cNvPr id="3" name="Marcador de contenido 2">
            <a:extLst>
              <a:ext uri="{FF2B5EF4-FFF2-40B4-BE49-F238E27FC236}">
                <a16:creationId xmlns:a16="http://schemas.microsoft.com/office/drawing/2014/main" id="{5D3C4A61-621E-42BB-BA67-1B05ECD753B2}"/>
              </a:ext>
            </a:extLst>
          </p:cNvPr>
          <p:cNvSpPr>
            <a:spLocks noGrp="1"/>
          </p:cNvSpPr>
          <p:nvPr>
            <p:ph idx="1"/>
          </p:nvPr>
        </p:nvSpPr>
        <p:spPr/>
        <p:txBody>
          <a:bodyPr>
            <a:normAutofit/>
          </a:bodyPr>
          <a:lstStyle/>
          <a:p>
            <a:r>
              <a:rPr lang="de-DE" dirty="0"/>
              <a:t>Reiche und privilegierte Gesellschaft</a:t>
            </a:r>
          </a:p>
          <a:p>
            <a:r>
              <a:rPr lang="es-MX" dirty="0" err="1"/>
              <a:t>Hatte</a:t>
            </a:r>
            <a:r>
              <a:rPr lang="es-MX" dirty="0"/>
              <a:t> </a:t>
            </a:r>
            <a:r>
              <a:rPr lang="es-MX" dirty="0" err="1"/>
              <a:t>Selbstmordgedanken</a:t>
            </a:r>
            <a:r>
              <a:rPr lang="es-MX" dirty="0"/>
              <a:t>- </a:t>
            </a:r>
            <a:r>
              <a:rPr lang="es-MX" dirty="0" err="1"/>
              <a:t>und</a:t>
            </a:r>
            <a:r>
              <a:rPr lang="es-MX" dirty="0"/>
              <a:t> </a:t>
            </a:r>
            <a:r>
              <a:rPr lang="es-MX" dirty="0" err="1"/>
              <a:t>versuche</a:t>
            </a:r>
            <a:endParaRPr lang="es-MX" dirty="0"/>
          </a:p>
          <a:p>
            <a:r>
              <a:rPr lang="es-MX" dirty="0" err="1"/>
              <a:t>Besuchte</a:t>
            </a:r>
            <a:r>
              <a:rPr lang="es-MX" dirty="0"/>
              <a:t> </a:t>
            </a:r>
            <a:r>
              <a:rPr lang="es-MX" dirty="0" err="1"/>
              <a:t>frankreichs</a:t>
            </a:r>
            <a:r>
              <a:rPr lang="es-MX" dirty="0"/>
              <a:t> </a:t>
            </a:r>
            <a:r>
              <a:rPr lang="es-MX" dirty="0" err="1"/>
              <a:t>berühmteste</a:t>
            </a:r>
            <a:r>
              <a:rPr lang="es-MX" dirty="0"/>
              <a:t> </a:t>
            </a:r>
            <a:r>
              <a:rPr lang="es-MX" dirty="0" err="1"/>
              <a:t>Psychiater</a:t>
            </a:r>
            <a:endParaRPr lang="es-MX" dirty="0"/>
          </a:p>
          <a:p>
            <a:pPr lvl="1"/>
            <a:r>
              <a:rPr lang="es-MX" dirty="0"/>
              <a:t>Er </a:t>
            </a:r>
            <a:r>
              <a:rPr lang="es-MX" dirty="0" err="1"/>
              <a:t>sollte</a:t>
            </a:r>
            <a:r>
              <a:rPr lang="es-MX" dirty="0"/>
              <a:t>:</a:t>
            </a:r>
          </a:p>
          <a:p>
            <a:pPr lvl="2"/>
            <a:r>
              <a:rPr lang="es-MX" dirty="0" err="1"/>
              <a:t>Seine</a:t>
            </a:r>
            <a:r>
              <a:rPr lang="es-MX" dirty="0"/>
              <a:t> </a:t>
            </a:r>
            <a:r>
              <a:rPr lang="es-MX" dirty="0" err="1"/>
              <a:t>Homosecualität</a:t>
            </a:r>
            <a:r>
              <a:rPr lang="es-MX" dirty="0"/>
              <a:t> </a:t>
            </a:r>
          </a:p>
          <a:p>
            <a:pPr marL="914400" lvl="2" indent="0">
              <a:buNone/>
            </a:pPr>
            <a:r>
              <a:rPr lang="es-MX" dirty="0"/>
              <a:t>					</a:t>
            </a:r>
            <a:r>
              <a:rPr lang="es-MX" dirty="0" err="1"/>
              <a:t>von</a:t>
            </a:r>
            <a:r>
              <a:rPr lang="es-MX" dirty="0"/>
              <a:t> </a:t>
            </a:r>
            <a:r>
              <a:rPr lang="es-MX" dirty="0" err="1"/>
              <a:t>einer</a:t>
            </a:r>
            <a:r>
              <a:rPr lang="es-MX" dirty="0"/>
              <a:t> </a:t>
            </a:r>
            <a:r>
              <a:rPr lang="es-MX" dirty="0" err="1"/>
              <a:t>zensierten</a:t>
            </a:r>
            <a:r>
              <a:rPr lang="es-MX" dirty="0"/>
              <a:t> </a:t>
            </a:r>
            <a:r>
              <a:rPr lang="es-MX" dirty="0" err="1"/>
              <a:t>Gesellschaft</a:t>
            </a:r>
            <a:r>
              <a:rPr lang="es-MX" dirty="0"/>
              <a:t> </a:t>
            </a:r>
            <a:r>
              <a:rPr lang="es-MX" dirty="0" err="1"/>
              <a:t>vernhalten</a:t>
            </a:r>
            <a:endParaRPr lang="es-MX" dirty="0"/>
          </a:p>
          <a:p>
            <a:pPr lvl="2"/>
            <a:r>
              <a:rPr lang="es-MX" dirty="0" err="1"/>
              <a:t>Seine</a:t>
            </a:r>
            <a:r>
              <a:rPr lang="es-MX" dirty="0"/>
              <a:t> </a:t>
            </a:r>
            <a:r>
              <a:rPr lang="es-MX" dirty="0" err="1"/>
              <a:t>Interessen</a:t>
            </a:r>
            <a:r>
              <a:rPr lang="es-MX" dirty="0"/>
              <a:t> </a:t>
            </a:r>
            <a:r>
              <a:rPr lang="es-MX" dirty="0" err="1"/>
              <a:t>an</a:t>
            </a:r>
            <a:r>
              <a:rPr lang="es-MX" dirty="0"/>
              <a:t> </a:t>
            </a:r>
            <a:r>
              <a:rPr lang="es-MX" dirty="0" err="1"/>
              <a:t>Sadomasochismus</a:t>
            </a:r>
            <a:r>
              <a:rPr lang="es-MX" dirty="0"/>
              <a:t> </a:t>
            </a:r>
          </a:p>
          <a:p>
            <a:r>
              <a:rPr lang="es-MX" dirty="0"/>
              <a:t>Er </a:t>
            </a:r>
            <a:r>
              <a:rPr lang="es-MX" dirty="0" err="1"/>
              <a:t>lebte</a:t>
            </a:r>
            <a:r>
              <a:rPr lang="es-MX" dirty="0"/>
              <a:t> </a:t>
            </a:r>
            <a:r>
              <a:rPr lang="es-MX" dirty="0" err="1"/>
              <a:t>dannach</a:t>
            </a:r>
            <a:r>
              <a:rPr lang="es-MX" dirty="0"/>
              <a:t> in </a:t>
            </a:r>
            <a:r>
              <a:rPr lang="es-MX" dirty="0" err="1"/>
              <a:t>Schweden</a:t>
            </a:r>
            <a:r>
              <a:rPr lang="es-MX" dirty="0"/>
              <a:t>, Polen </a:t>
            </a:r>
            <a:r>
              <a:rPr lang="es-MX" dirty="0" err="1"/>
              <a:t>und</a:t>
            </a:r>
            <a:r>
              <a:rPr lang="es-MX" dirty="0"/>
              <a:t> </a:t>
            </a:r>
            <a:r>
              <a:rPr lang="es-MX" dirty="0" err="1"/>
              <a:t>Deutschland</a:t>
            </a:r>
            <a:endParaRPr lang="es-MX" dirty="0"/>
          </a:p>
          <a:p>
            <a:endParaRPr lang="es-MX" dirty="0"/>
          </a:p>
        </p:txBody>
      </p:sp>
      <p:sp>
        <p:nvSpPr>
          <p:cNvPr id="4" name="Cerrar llave 3">
            <a:extLst>
              <a:ext uri="{FF2B5EF4-FFF2-40B4-BE49-F238E27FC236}">
                <a16:creationId xmlns:a16="http://schemas.microsoft.com/office/drawing/2014/main" id="{E2BE83A1-B8BA-4378-A103-83C806CC4C43}"/>
              </a:ext>
            </a:extLst>
          </p:cNvPr>
          <p:cNvSpPr/>
          <p:nvPr/>
        </p:nvSpPr>
        <p:spPr>
          <a:xfrm>
            <a:off x="5873388" y="3840479"/>
            <a:ext cx="759655" cy="1051225"/>
          </a:xfrm>
          <a:prstGeom prst="rightBrace">
            <a:avLst>
              <a:gd name="adj1" fmla="val 8333"/>
              <a:gd name="adj2" fmla="val 549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24159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9C38F-111E-473B-B3E4-F70CBFE969B6}"/>
              </a:ext>
            </a:extLst>
          </p:cNvPr>
          <p:cNvSpPr>
            <a:spLocks noGrp="1"/>
          </p:cNvSpPr>
          <p:nvPr>
            <p:ph type="title"/>
          </p:nvPr>
        </p:nvSpPr>
        <p:spPr/>
        <p:txBody>
          <a:bodyPr/>
          <a:lstStyle/>
          <a:p>
            <a:r>
              <a:rPr lang="de-DE" dirty="0"/>
              <a:t>Werke:</a:t>
            </a:r>
            <a:endParaRPr lang="es-MX" dirty="0"/>
          </a:p>
        </p:txBody>
      </p:sp>
      <p:sp>
        <p:nvSpPr>
          <p:cNvPr id="3" name="Marcador de contenido 2">
            <a:extLst>
              <a:ext uri="{FF2B5EF4-FFF2-40B4-BE49-F238E27FC236}">
                <a16:creationId xmlns:a16="http://schemas.microsoft.com/office/drawing/2014/main" id="{BBC843AE-DBFF-49E0-87F3-25692FC1BC86}"/>
              </a:ext>
            </a:extLst>
          </p:cNvPr>
          <p:cNvSpPr>
            <a:spLocks noGrp="1"/>
          </p:cNvSpPr>
          <p:nvPr>
            <p:ph idx="1"/>
          </p:nvPr>
        </p:nvSpPr>
        <p:spPr/>
        <p:txBody>
          <a:bodyPr>
            <a:normAutofit fontScale="92500" lnSpcReduction="10000"/>
          </a:bodyPr>
          <a:lstStyle/>
          <a:p>
            <a:r>
              <a:rPr lang="es-MX" b="1" dirty="0" err="1"/>
              <a:t>Wahnsinn</a:t>
            </a:r>
            <a:r>
              <a:rPr lang="es-MX" b="1" dirty="0"/>
              <a:t> </a:t>
            </a:r>
            <a:r>
              <a:rPr lang="es-MX" b="1" dirty="0" err="1"/>
              <a:t>und</a:t>
            </a:r>
            <a:r>
              <a:rPr lang="es-MX" b="1" dirty="0"/>
              <a:t> </a:t>
            </a:r>
            <a:r>
              <a:rPr lang="es-MX" b="1" dirty="0" err="1"/>
              <a:t>Gesellschaft</a:t>
            </a:r>
            <a:r>
              <a:rPr lang="es-MX" b="1" dirty="0"/>
              <a:t>, 1961</a:t>
            </a:r>
          </a:p>
          <a:p>
            <a:pPr lvl="1"/>
            <a:r>
              <a:rPr lang="es-MX" dirty="0" err="1"/>
              <a:t>Inspiriert</a:t>
            </a:r>
            <a:r>
              <a:rPr lang="es-MX" dirty="0"/>
              <a:t> </a:t>
            </a:r>
            <a:r>
              <a:rPr lang="es-MX" dirty="0" err="1"/>
              <a:t>von</a:t>
            </a:r>
            <a:r>
              <a:rPr lang="es-MX" dirty="0"/>
              <a:t> </a:t>
            </a:r>
            <a:r>
              <a:rPr lang="es-MX" dirty="0" err="1"/>
              <a:t>Nietzsches</a:t>
            </a:r>
            <a:r>
              <a:rPr lang="es-MX" dirty="0"/>
              <a:t> Buch</a:t>
            </a:r>
          </a:p>
          <a:p>
            <a:pPr lvl="1"/>
            <a:r>
              <a:rPr lang="es-MX" dirty="0" err="1"/>
              <a:t>Renaissance</a:t>
            </a:r>
            <a:r>
              <a:rPr lang="es-MX" dirty="0"/>
              <a:t>:  “</a:t>
            </a:r>
            <a:r>
              <a:rPr lang="es-MX" dirty="0" err="1"/>
              <a:t>anders</a:t>
            </a:r>
            <a:r>
              <a:rPr lang="es-MX" dirty="0"/>
              <a:t>” </a:t>
            </a:r>
            <a:r>
              <a:rPr lang="es-MX" dirty="0" err="1"/>
              <a:t>und</a:t>
            </a:r>
            <a:r>
              <a:rPr lang="es-MX" dirty="0"/>
              <a:t> </a:t>
            </a:r>
            <a:r>
              <a:rPr lang="es-MX" dirty="0" err="1"/>
              <a:t>nicht</a:t>
            </a:r>
            <a:r>
              <a:rPr lang="es-MX" dirty="0"/>
              <a:t> </a:t>
            </a:r>
            <a:r>
              <a:rPr lang="es-MX" dirty="0" err="1"/>
              <a:t>als</a:t>
            </a:r>
            <a:r>
              <a:rPr lang="es-MX" dirty="0"/>
              <a:t> “</a:t>
            </a:r>
            <a:r>
              <a:rPr lang="es-MX" dirty="0" err="1"/>
              <a:t>Verrückt</a:t>
            </a:r>
            <a:r>
              <a:rPr lang="es-MX" dirty="0"/>
              <a:t>”</a:t>
            </a:r>
          </a:p>
          <a:p>
            <a:pPr lvl="1"/>
            <a:r>
              <a:rPr lang="es-MX" dirty="0" err="1"/>
              <a:t>Sein</a:t>
            </a:r>
            <a:r>
              <a:rPr lang="es-MX" dirty="0"/>
              <a:t> </a:t>
            </a:r>
            <a:r>
              <a:rPr lang="es-MX" dirty="0" err="1"/>
              <a:t>erstes</a:t>
            </a:r>
            <a:r>
              <a:rPr lang="es-MX" dirty="0"/>
              <a:t> </a:t>
            </a:r>
            <a:r>
              <a:rPr lang="es-MX" dirty="0" err="1"/>
              <a:t>Meisterwerk</a:t>
            </a:r>
            <a:endParaRPr lang="es-MX" dirty="0"/>
          </a:p>
          <a:p>
            <a:r>
              <a:rPr lang="de-DE" b="1" dirty="0"/>
              <a:t>Die Geburt der Klinik</a:t>
            </a:r>
            <a:r>
              <a:rPr lang="de-DE" dirty="0"/>
              <a:t>, 1963</a:t>
            </a:r>
          </a:p>
          <a:p>
            <a:r>
              <a:rPr lang="de-DE" dirty="0"/>
              <a:t>Kritik: Medizin sei humaner geworden</a:t>
            </a:r>
          </a:p>
          <a:p>
            <a:r>
              <a:rPr lang="de-DE" dirty="0"/>
              <a:t>”Dies bezeichnet eine entmenschlichende Haltung, die einen Patienten nur als eine Reihe von Organen ansah, nicht als eine Person. Jemand sei unter diesem medizinischen Blick lediglich eine gestörte Niere oder Leber, keine Person, die als Ganzes betrachtet werden sollte“.</a:t>
            </a:r>
          </a:p>
        </p:txBody>
      </p:sp>
    </p:spTree>
    <p:extLst>
      <p:ext uri="{BB962C8B-B14F-4D97-AF65-F5344CB8AC3E}">
        <p14:creationId xmlns:p14="http://schemas.microsoft.com/office/powerpoint/2010/main" val="122909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D0B05CDE-0FD0-4D3C-8049-00E8C6DACAD3}"/>
              </a:ext>
            </a:extLst>
          </p:cNvPr>
          <p:cNvSpPr>
            <a:spLocks noGrp="1"/>
          </p:cNvSpPr>
          <p:nvPr>
            <p:ph type="title"/>
          </p:nvPr>
        </p:nvSpPr>
        <p:spPr>
          <a:xfrm>
            <a:off x="1451580" y="804520"/>
            <a:ext cx="5550355" cy="1049235"/>
          </a:xfrm>
        </p:spPr>
        <p:txBody>
          <a:bodyPr>
            <a:normAutofit/>
          </a:bodyPr>
          <a:lstStyle/>
          <a:p>
            <a:r>
              <a:rPr lang="de-DE" dirty="0"/>
              <a:t>Werke</a:t>
            </a:r>
            <a:endParaRPr lang="es-MX" dirty="0"/>
          </a:p>
        </p:txBody>
      </p:sp>
      <p:sp>
        <p:nvSpPr>
          <p:cNvPr id="139" name="Rectangle 138">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7CB10E77-881A-44D9-A62C-8CCA5F919BCB}"/>
              </a:ext>
            </a:extLst>
          </p:cNvPr>
          <p:cNvSpPr>
            <a:spLocks noGrp="1"/>
          </p:cNvSpPr>
          <p:nvPr>
            <p:ph idx="1"/>
          </p:nvPr>
        </p:nvSpPr>
        <p:spPr>
          <a:xfrm>
            <a:off x="1451580" y="2015732"/>
            <a:ext cx="5550355" cy="3450613"/>
          </a:xfrm>
        </p:spPr>
        <p:txBody>
          <a:bodyPr>
            <a:normAutofit/>
          </a:bodyPr>
          <a:lstStyle/>
          <a:p>
            <a:pPr>
              <a:lnSpc>
                <a:spcPct val="110000"/>
              </a:lnSpc>
            </a:pPr>
            <a:r>
              <a:rPr lang="es-MX" b="1" dirty="0" err="1"/>
              <a:t>Überwachen</a:t>
            </a:r>
            <a:r>
              <a:rPr lang="es-MX" b="1" dirty="0"/>
              <a:t> </a:t>
            </a:r>
            <a:r>
              <a:rPr lang="es-MX" b="1" dirty="0" err="1"/>
              <a:t>und</a:t>
            </a:r>
            <a:r>
              <a:rPr lang="es-MX" b="1" dirty="0"/>
              <a:t> </a:t>
            </a:r>
            <a:r>
              <a:rPr lang="es-MX" b="1" dirty="0" err="1"/>
              <a:t>Strafe</a:t>
            </a:r>
            <a:r>
              <a:rPr lang="es-MX" dirty="0"/>
              <a:t>, 1975</a:t>
            </a:r>
            <a:endParaRPr lang="es-MX"/>
          </a:p>
          <a:p>
            <a:pPr>
              <a:lnSpc>
                <a:spcPct val="110000"/>
              </a:lnSpc>
            </a:pPr>
            <a:r>
              <a:rPr lang="es-MX" dirty="0" err="1"/>
              <a:t>Meinung</a:t>
            </a:r>
            <a:r>
              <a:rPr lang="es-MX" dirty="0"/>
              <a:t> </a:t>
            </a:r>
            <a:r>
              <a:rPr lang="es-MX" dirty="0" err="1"/>
              <a:t>zur</a:t>
            </a:r>
            <a:r>
              <a:rPr lang="es-MX" dirty="0"/>
              <a:t> </a:t>
            </a:r>
            <a:r>
              <a:rPr lang="es-MX" dirty="0" err="1"/>
              <a:t>staatlichen</a:t>
            </a:r>
            <a:r>
              <a:rPr lang="es-MX" dirty="0"/>
              <a:t> </a:t>
            </a:r>
            <a:r>
              <a:rPr lang="es-MX" dirty="0" err="1"/>
              <a:t>Bestrafung</a:t>
            </a:r>
            <a:endParaRPr lang="es-MX"/>
          </a:p>
          <a:p>
            <a:pPr>
              <a:lnSpc>
                <a:spcPct val="110000"/>
              </a:lnSpc>
            </a:pPr>
            <a:r>
              <a:rPr lang="es-MX" dirty="0" err="1"/>
              <a:t>Gefängnis</a:t>
            </a:r>
            <a:r>
              <a:rPr lang="es-MX" dirty="0"/>
              <a:t>- </a:t>
            </a:r>
            <a:r>
              <a:rPr lang="es-MX" dirty="0" err="1"/>
              <a:t>und</a:t>
            </a:r>
            <a:r>
              <a:rPr lang="es-MX" dirty="0"/>
              <a:t> </a:t>
            </a:r>
            <a:r>
              <a:rPr lang="es-MX" dirty="0" err="1"/>
              <a:t>Strafsystem</a:t>
            </a:r>
            <a:r>
              <a:rPr lang="es-MX" dirty="0"/>
              <a:t> </a:t>
            </a:r>
            <a:r>
              <a:rPr lang="es-MX" dirty="0" err="1"/>
              <a:t>ist</a:t>
            </a:r>
            <a:r>
              <a:rPr lang="es-MX" dirty="0"/>
              <a:t> </a:t>
            </a:r>
            <a:r>
              <a:rPr lang="es-MX" dirty="0" err="1"/>
              <a:t>humaner</a:t>
            </a:r>
            <a:r>
              <a:rPr lang="es-MX" dirty="0"/>
              <a:t> </a:t>
            </a:r>
            <a:r>
              <a:rPr lang="es-MX" dirty="0" err="1"/>
              <a:t>geworden</a:t>
            </a:r>
            <a:endParaRPr lang="es-MX"/>
          </a:p>
          <a:p>
            <a:pPr>
              <a:lnSpc>
                <a:spcPct val="110000"/>
              </a:lnSpc>
            </a:pPr>
            <a:r>
              <a:rPr lang="de-DE" b="1" dirty="0"/>
              <a:t>Geschichte der Sexualität</a:t>
            </a:r>
            <a:r>
              <a:rPr lang="de-DE" dirty="0"/>
              <a:t> 1976-1984</a:t>
            </a:r>
            <a:endParaRPr lang="de-DE"/>
          </a:p>
          <a:p>
            <a:pPr>
              <a:lnSpc>
                <a:spcPct val="110000"/>
              </a:lnSpc>
            </a:pPr>
            <a:r>
              <a:rPr lang="de-DE" dirty="0"/>
              <a:t>Wegen seines Drogenkonsums kam er langsam voran</a:t>
            </a:r>
            <a:endParaRPr lang="de-DE"/>
          </a:p>
          <a:p>
            <a:pPr>
              <a:lnSpc>
                <a:spcPct val="110000"/>
              </a:lnSpc>
            </a:pPr>
            <a:r>
              <a:rPr lang="de-DE" dirty="0"/>
              <a:t>Bestand aus mehreren Bändern</a:t>
            </a:r>
            <a:endParaRPr lang="de-DE"/>
          </a:p>
          <a:p>
            <a:pPr>
              <a:lnSpc>
                <a:spcPct val="110000"/>
              </a:lnSpc>
            </a:pPr>
            <a:endParaRPr lang="es-MX"/>
          </a:p>
          <a:p>
            <a:pPr>
              <a:lnSpc>
                <a:spcPct val="110000"/>
              </a:lnSpc>
            </a:pPr>
            <a:endParaRPr lang="es-MX"/>
          </a:p>
        </p:txBody>
      </p:sp>
      <p:grpSp>
        <p:nvGrpSpPr>
          <p:cNvPr id="141" name="Group 140">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42" name="Rectangle 141">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Foucault en su último libro • Semanario Universidad">
            <a:extLst>
              <a:ext uri="{FF2B5EF4-FFF2-40B4-BE49-F238E27FC236}">
                <a16:creationId xmlns:a16="http://schemas.microsoft.com/office/drawing/2014/main" id="{BA7ABB32-C111-4843-9A86-41D3FA5AD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77" r="3976" b="-1"/>
          <a:stretch/>
        </p:blipFill>
        <p:spPr bwMode="auto">
          <a:xfrm>
            <a:off x="8116373" y="1116345"/>
            <a:ext cx="2799103"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144">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7" name="Straight Connector 146">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676500DD-E229-4C99-9B97-524B9A5B97F9}"/>
              </a:ext>
            </a:extLst>
          </p:cNvPr>
          <p:cNvSpPr txBox="1"/>
          <p:nvPr/>
        </p:nvSpPr>
        <p:spPr>
          <a:xfrm>
            <a:off x="7477388" y="5169607"/>
            <a:ext cx="4294552" cy="461665"/>
          </a:xfrm>
          <a:prstGeom prst="rect">
            <a:avLst/>
          </a:prstGeom>
          <a:noFill/>
        </p:spPr>
        <p:txBody>
          <a:bodyPr wrap="square" rtlCol="0">
            <a:spAutoFit/>
          </a:bodyPr>
          <a:lstStyle/>
          <a:p>
            <a:pPr>
              <a:spcAft>
                <a:spcPts val="600"/>
              </a:spcAft>
            </a:pPr>
            <a:r>
              <a:rPr lang="de-DE" sz="1200" dirty="0">
                <a:solidFill>
                  <a:schemeClr val="bg1"/>
                </a:solidFill>
              </a:rPr>
              <a:t>Bild aus:</a:t>
            </a:r>
            <a:r>
              <a:rPr lang="es-MX" sz="1200" dirty="0">
                <a:solidFill>
                  <a:schemeClr val="bg1"/>
                </a:solidFill>
                <a:hlinkClick r:id="rId4">
                  <a:extLst>
                    <a:ext uri="{A12FA001-AC4F-418D-AE19-62706E023703}">
                      <ahyp:hlinkClr xmlns:ahyp="http://schemas.microsoft.com/office/drawing/2018/hyperlinkcolor" val="tx"/>
                    </a:ext>
                  </a:extLst>
                </a:hlinkClick>
              </a:rPr>
              <a:t>https://semanariouniversidad.com/suplementos/foucault-en-su-ultimo-libro/</a:t>
            </a:r>
            <a:endParaRPr lang="es-MX" sz="1200" dirty="0">
              <a:solidFill>
                <a:schemeClr val="bg1"/>
              </a:solidFill>
            </a:endParaRPr>
          </a:p>
        </p:txBody>
      </p:sp>
    </p:spTree>
    <p:extLst>
      <p:ext uri="{BB962C8B-B14F-4D97-AF65-F5344CB8AC3E}">
        <p14:creationId xmlns:p14="http://schemas.microsoft.com/office/powerpoint/2010/main" val="187914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7C70BFDB-979D-4D01-8764-154458F98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72">
            <a:extLst>
              <a:ext uri="{FF2B5EF4-FFF2-40B4-BE49-F238E27FC236}">
                <a16:creationId xmlns:a16="http://schemas.microsoft.com/office/drawing/2014/main" id="{45FCB5B7-E85D-4C9D-AE9B-2B04C20D7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078" name="Group 74">
            <a:extLst>
              <a:ext uri="{FF2B5EF4-FFF2-40B4-BE49-F238E27FC236}">
                <a16:creationId xmlns:a16="http://schemas.microsoft.com/office/drawing/2014/main" id="{4C48EA7D-6DFA-4BAB-B557-0D500356BE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76" name="Rectangle 75">
              <a:extLst>
                <a:ext uri="{FF2B5EF4-FFF2-40B4-BE49-F238E27FC236}">
                  <a16:creationId xmlns:a16="http://schemas.microsoft.com/office/drawing/2014/main" id="{0A792C74-3AEF-46D7-BB84-FE0A1C9FD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9" name="Rectangle 76">
              <a:extLst>
                <a:ext uri="{FF2B5EF4-FFF2-40B4-BE49-F238E27FC236}">
                  <a16:creationId xmlns:a16="http://schemas.microsoft.com/office/drawing/2014/main" id="{E3F01C4D-F010-44B1-B80D-DE6D0036F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80" name="Rectangle 78">
            <a:extLst>
              <a:ext uri="{FF2B5EF4-FFF2-40B4-BE49-F238E27FC236}">
                <a16:creationId xmlns:a16="http://schemas.microsoft.com/office/drawing/2014/main" id="{66DEDBC9-7E02-4AC1-84C0-28900C560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1" name="Straight Connector 80">
            <a:extLst>
              <a:ext uri="{FF2B5EF4-FFF2-40B4-BE49-F238E27FC236}">
                <a16:creationId xmlns:a16="http://schemas.microsoft.com/office/drawing/2014/main" id="{5D8167BA-4647-4588-9EF8-AFA0496DC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1C70089F-AF83-4DDB-B172-588231B44C58}"/>
              </a:ext>
            </a:extLst>
          </p:cNvPr>
          <p:cNvSpPr>
            <a:spLocks noGrp="1"/>
          </p:cNvSpPr>
          <p:nvPr>
            <p:ph type="title"/>
          </p:nvPr>
        </p:nvSpPr>
        <p:spPr>
          <a:xfrm>
            <a:off x="5188043" y="804520"/>
            <a:ext cx="5550355" cy="1049235"/>
          </a:xfrm>
        </p:spPr>
        <p:txBody>
          <a:bodyPr>
            <a:normAutofit/>
          </a:bodyPr>
          <a:lstStyle/>
          <a:p>
            <a:r>
              <a:rPr lang="de-DE" dirty="0"/>
              <a:t>Ansichten:	</a:t>
            </a:r>
            <a:endParaRPr lang="es-MX" dirty="0"/>
          </a:p>
        </p:txBody>
      </p:sp>
      <p:pic>
        <p:nvPicPr>
          <p:cNvPr id="3074" name="Picture 2">
            <a:extLst>
              <a:ext uri="{FF2B5EF4-FFF2-40B4-BE49-F238E27FC236}">
                <a16:creationId xmlns:a16="http://schemas.microsoft.com/office/drawing/2014/main" id="{390500F1-314B-4DF3-8E1D-B051E2A84F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5438" y="1196425"/>
            <a:ext cx="2799103" cy="370601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314891F0-E6E2-4849-81F1-3AAE6393374C}"/>
              </a:ext>
            </a:extLst>
          </p:cNvPr>
          <p:cNvSpPr>
            <a:spLocks noGrp="1"/>
          </p:cNvSpPr>
          <p:nvPr>
            <p:ph idx="1"/>
          </p:nvPr>
        </p:nvSpPr>
        <p:spPr>
          <a:xfrm>
            <a:off x="5188043" y="2015732"/>
            <a:ext cx="5550355" cy="3450613"/>
          </a:xfrm>
        </p:spPr>
        <p:txBody>
          <a:bodyPr>
            <a:normAutofit/>
          </a:bodyPr>
          <a:lstStyle/>
          <a:p>
            <a:r>
              <a:rPr lang="de-DE" sz="1700"/>
              <a:t>Kritik an die Macht des bürgerlichen und kapitalistischen Staates</a:t>
            </a:r>
          </a:p>
          <a:p>
            <a:pPr lvl="1"/>
            <a:r>
              <a:rPr lang="es-MX" sz="1700" err="1"/>
              <a:t>Sie</a:t>
            </a:r>
            <a:r>
              <a:rPr lang="es-MX" sz="1700"/>
              <a:t> </a:t>
            </a:r>
            <a:r>
              <a:rPr lang="es-MX" sz="1700" err="1"/>
              <a:t>zu</a:t>
            </a:r>
            <a:r>
              <a:rPr lang="es-MX" sz="1700"/>
              <a:t> </a:t>
            </a:r>
            <a:r>
              <a:rPr lang="es-MX" sz="1700" err="1"/>
              <a:t>einer</a:t>
            </a:r>
            <a:r>
              <a:rPr lang="es-MX" sz="1700"/>
              <a:t> </a:t>
            </a:r>
            <a:r>
              <a:rPr lang="es-MX" sz="1700" err="1"/>
              <a:t>marxistisch-anarchistischen</a:t>
            </a:r>
            <a:r>
              <a:rPr lang="es-MX" sz="1700"/>
              <a:t> </a:t>
            </a:r>
            <a:r>
              <a:rPr lang="es-MX" sz="1700" err="1"/>
              <a:t>Utopie</a:t>
            </a:r>
            <a:r>
              <a:rPr lang="es-MX" sz="1700"/>
              <a:t> </a:t>
            </a:r>
            <a:r>
              <a:rPr lang="es-MX" sz="1700" err="1"/>
              <a:t>zu</a:t>
            </a:r>
            <a:r>
              <a:rPr lang="es-MX" sz="1700"/>
              <a:t> </a:t>
            </a:r>
            <a:r>
              <a:rPr lang="es-MX" sz="1700" err="1"/>
              <a:t>ändern</a:t>
            </a:r>
            <a:endParaRPr lang="de-DE" sz="1700"/>
          </a:p>
          <a:p>
            <a:r>
              <a:rPr lang="de-DE" sz="1700"/>
              <a:t>Uns von der optimistischen Selbstfälligkeit zu lösen</a:t>
            </a:r>
          </a:p>
          <a:p>
            <a:r>
              <a:rPr lang="de-DE" sz="1700"/>
              <a:t>Vergangenheit aufgreifen, um heutiges Leben zu verbessern</a:t>
            </a:r>
          </a:p>
          <a:p>
            <a:r>
              <a:rPr lang="de-DE" sz="1700"/>
              <a:t>Seine Werke als eine Inspiration</a:t>
            </a:r>
          </a:p>
          <a:p>
            <a:pPr marL="457200" lvl="1" indent="0">
              <a:buNone/>
            </a:pPr>
            <a:endParaRPr lang="es-MX" sz="1700"/>
          </a:p>
        </p:txBody>
      </p:sp>
      <p:pic>
        <p:nvPicPr>
          <p:cNvPr id="3082" name="Picture 82">
            <a:extLst>
              <a:ext uri="{FF2B5EF4-FFF2-40B4-BE49-F238E27FC236}">
                <a16:creationId xmlns:a16="http://schemas.microsoft.com/office/drawing/2014/main" id="{BAC44D98-B853-4420-8ED4-E3792706D4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5" name="Straight Connector 84">
            <a:extLst>
              <a:ext uri="{FF2B5EF4-FFF2-40B4-BE49-F238E27FC236}">
                <a16:creationId xmlns:a16="http://schemas.microsoft.com/office/drawing/2014/main" id="{46625410-A0A9-42B8-96F9-540C7C42CB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A3A3F694-D7F0-4BFB-AFC2-27168F250DEA}"/>
              </a:ext>
            </a:extLst>
          </p:cNvPr>
          <p:cNvSpPr txBox="1"/>
          <p:nvPr/>
        </p:nvSpPr>
        <p:spPr>
          <a:xfrm>
            <a:off x="649720" y="5252434"/>
            <a:ext cx="4070538" cy="307777"/>
          </a:xfrm>
          <a:prstGeom prst="rect">
            <a:avLst/>
          </a:prstGeom>
          <a:noFill/>
        </p:spPr>
        <p:txBody>
          <a:bodyPr wrap="none" rtlCol="0">
            <a:spAutoFit/>
          </a:bodyPr>
          <a:lstStyle/>
          <a:p>
            <a:r>
              <a:rPr lang="de-DE" sz="1400" dirty="0">
                <a:solidFill>
                  <a:schemeClr val="bg1"/>
                </a:solidFill>
              </a:rPr>
              <a:t>Bild aus: </a:t>
            </a:r>
            <a:r>
              <a:rPr lang="es-MX" sz="1400" dirty="0">
                <a:solidFill>
                  <a:schemeClr val="bg1"/>
                </a:solidFill>
                <a:hlinkClick r:id="rId4">
                  <a:extLst>
                    <a:ext uri="{A12FA001-AC4F-418D-AE19-62706E023703}">
                      <ahyp:hlinkClr xmlns:ahyp="http://schemas.microsoft.com/office/drawing/2018/hyperlinkcolor" val="tx"/>
                    </a:ext>
                  </a:extLst>
                </a:hlinkClick>
              </a:rPr>
              <a:t>https://es.wikipedia.org/wiki/Michel_Foucault</a:t>
            </a:r>
            <a:endParaRPr lang="es-MX" sz="1400" dirty="0">
              <a:solidFill>
                <a:schemeClr val="bg1"/>
              </a:solidFill>
            </a:endParaRPr>
          </a:p>
        </p:txBody>
      </p:sp>
    </p:spTree>
    <p:extLst>
      <p:ext uri="{BB962C8B-B14F-4D97-AF65-F5344CB8AC3E}">
        <p14:creationId xmlns:p14="http://schemas.microsoft.com/office/powerpoint/2010/main" val="19326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2A3D8-D16C-4BB3-8D26-5A11A671542F}"/>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C87CC319-6F0D-463D-84A8-1BD024355E4C}"/>
              </a:ext>
            </a:extLst>
          </p:cNvPr>
          <p:cNvSpPr>
            <a:spLocks noGrp="1"/>
          </p:cNvSpPr>
          <p:nvPr>
            <p:ph idx="1"/>
          </p:nvPr>
        </p:nvSpPr>
        <p:spPr/>
        <p:txBody>
          <a:bodyPr/>
          <a:lstStyle/>
          <a:p>
            <a:r>
              <a:rPr lang="es-MX" dirty="0" err="1"/>
              <a:t>The</a:t>
            </a:r>
            <a:r>
              <a:rPr lang="es-MX" dirty="0"/>
              <a:t> Foucault </a:t>
            </a:r>
            <a:r>
              <a:rPr lang="es-MX" dirty="0" err="1"/>
              <a:t>Society</a:t>
            </a:r>
            <a:r>
              <a:rPr lang="es-MX" dirty="0"/>
              <a:t>: </a:t>
            </a:r>
            <a:r>
              <a:rPr lang="es-MX" dirty="0" err="1">
                <a:hlinkClick r:id="rId2"/>
              </a:rPr>
              <a:t>About</a:t>
            </a:r>
            <a:r>
              <a:rPr lang="es-MX" dirty="0">
                <a:hlinkClick r:id="rId2"/>
              </a:rPr>
              <a:t> Michel Foucault</a:t>
            </a:r>
            <a:r>
              <a:rPr lang="es-MX" dirty="0"/>
              <a:t> [Stand: 26.04.2020].</a:t>
            </a:r>
          </a:p>
          <a:p>
            <a:r>
              <a:rPr lang="es-MX" dirty="0"/>
              <a:t>Foucault News: </a:t>
            </a:r>
            <a:r>
              <a:rPr lang="es-MX" dirty="0">
                <a:hlinkClick r:id="rId3"/>
              </a:rPr>
              <a:t>Key </a:t>
            </a:r>
            <a:r>
              <a:rPr lang="es-MX" dirty="0" err="1">
                <a:hlinkClick r:id="rId3"/>
              </a:rPr>
              <a:t>concepts</a:t>
            </a:r>
            <a:r>
              <a:rPr lang="es-MX" dirty="0">
                <a:hlinkClick r:id="rId3"/>
              </a:rPr>
              <a:t> </a:t>
            </a:r>
            <a:r>
              <a:rPr lang="es-MX" dirty="0" err="1">
                <a:hlinkClick r:id="rId3"/>
              </a:rPr>
              <a:t>about</a:t>
            </a:r>
            <a:r>
              <a:rPr lang="es-MX" dirty="0">
                <a:hlinkClick r:id="rId3"/>
              </a:rPr>
              <a:t> Michel Foucault</a:t>
            </a:r>
            <a:r>
              <a:rPr lang="es-MX" dirty="0"/>
              <a:t> [Stand: 26.04.2020].</a:t>
            </a:r>
          </a:p>
          <a:p>
            <a:r>
              <a:rPr lang="es-MX" dirty="0"/>
              <a:t>Stanford </a:t>
            </a:r>
            <a:r>
              <a:rPr lang="es-MX" dirty="0" err="1"/>
              <a:t>Encyclopedia</a:t>
            </a:r>
            <a:r>
              <a:rPr lang="es-MX" dirty="0"/>
              <a:t> </a:t>
            </a:r>
            <a:r>
              <a:rPr lang="es-MX" dirty="0" err="1"/>
              <a:t>of</a:t>
            </a:r>
            <a:r>
              <a:rPr lang="es-MX" dirty="0"/>
              <a:t> </a:t>
            </a:r>
            <a:r>
              <a:rPr lang="es-MX" dirty="0" err="1"/>
              <a:t>Philosophy</a:t>
            </a:r>
            <a:r>
              <a:rPr lang="es-MX" dirty="0"/>
              <a:t>: </a:t>
            </a:r>
            <a:r>
              <a:rPr lang="es-MX" dirty="0">
                <a:hlinkClick r:id="rId4"/>
              </a:rPr>
              <a:t>Michel Foucault</a:t>
            </a:r>
            <a:r>
              <a:rPr lang="es-MX" dirty="0"/>
              <a:t> [Stand: 26.04.2020].</a:t>
            </a:r>
          </a:p>
          <a:p>
            <a:r>
              <a:rPr lang="es-MX" dirty="0" err="1"/>
              <a:t>The</a:t>
            </a:r>
            <a:r>
              <a:rPr lang="es-MX" dirty="0"/>
              <a:t> Foucault </a:t>
            </a:r>
            <a:r>
              <a:rPr lang="es-MX" dirty="0" err="1"/>
              <a:t>Circle</a:t>
            </a:r>
            <a:r>
              <a:rPr lang="es-MX" dirty="0"/>
              <a:t>: </a:t>
            </a:r>
            <a:r>
              <a:rPr lang="es-MX" dirty="0" err="1">
                <a:hlinkClick r:id="rId5"/>
              </a:rPr>
              <a:t>The</a:t>
            </a:r>
            <a:r>
              <a:rPr lang="es-MX" dirty="0">
                <a:hlinkClick r:id="rId5"/>
              </a:rPr>
              <a:t> Foucault </a:t>
            </a:r>
            <a:r>
              <a:rPr lang="es-MX" dirty="0" err="1">
                <a:hlinkClick r:id="rId5"/>
              </a:rPr>
              <a:t>Circle</a:t>
            </a:r>
            <a:r>
              <a:rPr lang="es-MX" dirty="0"/>
              <a:t> [Stand: 26.04.2020].</a:t>
            </a:r>
          </a:p>
          <a:p>
            <a:r>
              <a:rPr lang="es-MX" dirty="0" err="1"/>
              <a:t>Sketchfab</a:t>
            </a:r>
            <a:r>
              <a:rPr lang="es-MX" dirty="0"/>
              <a:t>: </a:t>
            </a:r>
            <a:r>
              <a:rPr lang="es-MX" dirty="0">
                <a:hlinkClick r:id="rId6"/>
              </a:rPr>
              <a:t>3D </a:t>
            </a:r>
            <a:r>
              <a:rPr lang="es-MX" dirty="0" err="1">
                <a:hlinkClick r:id="rId6"/>
              </a:rPr>
              <a:t>Model</a:t>
            </a:r>
            <a:r>
              <a:rPr lang="es-MX" dirty="0">
                <a:hlinkClick r:id="rId6"/>
              </a:rPr>
              <a:t> </a:t>
            </a:r>
            <a:r>
              <a:rPr lang="es-MX" dirty="0" err="1">
                <a:hlinkClick r:id="rId6"/>
              </a:rPr>
              <a:t>of</a:t>
            </a:r>
            <a:r>
              <a:rPr lang="es-MX" dirty="0">
                <a:hlinkClick r:id="rId6"/>
              </a:rPr>
              <a:t> Michel Foucault</a:t>
            </a:r>
            <a:r>
              <a:rPr lang="es-MX" dirty="0"/>
              <a:t> [Stand: 26.04.2020].</a:t>
            </a:r>
          </a:p>
          <a:p>
            <a:r>
              <a:rPr lang="es-MX" dirty="0"/>
              <a:t>Berkeley </a:t>
            </a:r>
            <a:r>
              <a:rPr lang="es-MX" dirty="0" err="1"/>
              <a:t>University</a:t>
            </a:r>
            <a:r>
              <a:rPr lang="es-MX" dirty="0"/>
              <a:t> </a:t>
            </a:r>
            <a:r>
              <a:rPr lang="es-MX" dirty="0" err="1"/>
              <a:t>of</a:t>
            </a:r>
            <a:r>
              <a:rPr lang="es-MX" dirty="0"/>
              <a:t> California: </a:t>
            </a:r>
            <a:r>
              <a:rPr lang="es-MX" dirty="0">
                <a:hlinkClick r:id="rId7"/>
              </a:rPr>
              <a:t>Michel Foucault Audio Archive</a:t>
            </a:r>
            <a:r>
              <a:rPr lang="es-MX" dirty="0"/>
              <a:t> [Stand: 26.04.2020].</a:t>
            </a:r>
          </a:p>
          <a:p>
            <a:pPr marL="0" indent="0">
              <a:buNone/>
            </a:pPr>
            <a:endParaRPr lang="de-DE" dirty="0"/>
          </a:p>
        </p:txBody>
      </p:sp>
    </p:spTree>
    <p:extLst>
      <p:ext uri="{BB962C8B-B14F-4D97-AF65-F5344CB8AC3E}">
        <p14:creationId xmlns:p14="http://schemas.microsoft.com/office/powerpoint/2010/main" val="862837423"/>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Panorámica</PresentationFormat>
  <Paragraphs>57</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Gill Sans MT</vt:lpstr>
      <vt:lpstr>Katalog</vt:lpstr>
      <vt:lpstr>Michel Foucault</vt:lpstr>
      <vt:lpstr>Inhaltsangabe</vt:lpstr>
      <vt:lpstr>Profil:</vt:lpstr>
      <vt:lpstr>Background:</vt:lpstr>
      <vt:lpstr>Werke:</vt:lpstr>
      <vt:lpstr>Werke</vt:lpstr>
      <vt:lpstr>Ansichten: </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Michel Foucault</dc:title>
  <dc:creator>Sophia Barajas</dc:creator>
  <cp:lastModifiedBy>Sophia Barajas</cp:lastModifiedBy>
  <cp:revision>1</cp:revision>
  <dcterms:created xsi:type="dcterms:W3CDTF">2020-04-26T18:31:38Z</dcterms:created>
  <dcterms:modified xsi:type="dcterms:W3CDTF">2020-04-26T18:38:50Z</dcterms:modified>
</cp:coreProperties>
</file>