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73" r:id="rId2"/>
    <p:sldId id="265" r:id="rId3"/>
    <p:sldId id="258" r:id="rId4"/>
    <p:sldId id="269" r:id="rId5"/>
    <p:sldId id="270" r:id="rId6"/>
    <p:sldId id="259" r:id="rId7"/>
    <p:sldId id="260" r:id="rId8"/>
    <p:sldId id="261" r:id="rId9"/>
    <p:sldId id="262" r:id="rId10"/>
    <p:sldId id="272" r:id="rId11"/>
    <p:sldId id="264" r:id="rId12"/>
    <p:sldId id="271"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Raleway"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59492" autoAdjust="0"/>
  </p:normalViewPr>
  <p:slideViewPr>
    <p:cSldViewPr snapToGrid="0">
      <p:cViewPr varScale="1">
        <p:scale>
          <a:sx n="79" d="100"/>
          <a:sy n="79" d="100"/>
        </p:scale>
        <p:origin x="1997" y="37"/>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2T20:52:47.7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18,'2501'0,"-2468"-1,33-6,27-2,157 9,-112 1,-118-1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2T20:53:11.528"/>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0,'705'0,"-649"3,71 12,-68-7,63 1,101 9,-8-3,-3-15,-79-2,756 2,-789-7,-8-1,-70 7,-1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dea8c350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dea8c350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now have access to many different biologics to choose from to treat RA, but among them, anti-TNFs are the first therapies that are tried. However, about 30% of patients do not respond well to anti-TNF treatments, and these treatments can be expensive and can also increase the risk of infection. Finding a way to predict response to anti-TNFs would benefit patient health and save money and time.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7516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2014, The Dialogue for Reverse Engineering Assessments and Methods (DREAM) held the RA Responder Challenge. Research teams from around the world were given access to clinical and genomic data and asked to create the best model to predict response to </a:t>
            </a:r>
            <a:r>
              <a:rPr lang="en-US" dirty="0" err="1"/>
              <a:t>antiTNF</a:t>
            </a:r>
            <a:r>
              <a:rPr lang="en-US" dirty="0"/>
              <a:t> therapy. The main conclusions of the challenge were that, despite a significant heritability estimate for the trait of treatment nonresponse, adding genetic data to clinical variables did not improve the prediction accuracy of the various models submitted (7). </a:t>
            </a:r>
          </a:p>
          <a:p>
            <a:pPr marL="0" lvl="0" indent="0" algn="l" rtl="0">
              <a:spcBef>
                <a:spcPts val="0"/>
              </a:spcBef>
              <a:spcAft>
                <a:spcPts val="0"/>
              </a:spcAft>
              <a:buNone/>
            </a:pPr>
            <a:endParaRPr lang="en-US" dirty="0"/>
          </a:p>
          <a:p>
            <a:endParaRPr lang="en-US" dirty="0"/>
          </a:p>
        </p:txBody>
      </p:sp>
    </p:spTree>
    <p:extLst>
      <p:ext uri="{BB962C8B-B14F-4D97-AF65-F5344CB8AC3E}">
        <p14:creationId xmlns:p14="http://schemas.microsoft.com/office/powerpoint/2010/main" val="87240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Our goal was to try to improve upon the results of the competition by using a different approach to selection of genetic data and novel computational methods. We applied and were granted access to the same DREAM CHALLENGE data. Instead of choosing genetic data by looking at existing literature, we used updated genome wide assessment tools, such as PLINK1.9,. to find possible genetic contributors to the TNF non-response trait. We then tested the performance of both linear and non-linear machine learning models. </a:t>
            </a:r>
          </a:p>
        </p:txBody>
      </p:sp>
    </p:spTree>
    <p:extLst>
      <p:ext uri="{BB962C8B-B14F-4D97-AF65-F5344CB8AC3E}">
        <p14:creationId xmlns:p14="http://schemas.microsoft.com/office/powerpoint/2010/main" val="4139073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dea8c350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dea8c350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were provided with the data of 2706 patients with at least moderate disease activity according to their DAS28 scores. The datasets were combined from 13 different cohorts of European ancestry.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Clinical data included age, sex, methotrexate co-therapy and baseline DAS.</a:t>
            </a:r>
          </a:p>
          <a:p>
            <a:pPr marL="0" lvl="0" indent="0" algn="l" rtl="0">
              <a:spcBef>
                <a:spcPts val="0"/>
              </a:spcBef>
              <a:spcAft>
                <a:spcPts val="0"/>
              </a:spcAft>
              <a:buNone/>
            </a:pPr>
            <a:r>
              <a:rPr lang="en-US" dirty="0"/>
              <a:t>Genomic data was given in the form of single nucleotide polymorphism data or SNP data. In the DREAM challenge, data was imputed across all cohorts to a common dataset of about 2.5 million SNPs. We were provided with both SNP dosage data, or estimated counts of the reference allele, as well as genotype probabilities for each variant in chromosomes 1 through 22. </a:t>
            </a:r>
          </a:p>
          <a:p>
            <a:pPr marL="0" lvl="0" indent="0" algn="l" rtl="0">
              <a:spcBef>
                <a:spcPts val="0"/>
              </a:spcBef>
              <a:spcAft>
                <a:spcPts val="0"/>
              </a:spcAft>
              <a:buNone/>
            </a:pPr>
            <a:r>
              <a:rPr lang="en-US" dirty="0"/>
              <a:t>Treatment outcome was provided as a binary responder versus </a:t>
            </a:r>
            <a:r>
              <a:rPr lang="en-US" dirty="0" err="1"/>
              <a:t>nonresponder</a:t>
            </a:r>
            <a:r>
              <a:rPr lang="en-US" dirty="0"/>
              <a:t> classification and as continuous change in DAS28. Patient status was measured before starting </a:t>
            </a:r>
            <a:r>
              <a:rPr lang="en-US" dirty="0" err="1"/>
              <a:t>antiTNF</a:t>
            </a:r>
            <a:r>
              <a:rPr lang="en-US" dirty="0"/>
              <a:t> therapy and 3-12 months after initiation of therapy.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ea8c350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ea8c350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split the patients into the same training (N=2031) and testing (N=675) subsets that the teams had access to during the training period of the DREAM competition. In contrast to the winning team from the DREAM challenge that selected SNPs based on existing literature on RA (13), we utilized the full genome-wide dataset of 2.5 million SNPs to choose the most significant ones for model training. When considering a genomewide map of SNPs, we must also consider linkage disequilibrium (LD), or the tendency for neighboring alleles to correlate (14). For this reason, a single causal mutation could generate statistical significance in other nearby variants (15). To handle this issue we turned to PLINK to do P-value pruning and thresholding, which consists of LD-pruning followed by thresholding snps at a p-value of .001. This process narrowed down the 2.5 million snps to the 284 most significant snps, on which we could train the models.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dea8c350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dea8c350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then used the </a:t>
            </a:r>
            <a:r>
              <a:rPr lang="en-US" dirty="0" err="1"/>
              <a:t>sklearn</a:t>
            </a:r>
            <a:r>
              <a:rPr lang="en-US" dirty="0"/>
              <a:t> library to train one linear model, namely least absolute shrinkage and selection </a:t>
            </a:r>
            <a:r>
              <a:rPr lang="en-US" dirty="0" err="1"/>
              <a:t>operatror</a:t>
            </a:r>
            <a:r>
              <a:rPr lang="en-US" dirty="0"/>
              <a:t>, or LASSO, and 2 non-linear models, namely Support vector regression and random forest regression. Instead of predicting a binary outcome of responder or non-responder, we used regression to predict a continuous outcome, the change in DAS28. When training the model, the labels for each patient were the ∆DAS28 values provided in the clinical data. By taking the predicted response scores and evaluating against the true binary response labels for each patient, we could assess performance using AUROC (area under receiver operating characteristic curve). </a:t>
            </a:r>
          </a:p>
          <a:p>
            <a:pPr marL="0" lvl="0" indent="0" algn="l" rtl="0">
              <a:spcBef>
                <a:spcPts val="0"/>
              </a:spcBef>
              <a:spcAft>
                <a:spcPts val="0"/>
              </a:spcAft>
              <a:buNone/>
            </a:pPr>
            <a:r>
              <a:rPr lang="en-US" dirty="0"/>
              <a:t>We trained all models on the clinical data alone, SNP data alone, and combined SNP and clinical data. We also plotted the feature importance of SNPs from the random forest regression model.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6b3a2855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6b3a2855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Here we have plotted the AUROC of all the different models. Contrary to the results of the DREAM challenge, we found that adding SNP data to the models improved the prediction accuracy of all models, compared to the clinical only dataset. This was especially true for the non-linear models. In particular, Random forest improved from an area under the receiver operating curve (AUROC) of 0.63 for the clinical data only to 0.67 when adding SNP data.</a:t>
            </a:r>
          </a:p>
          <a:p>
            <a:pPr marL="0" lvl="0" indent="0" algn="l" rtl="0">
              <a:spcBef>
                <a:spcPts val="0"/>
              </a:spcBef>
              <a:spcAft>
                <a:spcPts val="0"/>
              </a:spcAft>
              <a:buClr>
                <a:schemeClr val="dk1"/>
              </a:buClr>
              <a:buSzPts val="1100"/>
              <a:buFont typeface="Arial"/>
              <a:buNone/>
            </a:pPr>
            <a:endParaRPr lang="en"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a:t>
            </a:r>
            <a:r>
              <a:rPr lang="en-US" dirty="0">
                <a:solidFill>
                  <a:schemeClr val="dk1"/>
                </a:solidFill>
              </a:rPr>
              <a:t>C</a:t>
            </a:r>
            <a:r>
              <a:rPr lang="en" dirty="0">
                <a:solidFill>
                  <a:schemeClr val="dk1"/>
                </a:solidFill>
              </a:rPr>
              <a:t>hange camera color to red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dirty="0">
                <a:solidFill>
                  <a:srgbClr val="000000"/>
                </a:solidFill>
                <a:effectLst/>
                <a:latin typeface="Arial" panose="020B0604020202020204" pitchFamily="34" charset="0"/>
                <a:ea typeface="Times New Roman" panose="02020603050405020304" pitchFamily="18" charset="0"/>
              </a:rPr>
              <a:t>We linked the 284 SNPs to genes, and among the top genes, found some that have already been implicated in RA (GRK1) and others that require follow up biological exploration</a:t>
            </a:r>
          </a:p>
          <a:p>
            <a:pPr marL="158750" indent="0">
              <a:buNone/>
            </a:pPr>
            <a:endParaRPr lang="en-US" sz="1800" dirty="0">
              <a:solidFill>
                <a:srgbClr val="000000"/>
              </a:solidFill>
              <a:effectLst/>
              <a:latin typeface="Arial" panose="020B0604020202020204" pitchFamily="34" charset="0"/>
            </a:endParaRPr>
          </a:p>
          <a:p>
            <a:pPr marL="158750" indent="0">
              <a:buNone/>
            </a:pPr>
            <a:r>
              <a:rPr lang="en-US" sz="1800" dirty="0">
                <a:solidFill>
                  <a:srgbClr val="000000"/>
                </a:solidFill>
                <a:effectLst/>
                <a:latin typeface="Arial" panose="020B0604020202020204" pitchFamily="34" charset="0"/>
              </a:rPr>
              <a:t>- Camera red</a:t>
            </a:r>
            <a:endParaRPr lang="en-US" dirty="0"/>
          </a:p>
        </p:txBody>
      </p:sp>
    </p:spTree>
    <p:extLst>
      <p:ext uri="{BB962C8B-B14F-4D97-AF65-F5344CB8AC3E}">
        <p14:creationId xmlns:p14="http://schemas.microsoft.com/office/powerpoint/2010/main" val="3535317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dea8c350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dea8c350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US" dirty="0"/>
              <a:t>In conclusion, we used publicly available clinical and genomic data to generate models to predict RA response to anti-TNF. We identified 284 SNPs that added to the prediction above and beyond basic clinical variables. </a:t>
            </a:r>
          </a:p>
          <a:p>
            <a:pPr marL="158750" lvl="0" indent="0" algn="l" rtl="0">
              <a:spcBef>
                <a:spcPts val="0"/>
              </a:spcBef>
              <a:spcAft>
                <a:spcPts val="0"/>
              </a:spcAft>
              <a:buSzPts val="1100"/>
              <a:buNone/>
            </a:pPr>
            <a:r>
              <a:rPr lang="en-US" dirty="0"/>
              <a:t>Non-linear methods gave larger predictive improvements compared to a linear model. This suggests that there may be interactions between </a:t>
            </a:r>
            <a:r>
              <a:rPr lang="en-US" sz="1100" b="0" i="0" u="none" strike="noStrike" cap="none" dirty="0">
                <a:solidFill>
                  <a:srgbClr val="000000"/>
                </a:solidFill>
                <a:effectLst/>
                <a:latin typeface="Arial"/>
                <a:ea typeface="Arial"/>
                <a:cs typeface="Arial"/>
                <a:sym typeface="Arial"/>
              </a:rPr>
              <a:t>SNPs and clinical covariates.</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future, we hope to study an expanded number of clinical variables and explore interactions between SNPs and clinical covariates to improve prediction accuracy and answer the important clinical question of predicting RA response to TNF inhibitors.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tif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hyperlink" Target="https://www.synapse.org/#!Synapse:syn1734172/wiki/6220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5.png"/><Relationship Id="rId7" Type="http://schemas.openxmlformats.org/officeDocument/2006/relationships/image" Target="../media/image170.png"/><Relationship Id="rId2" Type="http://schemas.openxmlformats.org/officeDocument/2006/relationships/notesSlide" Target="../notesSlides/notesSlide7.xml"/><Relationship Id="rId1" Type="http://schemas.openxmlformats.org/officeDocument/2006/relationships/slideLayout" Target="../slideLayouts/slideLayout2.xml"/><Relationship Id="rId11" Type="http://schemas.openxmlformats.org/officeDocument/2006/relationships/image" Target="../media/image4.svg"/><Relationship Id="rId10" Type="http://schemas.openxmlformats.org/officeDocument/2006/relationships/image" Target="../media/image3.png"/><Relationship Id="rId4" Type="http://schemas.openxmlformats.org/officeDocument/2006/relationships/customXml" Target="../ink/ink1.xml"/><Relationship Id="rId9" Type="http://schemas.openxmlformats.org/officeDocument/2006/relationships/image" Target="../media/image1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5D90-105A-4540-A042-089FEAEA930A}"/>
              </a:ext>
            </a:extLst>
          </p:cNvPr>
          <p:cNvSpPr>
            <a:spLocks noGrp="1"/>
          </p:cNvSpPr>
          <p:nvPr>
            <p:ph type="title"/>
          </p:nvPr>
        </p:nvSpPr>
        <p:spPr>
          <a:xfrm>
            <a:off x="727650" y="1318650"/>
            <a:ext cx="7688700" cy="1253100"/>
          </a:xfrm>
        </p:spPr>
        <p:txBody>
          <a:bodyPr>
            <a:normAutofit fontScale="90000"/>
          </a:bodyPr>
          <a:lstStyle/>
          <a:p>
            <a:r>
              <a:rPr lang="en-CA" sz="2400" dirty="0"/>
              <a:t>Predicting responses to anti-TNF treatments in rheumatoid arthritis patients from genetic and clinical data using a machine learning approach</a:t>
            </a:r>
            <a:endParaRPr lang="en-US" dirty="0"/>
          </a:p>
        </p:txBody>
      </p:sp>
      <p:sp>
        <p:nvSpPr>
          <p:cNvPr id="3" name="Text Placeholder 2">
            <a:extLst>
              <a:ext uri="{FF2B5EF4-FFF2-40B4-BE49-F238E27FC236}">
                <a16:creationId xmlns:a16="http://schemas.microsoft.com/office/drawing/2014/main" id="{949074A8-B035-4B64-96A1-D5A343DD5851}"/>
              </a:ext>
            </a:extLst>
          </p:cNvPr>
          <p:cNvSpPr>
            <a:spLocks noGrp="1"/>
          </p:cNvSpPr>
          <p:nvPr>
            <p:ph type="body" idx="1"/>
          </p:nvPr>
        </p:nvSpPr>
        <p:spPr>
          <a:xfrm>
            <a:off x="658840" y="2712044"/>
            <a:ext cx="7688700" cy="535200"/>
          </a:xfrm>
        </p:spPr>
        <p:txBody>
          <a:bodyPr>
            <a:normAutofit/>
          </a:bodyPr>
          <a:lstStyle/>
          <a:p>
            <a:pPr marL="0" lvl="0" indent="0" algn="ctr" rtl="0">
              <a:spcBef>
                <a:spcPts val="0"/>
              </a:spcBef>
              <a:spcAft>
                <a:spcPts val="0"/>
              </a:spcAft>
              <a:buSzPct val="51205"/>
              <a:buNone/>
            </a:pPr>
            <a:r>
              <a:rPr lang="en-CA" sz="1800" dirty="0"/>
              <a:t>Sophia Ju, Marie Hudson, Inés Colmegna, Sasha Bernatsky, Yue Li</a:t>
            </a:r>
            <a:endParaRPr lang="en-CA" sz="140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SzPct val="101750"/>
              <a:buNone/>
            </a:pPr>
            <a:endParaRPr lang="en-CA" sz="1000" dirty="0">
              <a:solidFill>
                <a:srgbClr val="000000"/>
              </a:solidFill>
              <a:latin typeface="Times New Roman"/>
              <a:ea typeface="Times New Roman"/>
              <a:cs typeface="Times New Roman"/>
              <a:sym typeface="Times New Roman"/>
            </a:endParaRPr>
          </a:p>
          <a:p>
            <a:pPr marL="146050" indent="0">
              <a:buNone/>
            </a:pPr>
            <a:endParaRPr lang="en-US" sz="1600" dirty="0"/>
          </a:p>
        </p:txBody>
      </p:sp>
      <p:pic>
        <p:nvPicPr>
          <p:cNvPr id="4" name="Picture 24" descr="mcgill_logo">
            <a:extLst>
              <a:ext uri="{FF2B5EF4-FFF2-40B4-BE49-F238E27FC236}">
                <a16:creationId xmlns:a16="http://schemas.microsoft.com/office/drawing/2014/main" id="{0D90D328-1531-40B8-9229-7A9BC74EC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088" t="-7094" b="-9154"/>
          <a:stretch>
            <a:fillRect/>
          </a:stretch>
        </p:blipFill>
        <p:spPr bwMode="auto">
          <a:xfrm>
            <a:off x="3853631" y="3491365"/>
            <a:ext cx="1385634" cy="5888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 name="Picture 342">
            <a:extLst>
              <a:ext uri="{FF2B5EF4-FFF2-40B4-BE49-F238E27FC236}">
                <a16:creationId xmlns:a16="http://schemas.microsoft.com/office/drawing/2014/main" id="{1043DB59-57DC-436E-8AB7-80AF5A876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485" y="3491365"/>
            <a:ext cx="493540" cy="584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2773192"/>
      </p:ext>
    </p:extLst>
  </p:cSld>
  <p:clrMapOvr>
    <a:masterClrMapping/>
  </p:clrMapOvr>
  <mc:AlternateContent xmlns:mc="http://schemas.openxmlformats.org/markup-compatibility/2006" xmlns:p14="http://schemas.microsoft.com/office/powerpoint/2010/main">
    <mc:Choice Requires="p14">
      <p:transition spd="slow" p14:dur="2000" advTm="14250"/>
    </mc:Choice>
    <mc:Fallback xmlns="">
      <p:transition spd="slow" advTm="1425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C18F-8724-461D-863B-21CD3A500504}"/>
              </a:ext>
            </a:extLst>
          </p:cNvPr>
          <p:cNvSpPr>
            <a:spLocks noGrp="1"/>
          </p:cNvSpPr>
          <p:nvPr>
            <p:ph type="title"/>
          </p:nvPr>
        </p:nvSpPr>
        <p:spPr>
          <a:xfrm>
            <a:off x="727650" y="567916"/>
            <a:ext cx="7688700" cy="535200"/>
          </a:xfrm>
        </p:spPr>
        <p:txBody>
          <a:bodyPr>
            <a:normAutofit fontScale="90000"/>
          </a:bodyPr>
          <a:lstStyle/>
          <a:p>
            <a:r>
              <a:rPr lang="en-US" dirty="0"/>
              <a:t>Feature Importance</a:t>
            </a:r>
          </a:p>
        </p:txBody>
      </p:sp>
      <p:sp>
        <p:nvSpPr>
          <p:cNvPr id="7" name="Rectangle: Rounded Corners 6">
            <a:extLst>
              <a:ext uri="{FF2B5EF4-FFF2-40B4-BE49-F238E27FC236}">
                <a16:creationId xmlns:a16="http://schemas.microsoft.com/office/drawing/2014/main" id="{DF959B61-A457-4392-84C5-F091D11AC70A}"/>
              </a:ext>
            </a:extLst>
          </p:cNvPr>
          <p:cNvSpPr/>
          <p:nvPr/>
        </p:nvSpPr>
        <p:spPr>
          <a:xfrm>
            <a:off x="5348729" y="731806"/>
            <a:ext cx="977643" cy="214699"/>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Related Gene</a:t>
            </a:r>
          </a:p>
        </p:txBody>
      </p:sp>
      <p:sp>
        <p:nvSpPr>
          <p:cNvPr id="8" name="Rectangle: Rounded Corners 7">
            <a:extLst>
              <a:ext uri="{FF2B5EF4-FFF2-40B4-BE49-F238E27FC236}">
                <a16:creationId xmlns:a16="http://schemas.microsoft.com/office/drawing/2014/main" id="{B9487289-74A7-4B58-95AB-27B9411B7A44}"/>
              </a:ext>
            </a:extLst>
          </p:cNvPr>
          <p:cNvSpPr/>
          <p:nvPr/>
        </p:nvSpPr>
        <p:spPr>
          <a:xfrm>
            <a:off x="4341480" y="725630"/>
            <a:ext cx="842167" cy="220875"/>
          </a:xfrm>
          <a:prstGeom prst="roundRect">
            <a:avLst/>
          </a:prstGeom>
          <a:ln w="9525">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solidFill>
                  <a:schemeClr val="bg2"/>
                </a:solidFill>
              </a:rPr>
              <a:t>SNP ID</a:t>
            </a:r>
          </a:p>
        </p:txBody>
      </p:sp>
      <p:pic>
        <p:nvPicPr>
          <p:cNvPr id="17" name="Picture 16">
            <a:extLst>
              <a:ext uri="{FF2B5EF4-FFF2-40B4-BE49-F238E27FC236}">
                <a16:creationId xmlns:a16="http://schemas.microsoft.com/office/drawing/2014/main" id="{82F809FD-9EB4-4756-9335-63A711C009A1}"/>
              </a:ext>
            </a:extLst>
          </p:cNvPr>
          <p:cNvPicPr>
            <a:picLocks noChangeAspect="1"/>
          </p:cNvPicPr>
          <p:nvPr/>
        </p:nvPicPr>
        <p:blipFill>
          <a:blip r:embed="rId3"/>
          <a:stretch>
            <a:fillRect/>
          </a:stretch>
        </p:blipFill>
        <p:spPr>
          <a:xfrm>
            <a:off x="1141184" y="1103116"/>
            <a:ext cx="6714597" cy="4026347"/>
          </a:xfrm>
          <a:prstGeom prst="rect">
            <a:avLst/>
          </a:prstGeom>
        </p:spPr>
      </p:pic>
      <p:sp>
        <p:nvSpPr>
          <p:cNvPr id="18" name="Rectangle: Rounded Corners 17">
            <a:extLst>
              <a:ext uri="{FF2B5EF4-FFF2-40B4-BE49-F238E27FC236}">
                <a16:creationId xmlns:a16="http://schemas.microsoft.com/office/drawing/2014/main" id="{5EAD8813-60A4-4EAF-A3A4-3735211516D0}"/>
              </a:ext>
            </a:extLst>
          </p:cNvPr>
          <p:cNvSpPr/>
          <p:nvPr/>
        </p:nvSpPr>
        <p:spPr>
          <a:xfrm>
            <a:off x="4143033" y="1377946"/>
            <a:ext cx="625737" cy="207518"/>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CNPY1</a:t>
            </a:r>
          </a:p>
        </p:txBody>
      </p:sp>
      <p:sp>
        <p:nvSpPr>
          <p:cNvPr id="19" name="Rectangle: Rounded Corners 18">
            <a:extLst>
              <a:ext uri="{FF2B5EF4-FFF2-40B4-BE49-F238E27FC236}">
                <a16:creationId xmlns:a16="http://schemas.microsoft.com/office/drawing/2014/main" id="{309E1DBD-1516-42F6-BB74-BC97DDF942B6}"/>
              </a:ext>
            </a:extLst>
          </p:cNvPr>
          <p:cNvSpPr/>
          <p:nvPr/>
        </p:nvSpPr>
        <p:spPr>
          <a:xfrm>
            <a:off x="6645094" y="1430798"/>
            <a:ext cx="625737" cy="207518"/>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HYDIN</a:t>
            </a:r>
          </a:p>
        </p:txBody>
      </p:sp>
      <p:sp>
        <p:nvSpPr>
          <p:cNvPr id="20" name="Rectangle: Rounded Corners 19">
            <a:extLst>
              <a:ext uri="{FF2B5EF4-FFF2-40B4-BE49-F238E27FC236}">
                <a16:creationId xmlns:a16="http://schemas.microsoft.com/office/drawing/2014/main" id="{8236BD44-CF7B-49DD-964B-F071FC495726}"/>
              </a:ext>
            </a:extLst>
          </p:cNvPr>
          <p:cNvSpPr/>
          <p:nvPr/>
        </p:nvSpPr>
        <p:spPr>
          <a:xfrm>
            <a:off x="4920466" y="1599879"/>
            <a:ext cx="625737" cy="207518"/>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CNBD1</a:t>
            </a:r>
          </a:p>
        </p:txBody>
      </p:sp>
      <p:sp>
        <p:nvSpPr>
          <p:cNvPr id="21" name="Rectangle: Rounded Corners 20">
            <a:extLst>
              <a:ext uri="{FF2B5EF4-FFF2-40B4-BE49-F238E27FC236}">
                <a16:creationId xmlns:a16="http://schemas.microsoft.com/office/drawing/2014/main" id="{90E44053-52F1-4C74-90C0-10DE2E1023B3}"/>
              </a:ext>
            </a:extLst>
          </p:cNvPr>
          <p:cNvSpPr/>
          <p:nvPr/>
        </p:nvSpPr>
        <p:spPr>
          <a:xfrm>
            <a:off x="5959737" y="1736846"/>
            <a:ext cx="625737" cy="207518"/>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GRK1</a:t>
            </a:r>
          </a:p>
        </p:txBody>
      </p:sp>
      <p:sp>
        <p:nvSpPr>
          <p:cNvPr id="22" name="Rectangle: Rounded Corners 21">
            <a:extLst>
              <a:ext uri="{FF2B5EF4-FFF2-40B4-BE49-F238E27FC236}">
                <a16:creationId xmlns:a16="http://schemas.microsoft.com/office/drawing/2014/main" id="{9AE27038-389C-4210-96F1-F1B0F36C491A}"/>
              </a:ext>
            </a:extLst>
          </p:cNvPr>
          <p:cNvSpPr/>
          <p:nvPr/>
        </p:nvSpPr>
        <p:spPr>
          <a:xfrm>
            <a:off x="3496092" y="1860294"/>
            <a:ext cx="845387" cy="207518"/>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ARHGEF28</a:t>
            </a:r>
          </a:p>
        </p:txBody>
      </p:sp>
      <p:sp>
        <p:nvSpPr>
          <p:cNvPr id="23" name="Rectangle: Rounded Corners 22">
            <a:extLst>
              <a:ext uri="{FF2B5EF4-FFF2-40B4-BE49-F238E27FC236}">
                <a16:creationId xmlns:a16="http://schemas.microsoft.com/office/drawing/2014/main" id="{B65AFCC0-EB67-400B-9CF0-568E527D7ACB}"/>
              </a:ext>
            </a:extLst>
          </p:cNvPr>
          <p:cNvSpPr/>
          <p:nvPr/>
        </p:nvSpPr>
        <p:spPr>
          <a:xfrm>
            <a:off x="2350720" y="1883787"/>
            <a:ext cx="625737" cy="207518"/>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CNTN6</a:t>
            </a:r>
          </a:p>
        </p:txBody>
      </p:sp>
      <p:pic>
        <p:nvPicPr>
          <p:cNvPr id="15" name="Graphic 4" descr="Camera">
            <a:extLst>
              <a:ext uri="{FF2B5EF4-FFF2-40B4-BE49-F238E27FC236}">
                <a16:creationId xmlns:a16="http://schemas.microsoft.com/office/drawing/2014/main" id="{3E3D7241-199F-4B4E-ADF8-688EEB0152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8150" y="4444251"/>
            <a:ext cx="655058" cy="655058"/>
          </a:xfrm>
          <a:prstGeom prst="rect">
            <a:avLst/>
          </a:prstGeom>
        </p:spPr>
      </p:pic>
    </p:spTree>
    <p:extLst>
      <p:ext uri="{BB962C8B-B14F-4D97-AF65-F5344CB8AC3E}">
        <p14:creationId xmlns:p14="http://schemas.microsoft.com/office/powerpoint/2010/main" val="3911978115"/>
      </p:ext>
    </p:extLst>
  </p:cSld>
  <p:clrMapOvr>
    <a:masterClrMapping/>
  </p:clrMapOvr>
  <mc:AlternateContent xmlns:mc="http://schemas.openxmlformats.org/markup-compatibility/2006" xmlns:p14="http://schemas.microsoft.com/office/powerpoint/2010/main">
    <mc:Choice Requires="p14">
      <p:transition spd="slow" p14:dur="2000" advTm="22946"/>
    </mc:Choice>
    <mc:Fallback xmlns="">
      <p:transition spd="slow" advTm="2294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596550" y="1334500"/>
            <a:ext cx="7950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54" name="Google Shape;154;p21"/>
          <p:cNvSpPr txBox="1">
            <a:spLocks noGrp="1"/>
          </p:cNvSpPr>
          <p:nvPr>
            <p:ph type="body" idx="1"/>
          </p:nvPr>
        </p:nvSpPr>
        <p:spPr>
          <a:xfrm>
            <a:off x="685531" y="1907200"/>
            <a:ext cx="7250700" cy="2269593"/>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SzPts val="1500"/>
              <a:buChar char="●"/>
            </a:pPr>
            <a:r>
              <a:rPr lang="en" sz="1600" dirty="0"/>
              <a:t>284 SNPs contributed to prediction of RA response to anti-TNF</a:t>
            </a:r>
          </a:p>
          <a:p>
            <a:pPr marL="457200" lvl="0" indent="-323850" algn="l" rtl="0">
              <a:lnSpc>
                <a:spcPct val="150000"/>
              </a:lnSpc>
              <a:spcBef>
                <a:spcPts val="0"/>
              </a:spcBef>
              <a:spcAft>
                <a:spcPts val="0"/>
              </a:spcAft>
              <a:buSzPts val="1500"/>
              <a:buChar char="●"/>
            </a:pPr>
            <a:r>
              <a:rPr lang="en" sz="1600" dirty="0"/>
              <a:t>Superior performance of non-linear methods </a:t>
            </a:r>
          </a:p>
          <a:p>
            <a:pPr lvl="1" indent="-323850">
              <a:lnSpc>
                <a:spcPct val="150000"/>
              </a:lnSpc>
              <a:buSzPts val="1500"/>
            </a:pPr>
            <a:r>
              <a:rPr lang="en" sz="1600" dirty="0"/>
              <a:t>Possible interaction between SNPs and clinical variables </a:t>
            </a:r>
          </a:p>
          <a:p>
            <a:pPr indent="-323850">
              <a:lnSpc>
                <a:spcPct val="150000"/>
              </a:lnSpc>
              <a:buSzPts val="1500"/>
            </a:pPr>
            <a:r>
              <a:rPr lang="en-US" sz="1600" dirty="0"/>
              <a:t>An expanded number of clinical variables and exploration of interactions may further improve prediction accuracy</a:t>
            </a:r>
          </a:p>
        </p:txBody>
      </p:sp>
      <p:pic>
        <p:nvPicPr>
          <p:cNvPr id="7" name="Graphic 4" descr="Camera">
            <a:extLst>
              <a:ext uri="{FF2B5EF4-FFF2-40B4-BE49-F238E27FC236}">
                <a16:creationId xmlns:a16="http://schemas.microsoft.com/office/drawing/2014/main" id="{E892E064-CFCA-490A-AE9D-EFE8F2A729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8150" y="4444251"/>
            <a:ext cx="655058" cy="6550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4665"/>
    </mc:Choice>
    <mc:Fallback xmlns="">
      <p:transition spd="slow" advTm="4466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C810-3369-254C-918C-DE1BF638E02A}"/>
              </a:ext>
            </a:extLst>
          </p:cNvPr>
          <p:cNvSpPr>
            <a:spLocks noGrp="1"/>
          </p:cNvSpPr>
          <p:nvPr>
            <p:ph type="title"/>
          </p:nvPr>
        </p:nvSpPr>
        <p:spPr/>
        <p:txBody>
          <a:bodyPr>
            <a:normAutofit fontScale="90000"/>
          </a:bodyPr>
          <a:lstStyle/>
          <a:p>
            <a:r>
              <a:rPr lang="en-US" dirty="0"/>
              <a:t>Acknowledgements</a:t>
            </a:r>
          </a:p>
        </p:txBody>
      </p:sp>
      <p:pic>
        <p:nvPicPr>
          <p:cNvPr id="4" name="Picture 24" descr="mcgill_logo">
            <a:extLst>
              <a:ext uri="{FF2B5EF4-FFF2-40B4-BE49-F238E27FC236}">
                <a16:creationId xmlns:a16="http://schemas.microsoft.com/office/drawing/2014/main" id="{7D093077-1185-3B41-B67B-4A4C53035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088" t="-7094" b="-9154"/>
          <a:stretch>
            <a:fillRect/>
          </a:stretch>
        </p:blipFill>
        <p:spPr bwMode="auto">
          <a:xfrm>
            <a:off x="1767430" y="3238070"/>
            <a:ext cx="1777215" cy="777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 name="Picture 342">
            <a:extLst>
              <a:ext uri="{FF2B5EF4-FFF2-40B4-BE49-F238E27FC236}">
                <a16:creationId xmlns:a16="http://schemas.microsoft.com/office/drawing/2014/main" id="{86859E44-9D8E-CB43-A2F7-A84F475A7A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893" y="3237354"/>
            <a:ext cx="633014" cy="749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95E8F8EC-CECE-3548-9A9B-AE2030B9B40D}"/>
              </a:ext>
            </a:extLst>
          </p:cNvPr>
          <p:cNvPicPr>
            <a:picLocks noChangeAspect="1"/>
          </p:cNvPicPr>
          <p:nvPr/>
        </p:nvPicPr>
        <p:blipFill>
          <a:blip r:embed="rId5"/>
          <a:stretch>
            <a:fillRect/>
          </a:stretch>
        </p:blipFill>
        <p:spPr>
          <a:xfrm>
            <a:off x="819759" y="2221170"/>
            <a:ext cx="1618339" cy="880454"/>
          </a:xfrm>
          <a:prstGeom prst="rect">
            <a:avLst/>
          </a:prstGeom>
        </p:spPr>
      </p:pic>
    </p:spTree>
    <p:extLst>
      <p:ext uri="{BB962C8B-B14F-4D97-AF65-F5344CB8AC3E}">
        <p14:creationId xmlns:p14="http://schemas.microsoft.com/office/powerpoint/2010/main" val="3956936152"/>
      </p:ext>
    </p:extLst>
  </p:cSld>
  <p:clrMapOvr>
    <a:masterClrMapping/>
  </p:clrMapOvr>
  <mc:AlternateContent xmlns:mc="http://schemas.openxmlformats.org/markup-compatibility/2006" xmlns:p14="http://schemas.microsoft.com/office/powerpoint/2010/main">
    <mc:Choice Requires="p14">
      <p:transition spd="slow" p14:dur="2000" advTm="3703"/>
    </mc:Choice>
    <mc:Fallback xmlns="">
      <p:transition spd="slow" advTm="370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B49E-4F2C-8D43-987E-77881D4DA808}"/>
              </a:ext>
            </a:extLst>
          </p:cNvPr>
          <p:cNvSpPr>
            <a:spLocks noGrp="1"/>
          </p:cNvSpPr>
          <p:nvPr>
            <p:ph type="title"/>
          </p:nvPr>
        </p:nvSpPr>
        <p:spPr/>
        <p:txBody>
          <a:bodyPr>
            <a:normAutofit fontScale="90000"/>
          </a:bodyPr>
          <a:lstStyle/>
          <a:p>
            <a:r>
              <a:rPr lang="en-US" dirty="0"/>
              <a:t>Disclosures</a:t>
            </a:r>
          </a:p>
        </p:txBody>
      </p:sp>
      <p:sp>
        <p:nvSpPr>
          <p:cNvPr id="3" name="Text Placeholder 2">
            <a:extLst>
              <a:ext uri="{FF2B5EF4-FFF2-40B4-BE49-F238E27FC236}">
                <a16:creationId xmlns:a16="http://schemas.microsoft.com/office/drawing/2014/main" id="{91B0B217-FD29-7840-AA09-8D7826460671}"/>
              </a:ext>
            </a:extLst>
          </p:cNvPr>
          <p:cNvSpPr>
            <a:spLocks noGrp="1"/>
          </p:cNvSpPr>
          <p:nvPr>
            <p:ph type="body" idx="1"/>
          </p:nvPr>
        </p:nvSpPr>
        <p:spPr/>
        <p:txBody>
          <a:bodyPr/>
          <a:lstStyle/>
          <a:p>
            <a:pPr marL="146050" indent="0">
              <a:buNone/>
            </a:pPr>
            <a:r>
              <a:rPr lang="en-US" dirty="0"/>
              <a:t>We have no conflicts of interest to disclose.</a:t>
            </a:r>
          </a:p>
        </p:txBody>
      </p:sp>
      <p:pic>
        <p:nvPicPr>
          <p:cNvPr id="6" name="Graphic 4" descr="Camera">
            <a:extLst>
              <a:ext uri="{FF2B5EF4-FFF2-40B4-BE49-F238E27FC236}">
                <a16:creationId xmlns:a16="http://schemas.microsoft.com/office/drawing/2014/main" id="{3BCB07FE-68C9-4F27-92EF-A52AF9B161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29480" y="2626893"/>
            <a:ext cx="885039" cy="885039"/>
          </a:xfrm>
          <a:prstGeom prst="rect">
            <a:avLst/>
          </a:prstGeom>
        </p:spPr>
      </p:pic>
      <p:sp>
        <p:nvSpPr>
          <p:cNvPr id="8" name="TextBox 7">
            <a:extLst>
              <a:ext uri="{FF2B5EF4-FFF2-40B4-BE49-F238E27FC236}">
                <a16:creationId xmlns:a16="http://schemas.microsoft.com/office/drawing/2014/main" id="{6FF21F1E-759C-4834-ACAB-F8ED158EF224}"/>
              </a:ext>
            </a:extLst>
          </p:cNvPr>
          <p:cNvSpPr txBox="1"/>
          <p:nvPr/>
        </p:nvSpPr>
        <p:spPr>
          <a:xfrm>
            <a:off x="2621149" y="3527190"/>
            <a:ext cx="3901699" cy="738664"/>
          </a:xfrm>
          <a:prstGeom prst="rect">
            <a:avLst/>
          </a:prstGeom>
          <a:noFill/>
        </p:spPr>
        <p:txBody>
          <a:bodyPr wrap="square">
            <a:spAutoFit/>
          </a:bodyPr>
          <a:lstStyle/>
          <a:p>
            <a:pPr algn="ctr">
              <a:spcBef>
                <a:spcPts val="400"/>
              </a:spcBef>
              <a:spcAft>
                <a:spcPts val="400"/>
              </a:spcAft>
            </a:pPr>
            <a:r>
              <a:rPr lang="en-GB" sz="1400" b="1" dirty="0">
                <a:cs typeface="Arial" panose="020B0604020202020204" pitchFamily="34" charset="0"/>
              </a:rPr>
              <a:t>Picture/screenshot taking is </a:t>
            </a:r>
            <a:r>
              <a:rPr lang="en-GB" sz="1400" b="1" dirty="0">
                <a:solidFill>
                  <a:srgbClr val="FF0000"/>
                </a:solidFill>
                <a:cs typeface="Arial" panose="020B0604020202020204" pitchFamily="34" charset="0"/>
              </a:rPr>
              <a:t>NOT ALLOWED</a:t>
            </a:r>
            <a:r>
              <a:rPr lang="en-GB" sz="1400" b="1" dirty="0">
                <a:cs typeface="Arial" panose="020B0604020202020204" pitchFamily="34" charset="0"/>
              </a:rPr>
              <a:t> during my presentation (including presented slides)</a:t>
            </a:r>
          </a:p>
        </p:txBody>
      </p:sp>
    </p:spTree>
    <p:extLst>
      <p:ext uri="{BB962C8B-B14F-4D97-AF65-F5344CB8AC3E}">
        <p14:creationId xmlns:p14="http://schemas.microsoft.com/office/powerpoint/2010/main" val="1796890594"/>
      </p:ext>
    </p:extLst>
  </p:cSld>
  <p:clrMapOvr>
    <a:masterClrMapping/>
  </p:clrMapOvr>
  <mc:AlternateContent xmlns:mc="http://schemas.openxmlformats.org/markup-compatibility/2006" xmlns:p14="http://schemas.microsoft.com/office/powerpoint/2010/main">
    <mc:Choice Requires="p14">
      <p:transition spd="slow" p14:dur="2000" advTm="4161"/>
    </mc:Choice>
    <mc:Fallback xmlns="">
      <p:transition spd="slow" advTm="41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sp>
        <p:nvSpPr>
          <p:cNvPr id="99" name="Google Shape;99;p15"/>
          <p:cNvSpPr txBox="1">
            <a:spLocks noGrp="1"/>
          </p:cNvSpPr>
          <p:nvPr>
            <p:ph type="body" idx="1"/>
          </p:nvPr>
        </p:nvSpPr>
        <p:spPr>
          <a:xfrm>
            <a:off x="855188" y="1901304"/>
            <a:ext cx="3138219" cy="2037674"/>
          </a:xfrm>
          <a:prstGeom prst="rect">
            <a:avLst/>
          </a:prstGeom>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 sz="1600" dirty="0"/>
              <a:t>Biologic treatments for RA</a:t>
            </a:r>
          </a:p>
          <a:p>
            <a:pPr indent="-317500">
              <a:lnSpc>
                <a:spcPct val="100000"/>
              </a:lnSpc>
              <a:buSzPts val="1400"/>
            </a:pPr>
            <a:r>
              <a:rPr lang="en-US" sz="1600" dirty="0"/>
              <a:t>Anti-TNFs generally preferred first-line </a:t>
            </a:r>
          </a:p>
          <a:p>
            <a:pPr indent="-317500">
              <a:lnSpc>
                <a:spcPct val="100000"/>
              </a:lnSpc>
              <a:buSzPts val="1400"/>
            </a:pPr>
            <a:r>
              <a:rPr lang="en-US" sz="1600" dirty="0"/>
              <a:t>About 30% fail anti-TNF</a:t>
            </a:r>
          </a:p>
          <a:p>
            <a:pPr indent="-317500">
              <a:lnSpc>
                <a:spcPct val="100000"/>
              </a:lnSpc>
              <a:buSzPts val="1400"/>
            </a:pPr>
            <a:r>
              <a:rPr lang="en-US" sz="1600" dirty="0"/>
              <a:t>How could we personalize treatment decisions?</a:t>
            </a:r>
          </a:p>
        </p:txBody>
      </p:sp>
      <p:pic>
        <p:nvPicPr>
          <p:cNvPr id="12" name="Graphic 11" descr="Group of men outline">
            <a:extLst>
              <a:ext uri="{FF2B5EF4-FFF2-40B4-BE49-F238E27FC236}">
                <a16:creationId xmlns:a16="http://schemas.microsoft.com/office/drawing/2014/main" id="{D7973E70-1B08-4D09-A566-B888E96D4E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06632" y="1032967"/>
            <a:ext cx="699511" cy="699511"/>
          </a:xfrm>
          <a:prstGeom prst="rect">
            <a:avLst/>
          </a:prstGeom>
        </p:spPr>
      </p:pic>
      <p:pic>
        <p:nvPicPr>
          <p:cNvPr id="16" name="Graphic 15" descr="Group of men outline">
            <a:extLst>
              <a:ext uri="{FF2B5EF4-FFF2-40B4-BE49-F238E27FC236}">
                <a16:creationId xmlns:a16="http://schemas.microsoft.com/office/drawing/2014/main" id="{D8A1E283-9CDE-46A9-83F1-456526567B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3153" y="1040029"/>
            <a:ext cx="699511" cy="699511"/>
          </a:xfrm>
          <a:prstGeom prst="rect">
            <a:avLst/>
          </a:prstGeom>
        </p:spPr>
      </p:pic>
      <p:sp>
        <p:nvSpPr>
          <p:cNvPr id="13" name="TextBox 12">
            <a:extLst>
              <a:ext uri="{FF2B5EF4-FFF2-40B4-BE49-F238E27FC236}">
                <a16:creationId xmlns:a16="http://schemas.microsoft.com/office/drawing/2014/main" id="{C72FD77E-E0EE-4A1C-9953-5E60B15433B2}"/>
              </a:ext>
            </a:extLst>
          </p:cNvPr>
          <p:cNvSpPr txBox="1"/>
          <p:nvPr/>
        </p:nvSpPr>
        <p:spPr>
          <a:xfrm>
            <a:off x="5168683" y="2255257"/>
            <a:ext cx="1387099" cy="523220"/>
          </a:xfrm>
          <a:prstGeom prst="rect">
            <a:avLst/>
          </a:prstGeom>
          <a:noFill/>
        </p:spPr>
        <p:txBody>
          <a:bodyPr wrap="square" rtlCol="0">
            <a:spAutoFit/>
          </a:bodyPr>
          <a:lstStyle/>
          <a:p>
            <a:pPr algn="ctr"/>
            <a:r>
              <a:rPr lang="en-US" dirty="0"/>
              <a:t>Treatment with anti-TNFs</a:t>
            </a:r>
          </a:p>
        </p:txBody>
      </p:sp>
      <p:cxnSp>
        <p:nvCxnSpPr>
          <p:cNvPr id="15" name="Straight Arrow Connector 14">
            <a:extLst>
              <a:ext uri="{FF2B5EF4-FFF2-40B4-BE49-F238E27FC236}">
                <a16:creationId xmlns:a16="http://schemas.microsoft.com/office/drawing/2014/main" id="{B5F84977-9D5A-42B0-8022-D0CFB8179971}"/>
              </a:ext>
            </a:extLst>
          </p:cNvPr>
          <p:cNvCxnSpPr>
            <a:cxnSpLocks/>
          </p:cNvCxnSpPr>
          <p:nvPr/>
        </p:nvCxnSpPr>
        <p:spPr>
          <a:xfrm>
            <a:off x="5862233" y="1708544"/>
            <a:ext cx="0" cy="5220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D05D33A-1E28-457D-A126-8544B366B445}"/>
              </a:ext>
            </a:extLst>
          </p:cNvPr>
          <p:cNvCxnSpPr>
            <a:cxnSpLocks/>
          </p:cNvCxnSpPr>
          <p:nvPr/>
        </p:nvCxnSpPr>
        <p:spPr>
          <a:xfrm flipH="1">
            <a:off x="5475256" y="2789839"/>
            <a:ext cx="411110" cy="5232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5578094-0854-4126-9303-C4D3F34D2675}"/>
              </a:ext>
            </a:extLst>
          </p:cNvPr>
          <p:cNvCxnSpPr>
            <a:cxnSpLocks/>
          </p:cNvCxnSpPr>
          <p:nvPr/>
        </p:nvCxnSpPr>
        <p:spPr>
          <a:xfrm>
            <a:off x="5886366" y="2806354"/>
            <a:ext cx="389509" cy="506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7" name="Graphic 26" descr="Man outline">
            <a:extLst>
              <a:ext uri="{FF2B5EF4-FFF2-40B4-BE49-F238E27FC236}">
                <a16:creationId xmlns:a16="http://schemas.microsoft.com/office/drawing/2014/main" id="{3D544D56-F3CC-4643-B159-9EAEC5B436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27451" y="3741158"/>
            <a:ext cx="646521" cy="646521"/>
          </a:xfrm>
          <a:prstGeom prst="rect">
            <a:avLst/>
          </a:prstGeom>
        </p:spPr>
      </p:pic>
      <p:pic>
        <p:nvPicPr>
          <p:cNvPr id="31" name="Graphic 30" descr="Man outline">
            <a:extLst>
              <a:ext uri="{FF2B5EF4-FFF2-40B4-BE49-F238E27FC236}">
                <a16:creationId xmlns:a16="http://schemas.microsoft.com/office/drawing/2014/main" id="{2F8FD8E7-197F-49FC-827F-ECAEE118C2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45082" y="3746043"/>
            <a:ext cx="646521" cy="646521"/>
          </a:xfrm>
          <a:prstGeom prst="rect">
            <a:avLst/>
          </a:prstGeom>
        </p:spPr>
      </p:pic>
      <p:pic>
        <p:nvPicPr>
          <p:cNvPr id="32" name="Graphic 31" descr="Man outline">
            <a:extLst>
              <a:ext uri="{FF2B5EF4-FFF2-40B4-BE49-F238E27FC236}">
                <a16:creationId xmlns:a16="http://schemas.microsoft.com/office/drawing/2014/main" id="{D136D1A7-E9E4-4FA0-8CD1-F228FF663E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22492" y="3746043"/>
            <a:ext cx="646521" cy="646521"/>
          </a:xfrm>
          <a:prstGeom prst="rect">
            <a:avLst/>
          </a:prstGeom>
        </p:spPr>
      </p:pic>
      <p:pic>
        <p:nvPicPr>
          <p:cNvPr id="33" name="Graphic 32" descr="Man outline">
            <a:extLst>
              <a:ext uri="{FF2B5EF4-FFF2-40B4-BE49-F238E27FC236}">
                <a16:creationId xmlns:a16="http://schemas.microsoft.com/office/drawing/2014/main" id="{01FD6F60-C124-4E0F-97E3-BB27BFFF73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6193" y="3741157"/>
            <a:ext cx="646521" cy="646521"/>
          </a:xfrm>
          <a:prstGeom prst="rect">
            <a:avLst/>
          </a:prstGeom>
        </p:spPr>
      </p:pic>
      <p:pic>
        <p:nvPicPr>
          <p:cNvPr id="34" name="Graphic 33" descr="Man outline">
            <a:extLst>
              <a:ext uri="{FF2B5EF4-FFF2-40B4-BE49-F238E27FC236}">
                <a16:creationId xmlns:a16="http://schemas.microsoft.com/office/drawing/2014/main" id="{B2267E64-CB83-4DDD-A5BA-1DBAC3F613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70821" y="3298659"/>
            <a:ext cx="646521" cy="646521"/>
          </a:xfrm>
          <a:prstGeom prst="rect">
            <a:avLst/>
          </a:prstGeom>
        </p:spPr>
      </p:pic>
      <p:pic>
        <p:nvPicPr>
          <p:cNvPr id="35" name="Graphic 34" descr="Man outline">
            <a:extLst>
              <a:ext uri="{FF2B5EF4-FFF2-40B4-BE49-F238E27FC236}">
                <a16:creationId xmlns:a16="http://schemas.microsoft.com/office/drawing/2014/main" id="{48C48DB6-8CAD-48F9-B51A-1F2A32FD4F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9827" y="3292457"/>
            <a:ext cx="646521" cy="646521"/>
          </a:xfrm>
          <a:prstGeom prst="rect">
            <a:avLst/>
          </a:prstGeom>
        </p:spPr>
      </p:pic>
      <p:pic>
        <p:nvPicPr>
          <p:cNvPr id="36" name="Graphic 35" descr="Man outline">
            <a:extLst>
              <a:ext uri="{FF2B5EF4-FFF2-40B4-BE49-F238E27FC236}">
                <a16:creationId xmlns:a16="http://schemas.microsoft.com/office/drawing/2014/main" id="{7651E028-AD85-4A4E-9BDB-15A97E33B1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74318" y="3282414"/>
            <a:ext cx="646521" cy="646521"/>
          </a:xfrm>
          <a:prstGeom prst="rect">
            <a:avLst/>
          </a:prstGeom>
        </p:spPr>
      </p:pic>
      <p:pic>
        <p:nvPicPr>
          <p:cNvPr id="37" name="Graphic 36" descr="Man outline">
            <a:extLst>
              <a:ext uri="{FF2B5EF4-FFF2-40B4-BE49-F238E27FC236}">
                <a16:creationId xmlns:a16="http://schemas.microsoft.com/office/drawing/2014/main" id="{D5E6BE3E-61CC-47F8-8DA0-7D56EB14EE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59061" y="3448567"/>
            <a:ext cx="721207" cy="721207"/>
          </a:xfrm>
          <a:prstGeom prst="rect">
            <a:avLst/>
          </a:prstGeom>
        </p:spPr>
      </p:pic>
      <p:pic>
        <p:nvPicPr>
          <p:cNvPr id="38" name="Graphic 37" descr="Man outline">
            <a:extLst>
              <a:ext uri="{FF2B5EF4-FFF2-40B4-BE49-F238E27FC236}">
                <a16:creationId xmlns:a16="http://schemas.microsoft.com/office/drawing/2014/main" id="{8EBF4B72-551B-4763-A4BD-762E7F0E73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3552" y="3448887"/>
            <a:ext cx="721207" cy="721207"/>
          </a:xfrm>
          <a:prstGeom prst="rect">
            <a:avLst/>
          </a:prstGeom>
        </p:spPr>
      </p:pic>
      <p:pic>
        <p:nvPicPr>
          <p:cNvPr id="39" name="Graphic 38" descr="Man outline">
            <a:extLst>
              <a:ext uri="{FF2B5EF4-FFF2-40B4-BE49-F238E27FC236}">
                <a16:creationId xmlns:a16="http://schemas.microsoft.com/office/drawing/2014/main" id="{14BB7DB2-441A-4CD5-A3A9-7D3B7B91FF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31229" y="3448887"/>
            <a:ext cx="721207" cy="721207"/>
          </a:xfrm>
          <a:prstGeom prst="rect">
            <a:avLst/>
          </a:prstGeom>
        </p:spPr>
      </p:pic>
      <p:pic>
        <p:nvPicPr>
          <p:cNvPr id="43" name="Graphic 42" descr="Group of men outline">
            <a:extLst>
              <a:ext uri="{FF2B5EF4-FFF2-40B4-BE49-F238E27FC236}">
                <a16:creationId xmlns:a16="http://schemas.microsoft.com/office/drawing/2014/main" id="{77180BC5-3118-47FF-934C-A6925D01A5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5823" y="548828"/>
            <a:ext cx="699511" cy="699511"/>
          </a:xfrm>
          <a:prstGeom prst="rect">
            <a:avLst/>
          </a:prstGeom>
        </p:spPr>
      </p:pic>
      <p:pic>
        <p:nvPicPr>
          <p:cNvPr id="45" name="Graphic 44" descr="Man outline">
            <a:extLst>
              <a:ext uri="{FF2B5EF4-FFF2-40B4-BE49-F238E27FC236}">
                <a16:creationId xmlns:a16="http://schemas.microsoft.com/office/drawing/2014/main" id="{104A0DB2-8A1F-424C-B0F7-7481A4B684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51580" y="581813"/>
            <a:ext cx="580950" cy="580950"/>
          </a:xfrm>
          <a:prstGeom prst="rect">
            <a:avLst/>
          </a:prstGeom>
        </p:spPr>
      </p:pic>
      <p:sp>
        <p:nvSpPr>
          <p:cNvPr id="28" name="TextBox 27">
            <a:extLst>
              <a:ext uri="{FF2B5EF4-FFF2-40B4-BE49-F238E27FC236}">
                <a16:creationId xmlns:a16="http://schemas.microsoft.com/office/drawing/2014/main" id="{6688E57E-8044-4D24-9CB4-1B7D18C05B1A}"/>
              </a:ext>
            </a:extLst>
          </p:cNvPr>
          <p:cNvSpPr txBox="1"/>
          <p:nvPr/>
        </p:nvSpPr>
        <p:spPr>
          <a:xfrm>
            <a:off x="6221632" y="4407796"/>
            <a:ext cx="1549830" cy="307777"/>
          </a:xfrm>
          <a:prstGeom prst="rect">
            <a:avLst/>
          </a:prstGeom>
          <a:noFill/>
        </p:spPr>
        <p:txBody>
          <a:bodyPr wrap="square" rtlCol="0">
            <a:spAutoFit/>
          </a:bodyPr>
          <a:lstStyle/>
          <a:p>
            <a:r>
              <a:rPr lang="en-US" dirty="0"/>
              <a:t>Non-responders</a:t>
            </a:r>
          </a:p>
        </p:txBody>
      </p:sp>
      <p:sp>
        <p:nvSpPr>
          <p:cNvPr id="47" name="TextBox 46">
            <a:extLst>
              <a:ext uri="{FF2B5EF4-FFF2-40B4-BE49-F238E27FC236}">
                <a16:creationId xmlns:a16="http://schemas.microsoft.com/office/drawing/2014/main" id="{A7EBE36A-6C46-4FDD-9C14-26C8ACAD5032}"/>
              </a:ext>
            </a:extLst>
          </p:cNvPr>
          <p:cNvSpPr txBox="1"/>
          <p:nvPr/>
        </p:nvSpPr>
        <p:spPr>
          <a:xfrm>
            <a:off x="4306436" y="4421510"/>
            <a:ext cx="1193302" cy="307777"/>
          </a:xfrm>
          <a:prstGeom prst="rect">
            <a:avLst/>
          </a:prstGeom>
          <a:noFill/>
        </p:spPr>
        <p:txBody>
          <a:bodyPr wrap="square" rtlCol="0">
            <a:spAutoFit/>
          </a:bodyPr>
          <a:lstStyle/>
          <a:p>
            <a:r>
              <a:rPr lang="en-US" dirty="0"/>
              <a:t>Responders</a:t>
            </a:r>
          </a:p>
        </p:txBody>
      </p:sp>
      <p:pic>
        <p:nvPicPr>
          <p:cNvPr id="52" name="Graphic 4" descr="Camera">
            <a:extLst>
              <a:ext uri="{FF2B5EF4-FFF2-40B4-BE49-F238E27FC236}">
                <a16:creationId xmlns:a16="http://schemas.microsoft.com/office/drawing/2014/main" id="{3BCB07FE-68C9-4F27-92EF-A52AF9B161D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18150" y="4444251"/>
            <a:ext cx="655058" cy="6550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7035"/>
    </mc:Choice>
    <mc:Fallback xmlns="">
      <p:transition spd="slow" advTm="2703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Word&#10;&#10;Description automatically generated">
            <a:extLst>
              <a:ext uri="{FF2B5EF4-FFF2-40B4-BE49-F238E27FC236}">
                <a16:creationId xmlns:a16="http://schemas.microsoft.com/office/drawing/2014/main" id="{C5425AEE-C9D2-5B48-8025-D1419A08340F}"/>
              </a:ext>
            </a:extLst>
          </p:cNvPr>
          <p:cNvPicPr>
            <a:picLocks noChangeAspect="1"/>
          </p:cNvPicPr>
          <p:nvPr/>
        </p:nvPicPr>
        <p:blipFill rotWithShape="1">
          <a:blip r:embed="rId3"/>
          <a:srcRect l="4474" t="20218" b="4488"/>
          <a:stretch/>
        </p:blipFill>
        <p:spPr>
          <a:xfrm>
            <a:off x="237767" y="608730"/>
            <a:ext cx="5742113" cy="4406647"/>
          </a:xfrm>
          <a:prstGeom prst="rect">
            <a:avLst/>
          </a:prstGeom>
        </p:spPr>
      </p:pic>
      <p:pic>
        <p:nvPicPr>
          <p:cNvPr id="3" name="Picture 2">
            <a:extLst>
              <a:ext uri="{FF2B5EF4-FFF2-40B4-BE49-F238E27FC236}">
                <a16:creationId xmlns:a16="http://schemas.microsoft.com/office/drawing/2014/main" id="{A7FD2C01-B01D-49B5-84A0-9FEEDCACA5D8}"/>
              </a:ext>
            </a:extLst>
          </p:cNvPr>
          <p:cNvPicPr>
            <a:picLocks noChangeAspect="1"/>
          </p:cNvPicPr>
          <p:nvPr/>
        </p:nvPicPr>
        <p:blipFill>
          <a:blip r:embed="rId4"/>
          <a:stretch>
            <a:fillRect/>
          </a:stretch>
        </p:blipFill>
        <p:spPr>
          <a:xfrm>
            <a:off x="4530026" y="1894389"/>
            <a:ext cx="4376207" cy="1984175"/>
          </a:xfrm>
          <a:prstGeom prst="rect">
            <a:avLst/>
          </a:prstGeom>
        </p:spPr>
      </p:pic>
      <p:sp>
        <p:nvSpPr>
          <p:cNvPr id="5" name="TextBox 4">
            <a:extLst>
              <a:ext uri="{FF2B5EF4-FFF2-40B4-BE49-F238E27FC236}">
                <a16:creationId xmlns:a16="http://schemas.microsoft.com/office/drawing/2014/main" id="{335F2F4B-E70C-4934-933B-A0FED3CC1427}"/>
              </a:ext>
            </a:extLst>
          </p:cNvPr>
          <p:cNvSpPr txBox="1"/>
          <p:nvPr/>
        </p:nvSpPr>
        <p:spPr>
          <a:xfrm>
            <a:off x="4640303" y="4008988"/>
            <a:ext cx="3609983" cy="584775"/>
          </a:xfrm>
          <a:prstGeom prst="rect">
            <a:avLst/>
          </a:prstGeom>
          <a:noFill/>
        </p:spPr>
        <p:txBody>
          <a:bodyPr wrap="square" rtlCol="0">
            <a:spAutoFit/>
          </a:bodyPr>
          <a:lstStyle/>
          <a:p>
            <a:pPr algn="l"/>
            <a:r>
              <a:rPr lang="en-US" sz="800" b="0" i="0" dirty="0" err="1">
                <a:solidFill>
                  <a:srgbClr val="212121"/>
                </a:solidFill>
                <a:effectLst/>
                <a:latin typeface="Lato" panose="020B0604020202020204" charset="0"/>
                <a:cs typeface="Lato" panose="020B0604020202020204" charset="0"/>
              </a:rPr>
              <a:t>Sieberts</a:t>
            </a:r>
            <a:r>
              <a:rPr lang="en-US" sz="800" b="0" i="0" dirty="0">
                <a:solidFill>
                  <a:srgbClr val="212121"/>
                </a:solidFill>
                <a:effectLst/>
                <a:latin typeface="Lato" panose="020B0604020202020204" charset="0"/>
                <a:cs typeface="Lato" panose="020B0604020202020204" charset="0"/>
              </a:rPr>
              <a:t>, S. K., Zhu, F., García-García, J., Stahl, E., Pratap, A., Pandey, G., ... &amp; </a:t>
            </a:r>
            <a:r>
              <a:rPr lang="en-US" sz="800" b="0" i="0" dirty="0" err="1">
                <a:solidFill>
                  <a:srgbClr val="212121"/>
                </a:solidFill>
                <a:effectLst/>
                <a:latin typeface="Lato" panose="020B0604020202020204" charset="0"/>
                <a:cs typeface="Lato" panose="020B0604020202020204" charset="0"/>
              </a:rPr>
              <a:t>Mangravite</a:t>
            </a:r>
            <a:r>
              <a:rPr lang="en-US" sz="800" b="0" i="0" dirty="0">
                <a:solidFill>
                  <a:srgbClr val="212121"/>
                </a:solidFill>
                <a:effectLst/>
                <a:latin typeface="Lato" panose="020B0604020202020204" charset="0"/>
                <a:cs typeface="Lato" panose="020B0604020202020204" charset="0"/>
              </a:rPr>
              <a:t>, L. M. (2016). Crowdsourced assessment of common genetic contribution to predicting anti-TNF treatment response in rheumatoid arthritis. Nature communications, 7(1), 1-10.</a:t>
            </a:r>
            <a:endParaRPr lang="en-US" sz="800" dirty="0">
              <a:latin typeface="Lato" panose="020B0604020202020204" charset="0"/>
              <a:cs typeface="Lato" panose="020B0604020202020204" charset="0"/>
            </a:endParaRPr>
          </a:p>
        </p:txBody>
      </p:sp>
      <p:sp>
        <p:nvSpPr>
          <p:cNvPr id="11" name="Google Shape;104;p16">
            <a:extLst>
              <a:ext uri="{FF2B5EF4-FFF2-40B4-BE49-F238E27FC236}">
                <a16:creationId xmlns:a16="http://schemas.microsoft.com/office/drawing/2014/main" id="{C204A58C-0A17-44EF-B423-5A49BD6D1CE7}"/>
              </a:ext>
            </a:extLst>
          </p:cNvPr>
          <p:cNvSpPr txBox="1">
            <a:spLocks/>
          </p:cNvSpPr>
          <p:nvPr/>
        </p:nvSpPr>
        <p:spPr>
          <a:xfrm>
            <a:off x="237767" y="195353"/>
            <a:ext cx="7688700" cy="535200"/>
          </a:xfrm>
          <a:prstGeom prst="rect">
            <a:avLst/>
          </a:prstGeom>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latin typeface="Raleway" panose="020B0604020202020204" charset="0"/>
                <a:cs typeface="Lato" panose="020B0604020202020204" charset="0"/>
              </a:rPr>
              <a:t>DREAM RA Challenge Review</a:t>
            </a:r>
          </a:p>
        </p:txBody>
      </p:sp>
      <p:pic>
        <p:nvPicPr>
          <p:cNvPr id="8" name="Graphic 4" descr="Camera">
            <a:extLst>
              <a:ext uri="{FF2B5EF4-FFF2-40B4-BE49-F238E27FC236}">
                <a16:creationId xmlns:a16="http://schemas.microsoft.com/office/drawing/2014/main" id="{AD83810A-71E5-4C8D-9A8F-2EC7EF3AF1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18150" y="4444251"/>
            <a:ext cx="655058" cy="655058"/>
          </a:xfrm>
          <a:prstGeom prst="rect">
            <a:avLst/>
          </a:prstGeom>
        </p:spPr>
      </p:pic>
    </p:spTree>
    <p:extLst>
      <p:ext uri="{BB962C8B-B14F-4D97-AF65-F5344CB8AC3E}">
        <p14:creationId xmlns:p14="http://schemas.microsoft.com/office/powerpoint/2010/main" val="3858567669"/>
      </p:ext>
    </p:extLst>
  </p:cSld>
  <p:clrMapOvr>
    <a:masterClrMapping/>
  </p:clrMapOvr>
  <mc:AlternateContent xmlns:mc="http://schemas.openxmlformats.org/markup-compatibility/2006" xmlns:p14="http://schemas.microsoft.com/office/powerpoint/2010/main">
    <mc:Choice Requires="p14">
      <p:transition spd="slow" p14:dur="2000" advTm="32274"/>
    </mc:Choice>
    <mc:Fallback xmlns="">
      <p:transition spd="slow" advTm="322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AD0F-4054-5841-92E9-3E27781A635E}"/>
              </a:ext>
            </a:extLst>
          </p:cNvPr>
          <p:cNvSpPr>
            <a:spLocks noGrp="1"/>
          </p:cNvSpPr>
          <p:nvPr>
            <p:ph type="title"/>
          </p:nvPr>
        </p:nvSpPr>
        <p:spPr/>
        <p:txBody>
          <a:bodyPr>
            <a:normAutofit fontScale="90000"/>
          </a:bodyPr>
          <a:lstStyle/>
          <a:p>
            <a:r>
              <a:rPr lang="en-US" dirty="0"/>
              <a:t>Methods</a:t>
            </a:r>
          </a:p>
        </p:txBody>
      </p:sp>
      <p:sp>
        <p:nvSpPr>
          <p:cNvPr id="3" name="Text Placeholder 2">
            <a:extLst>
              <a:ext uri="{FF2B5EF4-FFF2-40B4-BE49-F238E27FC236}">
                <a16:creationId xmlns:a16="http://schemas.microsoft.com/office/drawing/2014/main" id="{01F665EC-FC22-B947-870A-04D80C6D5A52}"/>
              </a:ext>
            </a:extLst>
          </p:cNvPr>
          <p:cNvSpPr>
            <a:spLocks noGrp="1"/>
          </p:cNvSpPr>
          <p:nvPr>
            <p:ph type="body" idx="1"/>
          </p:nvPr>
        </p:nvSpPr>
        <p:spPr>
          <a:xfrm>
            <a:off x="729450" y="1911390"/>
            <a:ext cx="7688700" cy="2660609"/>
          </a:xfrm>
        </p:spPr>
        <p:txBody>
          <a:bodyPr>
            <a:normAutofit/>
          </a:bodyPr>
          <a:lstStyle/>
          <a:p>
            <a:r>
              <a:rPr lang="en-US" dirty="0"/>
              <a:t>Accessed Dream Challenge data (www. synapse.org) </a:t>
            </a:r>
          </a:p>
          <a:p>
            <a:pPr marL="146050" indent="0">
              <a:buNone/>
            </a:pPr>
            <a:r>
              <a:rPr lang="en-US" dirty="0">
                <a:hlinkClick r:id="rId3"/>
              </a:rPr>
              <a:t>Rheumatoid Arthritis Responder Challenge - syn1734172 - Wiki (synapse.org)</a:t>
            </a:r>
            <a:endParaRPr lang="en-US" dirty="0"/>
          </a:p>
          <a:p>
            <a:pPr marL="146050" indent="0">
              <a:buNone/>
            </a:pPr>
            <a:endParaRPr lang="en-US" dirty="0"/>
          </a:p>
          <a:p>
            <a:r>
              <a:rPr lang="en-US" dirty="0"/>
              <a:t>Updated genome wide assessment toolkits such as PLINK1.9</a:t>
            </a:r>
          </a:p>
          <a:p>
            <a:pPr marL="146050" indent="0">
              <a:buNone/>
            </a:pPr>
            <a:endParaRPr lang="en-US" dirty="0"/>
          </a:p>
          <a:p>
            <a:r>
              <a:rPr lang="en-US" dirty="0"/>
              <a:t>Test both linear and non-linear machine learning models</a:t>
            </a:r>
          </a:p>
        </p:txBody>
      </p:sp>
      <p:pic>
        <p:nvPicPr>
          <p:cNvPr id="6" name="Graphic 4" descr="Camera">
            <a:extLst>
              <a:ext uri="{FF2B5EF4-FFF2-40B4-BE49-F238E27FC236}">
                <a16:creationId xmlns:a16="http://schemas.microsoft.com/office/drawing/2014/main" id="{DE41D2DA-032D-45D9-8057-940647A99D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8150" y="4444251"/>
            <a:ext cx="655058" cy="655058"/>
          </a:xfrm>
          <a:prstGeom prst="rect">
            <a:avLst/>
          </a:prstGeom>
        </p:spPr>
      </p:pic>
    </p:spTree>
    <p:extLst>
      <p:ext uri="{BB962C8B-B14F-4D97-AF65-F5344CB8AC3E}">
        <p14:creationId xmlns:p14="http://schemas.microsoft.com/office/powerpoint/2010/main" val="2848658610"/>
      </p:ext>
    </p:extLst>
  </p:cSld>
  <p:clrMapOvr>
    <a:masterClrMapping/>
  </p:clrMapOvr>
  <mc:AlternateContent xmlns:mc="http://schemas.openxmlformats.org/markup-compatibility/2006" xmlns:p14="http://schemas.microsoft.com/office/powerpoint/2010/main">
    <mc:Choice Requires="p14">
      <p:transition spd="slow" p14:dur="2000" advTm="31932"/>
    </mc:Choice>
    <mc:Fallback xmlns="">
      <p:transition spd="slow" advTm="3193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DREAM RA Challenge Dataset</a:t>
            </a:r>
            <a:endParaRPr dirty="0"/>
          </a:p>
        </p:txBody>
      </p:sp>
      <p:sp>
        <p:nvSpPr>
          <p:cNvPr id="105" name="Google Shape;105;p16"/>
          <p:cNvSpPr txBox="1">
            <a:spLocks noGrp="1"/>
          </p:cNvSpPr>
          <p:nvPr>
            <p:ph type="body" idx="1"/>
          </p:nvPr>
        </p:nvSpPr>
        <p:spPr>
          <a:xfrm>
            <a:off x="729450" y="1805575"/>
            <a:ext cx="7688700" cy="93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75"/>
              <a:buNone/>
            </a:pPr>
            <a:r>
              <a:rPr lang="en" sz="1325" dirty="0"/>
              <a:t>2706 total patients (2118 responders, 588 non-responders)</a:t>
            </a:r>
            <a:endParaRPr sz="1325" dirty="0"/>
          </a:p>
          <a:p>
            <a:pPr marL="457200" lvl="0" indent="0" algn="l" rtl="0">
              <a:lnSpc>
                <a:spcPct val="115000"/>
              </a:lnSpc>
              <a:spcBef>
                <a:spcPts val="0"/>
              </a:spcBef>
              <a:spcAft>
                <a:spcPts val="0"/>
              </a:spcAft>
              <a:buSzPts val="275"/>
              <a:buNone/>
            </a:pPr>
            <a:r>
              <a:rPr lang="en-CA" sz="1325" dirty="0"/>
              <a:t>T</a:t>
            </a:r>
            <a:r>
              <a:rPr lang="en" sz="1325" dirty="0"/>
              <a:t>raining set - 2031 patients</a:t>
            </a:r>
            <a:endParaRPr sz="1325" dirty="0"/>
          </a:p>
          <a:p>
            <a:pPr lvl="0" indent="0">
              <a:buSzPts val="275"/>
              <a:buNone/>
            </a:pPr>
            <a:r>
              <a:rPr lang="en" sz="1325" dirty="0"/>
              <a:t>Testing set - 675 patients</a:t>
            </a:r>
            <a:endParaRPr sz="1325" dirty="0"/>
          </a:p>
        </p:txBody>
      </p:sp>
      <p:sp>
        <p:nvSpPr>
          <p:cNvPr id="106" name="Google Shape;106;p16"/>
          <p:cNvSpPr txBox="1"/>
          <p:nvPr/>
        </p:nvSpPr>
        <p:spPr>
          <a:xfrm>
            <a:off x="326380" y="2692434"/>
            <a:ext cx="4545900" cy="2041491"/>
          </a:xfrm>
          <a:prstGeom prst="rect">
            <a:avLst/>
          </a:prstGeom>
          <a:noFill/>
          <a:ln>
            <a:solidFill>
              <a:schemeClr val="accent1"/>
            </a:solid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Clr>
                <a:srgbClr val="000000"/>
              </a:buClr>
              <a:buSzPts val="275"/>
              <a:buFont typeface="Arial"/>
              <a:buNone/>
            </a:pPr>
            <a:r>
              <a:rPr lang="en" sz="1325" dirty="0">
                <a:solidFill>
                  <a:schemeClr val="accent1"/>
                </a:solidFill>
                <a:latin typeface="Lato"/>
                <a:ea typeface="Lato"/>
                <a:cs typeface="Lato"/>
                <a:sym typeface="Lato"/>
              </a:rPr>
              <a:t>Clinical data</a:t>
            </a:r>
            <a:endParaRPr sz="1325" dirty="0">
              <a:solidFill>
                <a:schemeClr val="accent1"/>
              </a:solidFill>
              <a:latin typeface="Lato"/>
              <a:ea typeface="Lato"/>
              <a:cs typeface="Lato"/>
              <a:sym typeface="Lato"/>
            </a:endParaRPr>
          </a:p>
          <a:p>
            <a:pPr marL="914400" lvl="0" indent="-312737" algn="l" rtl="0">
              <a:lnSpc>
                <a:spcPct val="115000"/>
              </a:lnSpc>
              <a:spcBef>
                <a:spcPts val="0"/>
              </a:spcBef>
              <a:spcAft>
                <a:spcPts val="0"/>
              </a:spcAft>
              <a:buClr>
                <a:schemeClr val="accent1"/>
              </a:buClr>
              <a:buSzPts val="1325"/>
              <a:buFont typeface="Lato"/>
              <a:buChar char="●"/>
            </a:pPr>
            <a:r>
              <a:rPr lang="en" sz="1325" dirty="0">
                <a:solidFill>
                  <a:schemeClr val="accent1"/>
                </a:solidFill>
                <a:latin typeface="Lato"/>
                <a:ea typeface="Lato"/>
                <a:cs typeface="Lato"/>
                <a:sym typeface="Lato"/>
              </a:rPr>
              <a:t>Drug (adalimumab, etanercept, or infliximab)</a:t>
            </a:r>
            <a:endParaRPr sz="1325" dirty="0">
              <a:solidFill>
                <a:schemeClr val="accent1"/>
              </a:solidFill>
              <a:latin typeface="Lato"/>
              <a:ea typeface="Lato"/>
              <a:cs typeface="Lato"/>
              <a:sym typeface="Lato"/>
            </a:endParaRPr>
          </a:p>
          <a:p>
            <a:pPr marL="914400" lvl="0" indent="-312737" algn="l" rtl="0">
              <a:lnSpc>
                <a:spcPct val="115000"/>
              </a:lnSpc>
              <a:spcBef>
                <a:spcPts val="0"/>
              </a:spcBef>
              <a:spcAft>
                <a:spcPts val="0"/>
              </a:spcAft>
              <a:buClr>
                <a:schemeClr val="accent1"/>
              </a:buClr>
              <a:buSzPts val="1325"/>
              <a:buFont typeface="Lato"/>
              <a:buChar char="●"/>
            </a:pPr>
            <a:r>
              <a:rPr lang="en" sz="1325" dirty="0">
                <a:solidFill>
                  <a:schemeClr val="accent1"/>
                </a:solidFill>
                <a:latin typeface="Lato"/>
                <a:ea typeface="Lato"/>
                <a:cs typeface="Lato"/>
                <a:sym typeface="Lato"/>
              </a:rPr>
              <a:t>Age</a:t>
            </a:r>
            <a:endParaRPr sz="1325" dirty="0">
              <a:solidFill>
                <a:schemeClr val="accent1"/>
              </a:solidFill>
              <a:latin typeface="Lato"/>
              <a:ea typeface="Lato"/>
              <a:cs typeface="Lato"/>
              <a:sym typeface="Lato"/>
            </a:endParaRPr>
          </a:p>
          <a:p>
            <a:pPr marL="914400" lvl="0" indent="-312737" algn="l" rtl="0">
              <a:lnSpc>
                <a:spcPct val="115000"/>
              </a:lnSpc>
              <a:spcBef>
                <a:spcPts val="0"/>
              </a:spcBef>
              <a:spcAft>
                <a:spcPts val="0"/>
              </a:spcAft>
              <a:buClr>
                <a:schemeClr val="accent1"/>
              </a:buClr>
              <a:buSzPts val="1325"/>
              <a:buFont typeface="Lato"/>
              <a:buChar char="●"/>
            </a:pPr>
            <a:r>
              <a:rPr lang="en" sz="1325" dirty="0">
                <a:solidFill>
                  <a:schemeClr val="accent1"/>
                </a:solidFill>
                <a:latin typeface="Lato"/>
                <a:ea typeface="Lato"/>
                <a:cs typeface="Lato"/>
                <a:sym typeface="Lato"/>
              </a:rPr>
              <a:t>Gender</a:t>
            </a:r>
            <a:endParaRPr sz="1325" dirty="0">
              <a:solidFill>
                <a:schemeClr val="accent1"/>
              </a:solidFill>
              <a:latin typeface="Lato"/>
              <a:ea typeface="Lato"/>
              <a:cs typeface="Lato"/>
              <a:sym typeface="Lato"/>
            </a:endParaRPr>
          </a:p>
          <a:p>
            <a:pPr marL="914400" lvl="0" indent="-312737" algn="l" rtl="0">
              <a:lnSpc>
                <a:spcPct val="115000"/>
              </a:lnSpc>
              <a:spcBef>
                <a:spcPts val="0"/>
              </a:spcBef>
              <a:spcAft>
                <a:spcPts val="0"/>
              </a:spcAft>
              <a:buClr>
                <a:schemeClr val="accent1"/>
              </a:buClr>
              <a:buSzPts val="1325"/>
              <a:buFont typeface="Lato"/>
              <a:buChar char="●"/>
            </a:pPr>
            <a:r>
              <a:rPr lang="en" sz="1325" dirty="0">
                <a:solidFill>
                  <a:schemeClr val="accent1"/>
                </a:solidFill>
                <a:latin typeface="Lato"/>
                <a:ea typeface="Lato"/>
                <a:cs typeface="Lato"/>
                <a:sym typeface="Lato"/>
              </a:rPr>
              <a:t>Methotrexate co-therapy</a:t>
            </a:r>
          </a:p>
          <a:p>
            <a:pPr marL="914400" indent="-312737">
              <a:lnSpc>
                <a:spcPct val="115000"/>
              </a:lnSpc>
              <a:buClr>
                <a:schemeClr val="accent1"/>
              </a:buClr>
              <a:buSzPts val="1325"/>
              <a:buFont typeface="Lato"/>
              <a:buChar char="●"/>
            </a:pPr>
            <a:r>
              <a:rPr lang="en-CA" sz="1325" dirty="0">
                <a:solidFill>
                  <a:schemeClr val="accent1"/>
                </a:solidFill>
                <a:latin typeface="Lato"/>
                <a:ea typeface="Lato"/>
                <a:cs typeface="Lato"/>
                <a:sym typeface="Lato"/>
              </a:rPr>
              <a:t>Baseline DAS</a:t>
            </a:r>
            <a:endParaRPr sz="1325" dirty="0">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1325" dirty="0">
              <a:solidFill>
                <a:schemeClr val="accen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
        <p:nvSpPr>
          <p:cNvPr id="107" name="Google Shape;107;p16"/>
          <p:cNvSpPr txBox="1"/>
          <p:nvPr/>
        </p:nvSpPr>
        <p:spPr>
          <a:xfrm>
            <a:off x="4911540" y="2692434"/>
            <a:ext cx="3935700" cy="1122585"/>
          </a:xfrm>
          <a:prstGeom prst="rect">
            <a:avLst/>
          </a:prstGeom>
          <a:noFill/>
          <a:ln>
            <a:solidFill>
              <a:schemeClr val="accent1"/>
            </a:solid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325" dirty="0">
                <a:solidFill>
                  <a:schemeClr val="accent1"/>
                </a:solidFill>
                <a:latin typeface="Lato"/>
                <a:ea typeface="Lato"/>
                <a:cs typeface="Lato"/>
                <a:sym typeface="Lato"/>
              </a:rPr>
              <a:t>Genetic data: ~2.5 million single nucleotide polymorphisms or SNPs</a:t>
            </a:r>
            <a:endParaRPr sz="1325" dirty="0">
              <a:solidFill>
                <a:schemeClr val="accent1"/>
              </a:solidFill>
              <a:latin typeface="Lato"/>
              <a:ea typeface="Lato"/>
              <a:cs typeface="Lato"/>
              <a:sym typeface="Lato"/>
            </a:endParaRPr>
          </a:p>
          <a:p>
            <a:pPr marL="914400" lvl="0" indent="-312737" algn="l" rtl="0">
              <a:lnSpc>
                <a:spcPct val="115000"/>
              </a:lnSpc>
              <a:spcBef>
                <a:spcPts val="0"/>
              </a:spcBef>
              <a:spcAft>
                <a:spcPts val="0"/>
              </a:spcAft>
              <a:buClr>
                <a:schemeClr val="accent1"/>
              </a:buClr>
              <a:buSzPts val="1325"/>
              <a:buFont typeface="Lato"/>
              <a:buChar char="●"/>
            </a:pPr>
            <a:r>
              <a:rPr lang="en" sz="1325" dirty="0">
                <a:solidFill>
                  <a:schemeClr val="accent1"/>
                </a:solidFill>
                <a:latin typeface="Lato"/>
                <a:ea typeface="Lato"/>
                <a:cs typeface="Lato"/>
                <a:sym typeface="Lato"/>
              </a:rPr>
              <a:t>Dosages</a:t>
            </a:r>
            <a:endParaRPr sz="1325" dirty="0">
              <a:solidFill>
                <a:schemeClr val="accent1"/>
              </a:solidFill>
              <a:latin typeface="Lato"/>
              <a:ea typeface="Lato"/>
              <a:cs typeface="Lato"/>
              <a:sym typeface="Lato"/>
            </a:endParaRPr>
          </a:p>
          <a:p>
            <a:pPr marL="914400" lvl="0" indent="-312737" algn="l" rtl="0">
              <a:lnSpc>
                <a:spcPct val="115000"/>
              </a:lnSpc>
              <a:spcBef>
                <a:spcPts val="0"/>
              </a:spcBef>
              <a:spcAft>
                <a:spcPts val="0"/>
              </a:spcAft>
              <a:buClr>
                <a:schemeClr val="accent1"/>
              </a:buClr>
              <a:buSzPts val="1325"/>
              <a:buFont typeface="Lato"/>
              <a:buChar char="●"/>
            </a:pPr>
            <a:r>
              <a:rPr lang="en" sz="1325" dirty="0">
                <a:solidFill>
                  <a:schemeClr val="accent1"/>
                </a:solidFill>
                <a:latin typeface="Lato"/>
                <a:ea typeface="Lato"/>
                <a:cs typeface="Lato"/>
                <a:sym typeface="Lato"/>
              </a:rPr>
              <a:t>Genotype probabilities</a:t>
            </a:r>
            <a:endParaRPr dirty="0">
              <a:latin typeface="Lato"/>
              <a:ea typeface="Lato"/>
              <a:cs typeface="Lato"/>
              <a:sym typeface="Lato"/>
            </a:endParaRPr>
          </a:p>
        </p:txBody>
      </p:sp>
      <p:sp>
        <p:nvSpPr>
          <p:cNvPr id="6" name="Google Shape;107;p16">
            <a:extLst>
              <a:ext uri="{FF2B5EF4-FFF2-40B4-BE49-F238E27FC236}">
                <a16:creationId xmlns:a16="http://schemas.microsoft.com/office/drawing/2014/main" id="{7A2947B0-1610-F34E-B590-1CD4A03416B8}"/>
              </a:ext>
            </a:extLst>
          </p:cNvPr>
          <p:cNvSpPr txBox="1"/>
          <p:nvPr/>
        </p:nvSpPr>
        <p:spPr>
          <a:xfrm>
            <a:off x="4911540" y="3848814"/>
            <a:ext cx="3935700" cy="888098"/>
          </a:xfrm>
          <a:prstGeom prst="rect">
            <a:avLst/>
          </a:prstGeom>
          <a:noFill/>
          <a:ln>
            <a:solidFill>
              <a:schemeClr val="accent1"/>
            </a:solid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CA" sz="1325" dirty="0">
                <a:solidFill>
                  <a:schemeClr val="accent1"/>
                </a:solidFill>
                <a:latin typeface="Lato"/>
                <a:sym typeface="Lato"/>
              </a:rPr>
              <a:t>Outcome</a:t>
            </a:r>
            <a:endParaRPr lang="en-CA" sz="1325" dirty="0">
              <a:solidFill>
                <a:schemeClr val="accent1"/>
              </a:solidFill>
              <a:highlight>
                <a:srgbClr val="FFFF00"/>
              </a:highlight>
              <a:latin typeface="Lato"/>
              <a:sym typeface="Lato"/>
            </a:endParaRPr>
          </a:p>
          <a:p>
            <a:pPr marL="914400" lvl="0" indent="-312737">
              <a:lnSpc>
                <a:spcPct val="115000"/>
              </a:lnSpc>
              <a:buClr>
                <a:schemeClr val="accent1"/>
              </a:buClr>
              <a:buSzPts val="1325"/>
              <a:buFont typeface="Lato"/>
              <a:buChar char="●"/>
            </a:pPr>
            <a:r>
              <a:rPr lang="en-CA" sz="1325" dirty="0">
                <a:solidFill>
                  <a:schemeClr val="accent1"/>
                </a:solidFill>
                <a:latin typeface="Lato"/>
                <a:ea typeface="Lato"/>
                <a:cs typeface="Lato"/>
                <a:sym typeface="Lato"/>
              </a:rPr>
              <a:t>Binary: Responder or Non-responder</a:t>
            </a:r>
          </a:p>
          <a:p>
            <a:pPr marL="914400" lvl="0" indent="-312737">
              <a:lnSpc>
                <a:spcPct val="115000"/>
              </a:lnSpc>
              <a:buClr>
                <a:schemeClr val="accent1"/>
              </a:buClr>
              <a:buSzPts val="1325"/>
              <a:buFont typeface="Lato"/>
              <a:buChar char="●"/>
            </a:pPr>
            <a:r>
              <a:rPr lang="en-CA" sz="1325" dirty="0">
                <a:solidFill>
                  <a:schemeClr val="accent1"/>
                </a:solidFill>
                <a:latin typeface="Lato"/>
                <a:ea typeface="Lato"/>
                <a:cs typeface="Lato"/>
                <a:sym typeface="Lato"/>
              </a:rPr>
              <a:t>Continuous: ∆DAS</a:t>
            </a:r>
          </a:p>
        </p:txBody>
      </p:sp>
      <p:pic>
        <p:nvPicPr>
          <p:cNvPr id="9" name="Graphic 4" descr="Camera">
            <a:extLst>
              <a:ext uri="{FF2B5EF4-FFF2-40B4-BE49-F238E27FC236}">
                <a16:creationId xmlns:a16="http://schemas.microsoft.com/office/drawing/2014/main" id="{050AC655-2307-48C3-AB92-DFD8D04D37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8150" y="4444251"/>
            <a:ext cx="655058" cy="6550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3945"/>
    </mc:Choice>
    <mc:Fallback xmlns="">
      <p:transition spd="slow" advTm="6394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p:nvPr/>
        </p:nvSpPr>
        <p:spPr>
          <a:xfrm>
            <a:off x="3349800" y="2625200"/>
            <a:ext cx="4193100" cy="1211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LD-pruning and p-value thresholding using PLINK</a:t>
            </a:r>
            <a:endParaRPr dirty="0"/>
          </a:p>
        </p:txBody>
      </p:sp>
      <p:sp>
        <p:nvSpPr>
          <p:cNvPr id="114" name="Google Shape;114;p17"/>
          <p:cNvSpPr/>
          <p:nvPr/>
        </p:nvSpPr>
        <p:spPr>
          <a:xfrm>
            <a:off x="523550" y="2411400"/>
            <a:ext cx="1021500" cy="5940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2031 training</a:t>
            </a:r>
            <a:endParaRPr/>
          </a:p>
        </p:txBody>
      </p:sp>
      <p:sp>
        <p:nvSpPr>
          <p:cNvPr id="115" name="Google Shape;115;p17"/>
          <p:cNvSpPr/>
          <p:nvPr/>
        </p:nvSpPr>
        <p:spPr>
          <a:xfrm>
            <a:off x="523550" y="3562950"/>
            <a:ext cx="1021500" cy="5940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675 testing</a:t>
            </a:r>
            <a:endParaRPr/>
          </a:p>
        </p:txBody>
      </p:sp>
      <p:sp>
        <p:nvSpPr>
          <p:cNvPr id="116" name="Google Shape;116;p17"/>
          <p:cNvSpPr/>
          <p:nvPr/>
        </p:nvSpPr>
        <p:spPr>
          <a:xfrm>
            <a:off x="3482313" y="2919450"/>
            <a:ext cx="871200" cy="594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LD pruning</a:t>
            </a:r>
            <a:endParaRPr/>
          </a:p>
        </p:txBody>
      </p:sp>
      <p:sp>
        <p:nvSpPr>
          <p:cNvPr id="117" name="Google Shape;117;p17"/>
          <p:cNvSpPr/>
          <p:nvPr/>
        </p:nvSpPr>
        <p:spPr>
          <a:xfrm>
            <a:off x="4551975" y="2919450"/>
            <a:ext cx="1291800" cy="594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Association test</a:t>
            </a:r>
            <a:endParaRPr/>
          </a:p>
        </p:txBody>
      </p:sp>
      <p:sp>
        <p:nvSpPr>
          <p:cNvPr id="118" name="Google Shape;118;p17"/>
          <p:cNvSpPr/>
          <p:nvPr/>
        </p:nvSpPr>
        <p:spPr>
          <a:xfrm>
            <a:off x="6042225" y="2869950"/>
            <a:ext cx="1413600" cy="693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P-value &lt;.001 thresholding</a:t>
            </a:r>
            <a:endParaRPr/>
          </a:p>
        </p:txBody>
      </p:sp>
      <p:sp>
        <p:nvSpPr>
          <p:cNvPr id="119" name="Google Shape;119;p17"/>
          <p:cNvSpPr/>
          <p:nvPr/>
        </p:nvSpPr>
        <p:spPr>
          <a:xfrm>
            <a:off x="1885588" y="2948850"/>
            <a:ext cx="1291800" cy="5352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~2.5M SNPs</a:t>
            </a:r>
            <a:endParaRPr/>
          </a:p>
        </p:txBody>
      </p:sp>
      <p:sp>
        <p:nvSpPr>
          <p:cNvPr id="120" name="Google Shape;120;p17"/>
          <p:cNvSpPr/>
          <p:nvPr/>
        </p:nvSpPr>
        <p:spPr>
          <a:xfrm>
            <a:off x="7715298" y="2948850"/>
            <a:ext cx="1098000" cy="5352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284 SNPs</a:t>
            </a:r>
            <a:endParaRPr/>
          </a:p>
        </p:txBody>
      </p:sp>
      <p:sp>
        <p:nvSpPr>
          <p:cNvPr id="121" name="Google Shape;121;p17"/>
          <p:cNvSpPr txBox="1"/>
          <p:nvPr/>
        </p:nvSpPr>
        <p:spPr>
          <a:xfrm>
            <a:off x="4681608" y="2124030"/>
            <a:ext cx="1608894"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Lato"/>
                <a:ea typeface="Lato"/>
                <a:cs typeface="Lato"/>
                <a:sym typeface="Lato"/>
              </a:rPr>
              <a:t>Feature selection</a:t>
            </a:r>
            <a:endParaRPr dirty="0">
              <a:solidFill>
                <a:schemeClr val="dk1"/>
              </a:solidFill>
              <a:latin typeface="Lato"/>
              <a:ea typeface="Lato"/>
              <a:cs typeface="Lato"/>
              <a:sym typeface="Lato"/>
            </a:endParaRPr>
          </a:p>
        </p:txBody>
      </p:sp>
      <p:cxnSp>
        <p:nvCxnSpPr>
          <p:cNvPr id="122" name="Google Shape;122;p17"/>
          <p:cNvCxnSpPr>
            <a:stCxn id="114" idx="3"/>
            <a:endCxn id="119" idx="1"/>
          </p:cNvCxnSpPr>
          <p:nvPr/>
        </p:nvCxnSpPr>
        <p:spPr>
          <a:xfrm>
            <a:off x="1545050" y="2708400"/>
            <a:ext cx="340500" cy="508200"/>
          </a:xfrm>
          <a:prstGeom prst="straightConnector1">
            <a:avLst/>
          </a:prstGeom>
          <a:noFill/>
          <a:ln w="9525" cap="flat" cmpd="sng">
            <a:solidFill>
              <a:schemeClr val="dk2"/>
            </a:solidFill>
            <a:prstDash val="solid"/>
            <a:round/>
            <a:headEnd type="none" w="med" len="med"/>
            <a:tailEnd type="triangle" w="med" len="med"/>
          </a:ln>
        </p:spPr>
      </p:cxnSp>
      <p:cxnSp>
        <p:nvCxnSpPr>
          <p:cNvPr id="123" name="Google Shape;123;p17"/>
          <p:cNvCxnSpPr>
            <a:stCxn id="119" idx="3"/>
            <a:endCxn id="116" idx="1"/>
          </p:cNvCxnSpPr>
          <p:nvPr/>
        </p:nvCxnSpPr>
        <p:spPr>
          <a:xfrm>
            <a:off x="3177388" y="3216450"/>
            <a:ext cx="304800" cy="0"/>
          </a:xfrm>
          <a:prstGeom prst="straightConnector1">
            <a:avLst/>
          </a:prstGeom>
          <a:noFill/>
          <a:ln w="9525" cap="flat" cmpd="sng">
            <a:solidFill>
              <a:schemeClr val="dk2"/>
            </a:solidFill>
            <a:prstDash val="solid"/>
            <a:round/>
            <a:headEnd type="none" w="med" len="med"/>
            <a:tailEnd type="triangle" w="med" len="med"/>
          </a:ln>
        </p:spPr>
      </p:cxnSp>
      <p:cxnSp>
        <p:nvCxnSpPr>
          <p:cNvPr id="124" name="Google Shape;124;p17"/>
          <p:cNvCxnSpPr>
            <a:stCxn id="116" idx="3"/>
            <a:endCxn id="117" idx="1"/>
          </p:cNvCxnSpPr>
          <p:nvPr/>
        </p:nvCxnSpPr>
        <p:spPr>
          <a:xfrm>
            <a:off x="4353513" y="3216450"/>
            <a:ext cx="198600" cy="0"/>
          </a:xfrm>
          <a:prstGeom prst="straightConnector1">
            <a:avLst/>
          </a:prstGeom>
          <a:noFill/>
          <a:ln w="9525" cap="flat" cmpd="sng">
            <a:solidFill>
              <a:schemeClr val="dk2"/>
            </a:solidFill>
            <a:prstDash val="solid"/>
            <a:round/>
            <a:headEnd type="none" w="med" len="med"/>
            <a:tailEnd type="triangle" w="med" len="med"/>
          </a:ln>
        </p:spPr>
      </p:cxnSp>
      <p:cxnSp>
        <p:nvCxnSpPr>
          <p:cNvPr id="125" name="Google Shape;125;p17"/>
          <p:cNvCxnSpPr>
            <a:endCxn id="118" idx="1"/>
          </p:cNvCxnSpPr>
          <p:nvPr/>
        </p:nvCxnSpPr>
        <p:spPr>
          <a:xfrm>
            <a:off x="5843625" y="3216450"/>
            <a:ext cx="198600" cy="0"/>
          </a:xfrm>
          <a:prstGeom prst="straightConnector1">
            <a:avLst/>
          </a:prstGeom>
          <a:noFill/>
          <a:ln w="9525" cap="flat" cmpd="sng">
            <a:solidFill>
              <a:schemeClr val="dk2"/>
            </a:solidFill>
            <a:prstDash val="solid"/>
            <a:round/>
            <a:headEnd type="none" w="med" len="med"/>
            <a:tailEnd type="triangle" w="med" len="med"/>
          </a:ln>
        </p:spPr>
      </p:cxnSp>
      <p:cxnSp>
        <p:nvCxnSpPr>
          <p:cNvPr id="126" name="Google Shape;126;p17"/>
          <p:cNvCxnSpPr>
            <a:endCxn id="120" idx="1"/>
          </p:cNvCxnSpPr>
          <p:nvPr/>
        </p:nvCxnSpPr>
        <p:spPr>
          <a:xfrm>
            <a:off x="7455798" y="3216450"/>
            <a:ext cx="259500" cy="0"/>
          </a:xfrm>
          <a:prstGeom prst="straightConnector1">
            <a:avLst/>
          </a:prstGeom>
          <a:noFill/>
          <a:ln w="9525" cap="flat" cmpd="sng">
            <a:solidFill>
              <a:schemeClr val="dk2"/>
            </a:solidFill>
            <a:prstDash val="solid"/>
            <a:round/>
            <a:headEnd type="none" w="med" len="med"/>
            <a:tailEnd type="triangle" w="med" len="med"/>
          </a:ln>
        </p:spPr>
      </p:cxnSp>
      <p:pic>
        <p:nvPicPr>
          <p:cNvPr id="19" name="Graphic 4" descr="Camera">
            <a:extLst>
              <a:ext uri="{FF2B5EF4-FFF2-40B4-BE49-F238E27FC236}">
                <a16:creationId xmlns:a16="http://schemas.microsoft.com/office/drawing/2014/main" id="{8D4BA337-9AA0-4C16-B688-5C6040625D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8150" y="4444251"/>
            <a:ext cx="655058" cy="6550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8787"/>
    </mc:Choice>
    <mc:Fallback xmlns="">
      <p:transition spd="slow" advTm="5878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Training a model to predict response / non-response </a:t>
            </a:r>
            <a:endParaRPr/>
          </a:p>
        </p:txBody>
      </p:sp>
      <p:sp>
        <p:nvSpPr>
          <p:cNvPr id="132" name="Google Shape;132;p18"/>
          <p:cNvSpPr txBox="1">
            <a:spLocks noGrp="1"/>
          </p:cNvSpPr>
          <p:nvPr>
            <p:ph type="body" idx="1"/>
          </p:nvPr>
        </p:nvSpPr>
        <p:spPr>
          <a:xfrm>
            <a:off x="399993" y="1853850"/>
            <a:ext cx="5521938" cy="2848991"/>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SzPts val="1300"/>
              <a:buNone/>
            </a:pPr>
            <a:r>
              <a:rPr lang="en" sz="1600" dirty="0"/>
              <a:t>Used sklearn: </a:t>
            </a:r>
          </a:p>
          <a:p>
            <a:pPr>
              <a:buFont typeface="Lato"/>
              <a:buChar char="-"/>
            </a:pPr>
            <a:r>
              <a:rPr lang="en-US" sz="1600" dirty="0"/>
              <a:t>Least absolute shrinkage and selection operator (LASSO) with alpha = 0.2</a:t>
            </a:r>
          </a:p>
          <a:p>
            <a:pPr>
              <a:buFont typeface="Lato"/>
              <a:buChar char="-"/>
            </a:pPr>
            <a:r>
              <a:rPr lang="en" sz="1600" dirty="0"/>
              <a:t>Support Vector Regression (SVR) with gamma = ‘scale’</a:t>
            </a:r>
          </a:p>
          <a:p>
            <a:pPr marL="457200" lvl="0" indent="-311150" algn="l" rtl="0">
              <a:spcBef>
                <a:spcPts val="0"/>
              </a:spcBef>
              <a:spcAft>
                <a:spcPts val="0"/>
              </a:spcAft>
              <a:buSzPts val="1300"/>
              <a:buChar char="-"/>
            </a:pPr>
            <a:r>
              <a:rPr lang="en" sz="1600" dirty="0"/>
              <a:t>Random Forest Regressor (RF) with 100 estimators</a:t>
            </a:r>
          </a:p>
          <a:p>
            <a:pPr marL="457200" lvl="0" indent="-311150" algn="l" rtl="0">
              <a:spcBef>
                <a:spcPts val="0"/>
              </a:spcBef>
              <a:spcAft>
                <a:spcPts val="0"/>
              </a:spcAft>
              <a:buSzPts val="1300"/>
              <a:buChar char="-"/>
            </a:pPr>
            <a:r>
              <a:rPr lang="en" sz="1600" dirty="0"/>
              <a:t>Instead of classification, used regression to predict a continuous outcome</a:t>
            </a:r>
            <a:endParaRPr sz="1600" dirty="0"/>
          </a:p>
          <a:p>
            <a:pPr marL="457200" lvl="0" indent="-311150" algn="l" rtl="0">
              <a:spcBef>
                <a:spcPts val="0"/>
              </a:spcBef>
              <a:spcAft>
                <a:spcPts val="0"/>
              </a:spcAft>
              <a:buSzPts val="1300"/>
              <a:buChar char="-"/>
            </a:pPr>
            <a:r>
              <a:rPr lang="en" sz="1600" dirty="0"/>
              <a:t>Use area under ROC curve to evaluate predictions with the true binary label</a:t>
            </a:r>
            <a:endParaRPr sz="1600" dirty="0"/>
          </a:p>
        </p:txBody>
      </p:sp>
      <p:sp>
        <p:nvSpPr>
          <p:cNvPr id="134" name="Google Shape;134;p18"/>
          <p:cNvSpPr/>
          <p:nvPr/>
        </p:nvSpPr>
        <p:spPr>
          <a:xfrm>
            <a:off x="6211333" y="2687358"/>
            <a:ext cx="1098000" cy="5352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SNPs only</a:t>
            </a:r>
            <a:endParaRPr dirty="0"/>
          </a:p>
        </p:txBody>
      </p:sp>
      <p:sp>
        <p:nvSpPr>
          <p:cNvPr id="135" name="Google Shape;135;p18"/>
          <p:cNvSpPr/>
          <p:nvPr/>
        </p:nvSpPr>
        <p:spPr>
          <a:xfrm>
            <a:off x="7430960" y="2687358"/>
            <a:ext cx="1223400" cy="5352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Clinical only</a:t>
            </a:r>
            <a:endParaRPr dirty="0"/>
          </a:p>
        </p:txBody>
      </p:sp>
      <p:sp>
        <p:nvSpPr>
          <p:cNvPr id="136" name="Google Shape;136;p18"/>
          <p:cNvSpPr/>
          <p:nvPr/>
        </p:nvSpPr>
        <p:spPr>
          <a:xfrm>
            <a:off x="6351560" y="3334133"/>
            <a:ext cx="2115900" cy="5352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Both SNPs and Clinical</a:t>
            </a:r>
            <a:endParaRPr dirty="0"/>
          </a:p>
        </p:txBody>
      </p:sp>
      <p:pic>
        <p:nvPicPr>
          <p:cNvPr id="9" name="Graphic 4" descr="Camera">
            <a:extLst>
              <a:ext uri="{FF2B5EF4-FFF2-40B4-BE49-F238E27FC236}">
                <a16:creationId xmlns:a16="http://schemas.microsoft.com/office/drawing/2014/main" id="{7DE9442C-C257-4DC0-AD0C-D36336FFD7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8150" y="4444251"/>
            <a:ext cx="655058" cy="6550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1276"/>
    </mc:Choice>
    <mc:Fallback xmlns="">
      <p:transition spd="slow" advTm="6127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9"/>
          <p:cNvPicPr preferRelativeResize="0"/>
          <p:nvPr/>
        </p:nvPicPr>
        <p:blipFill>
          <a:blip r:embed="rId3">
            <a:alphaModFix/>
          </a:blip>
          <a:stretch>
            <a:fillRect/>
          </a:stretch>
        </p:blipFill>
        <p:spPr>
          <a:xfrm>
            <a:off x="2760602" y="665937"/>
            <a:ext cx="5148025" cy="4293674"/>
          </a:xfrm>
          <a:prstGeom prst="rect">
            <a:avLst/>
          </a:prstGeom>
          <a:noFill/>
          <a:ln>
            <a:noFill/>
          </a:ln>
        </p:spPr>
      </p:pic>
      <p:sp>
        <p:nvSpPr>
          <p:cNvPr id="142" name="Google Shape;142;p19"/>
          <p:cNvSpPr txBox="1"/>
          <p:nvPr/>
        </p:nvSpPr>
        <p:spPr>
          <a:xfrm>
            <a:off x="380025" y="560425"/>
            <a:ext cx="86097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dirty="0">
                <a:latin typeface="Raleway"/>
                <a:ea typeface="Raleway"/>
                <a:cs typeface="Raleway"/>
                <a:sym typeface="Raleway"/>
              </a:rPr>
              <a:t>Results</a:t>
            </a:r>
          </a:p>
          <a:p>
            <a:pPr marL="0" lvl="0" indent="0" algn="l" rtl="0">
              <a:spcBef>
                <a:spcPts val="0"/>
              </a:spcBef>
              <a:spcAft>
                <a:spcPts val="0"/>
              </a:spcAft>
              <a:buNone/>
            </a:pPr>
            <a:endParaRPr dirty="0">
              <a:latin typeface="Lato"/>
              <a:ea typeface="Lato"/>
              <a:cs typeface="Lato"/>
              <a:sym typeface="Lato"/>
            </a:endParaRPr>
          </a:p>
        </p:txBody>
      </p:sp>
      <p:sp>
        <p:nvSpPr>
          <p:cNvPr id="2" name="TextBox 1">
            <a:extLst>
              <a:ext uri="{FF2B5EF4-FFF2-40B4-BE49-F238E27FC236}">
                <a16:creationId xmlns:a16="http://schemas.microsoft.com/office/drawing/2014/main" id="{92019BCC-915E-5649-8847-07A22C2FA984}"/>
              </a:ext>
            </a:extLst>
          </p:cNvPr>
          <p:cNvSpPr txBox="1"/>
          <p:nvPr/>
        </p:nvSpPr>
        <p:spPr>
          <a:xfrm>
            <a:off x="274524" y="1290384"/>
            <a:ext cx="2842591" cy="1169551"/>
          </a:xfrm>
          <a:prstGeom prst="rect">
            <a:avLst/>
          </a:prstGeom>
          <a:noFill/>
        </p:spPr>
        <p:txBody>
          <a:bodyPr wrap="square" rtlCol="0">
            <a:spAutoFit/>
          </a:bodyPr>
          <a:lstStyle/>
          <a:p>
            <a:r>
              <a:rPr lang="en-CA" dirty="0">
                <a:latin typeface="Lato" panose="020B0604020202020204" charset="0"/>
                <a:ea typeface="Raleway"/>
                <a:cs typeface="Lato" panose="020B0604020202020204" charset="0"/>
                <a:sym typeface="Raleway"/>
              </a:rPr>
              <a:t>Regression models: </a:t>
            </a:r>
          </a:p>
          <a:p>
            <a:r>
              <a:rPr lang="en-CA" sz="1400" dirty="0">
                <a:latin typeface="Lato" panose="020B0604020202020204" charset="0"/>
                <a:ea typeface="Raleway"/>
                <a:cs typeface="Lato" panose="020B0604020202020204" charset="0"/>
                <a:sym typeface="Raleway"/>
              </a:rPr>
              <a:t>- Linear - Lasso</a:t>
            </a:r>
          </a:p>
          <a:p>
            <a:r>
              <a:rPr lang="en-CA" sz="1400" dirty="0">
                <a:latin typeface="Lato" panose="020B0604020202020204" charset="0"/>
                <a:ea typeface="Raleway"/>
                <a:cs typeface="Lato" panose="020B0604020202020204" charset="0"/>
                <a:sym typeface="Raleway"/>
              </a:rPr>
              <a:t>- Non-linear - Support Vector Regression (SVR) and Random Forest Regression (RF)</a:t>
            </a:r>
          </a:p>
        </p:txBody>
      </p:sp>
      <p:sp>
        <p:nvSpPr>
          <p:cNvPr id="3" name="TextBox 2">
            <a:extLst>
              <a:ext uri="{FF2B5EF4-FFF2-40B4-BE49-F238E27FC236}">
                <a16:creationId xmlns:a16="http://schemas.microsoft.com/office/drawing/2014/main" id="{8B2C1E63-04BC-5941-AB39-FF6AAB7D60AE}"/>
              </a:ext>
            </a:extLst>
          </p:cNvPr>
          <p:cNvSpPr txBox="1"/>
          <p:nvPr/>
        </p:nvSpPr>
        <p:spPr>
          <a:xfrm>
            <a:off x="8030817" y="2107096"/>
            <a:ext cx="733158" cy="705678"/>
          </a:xfrm>
          <a:prstGeom prst="rect">
            <a:avLst/>
          </a:prstGeom>
          <a:noFill/>
        </p:spPr>
        <p:txBody>
          <a:bodyPr wrap="square" rtlCol="0">
            <a:spAutoFit/>
          </a:bodyPr>
          <a:lstStyle/>
          <a:p>
            <a:endParaRPr lang="en-US" dirty="0"/>
          </a:p>
        </p:txBody>
      </p:sp>
      <p:sp>
        <p:nvSpPr>
          <p:cNvPr id="7" name="Google Shape;134;p18">
            <a:extLst>
              <a:ext uri="{FF2B5EF4-FFF2-40B4-BE49-F238E27FC236}">
                <a16:creationId xmlns:a16="http://schemas.microsoft.com/office/drawing/2014/main" id="{51B67DF6-8368-40CA-BD45-130B63F0C97A}"/>
              </a:ext>
            </a:extLst>
          </p:cNvPr>
          <p:cNvSpPr/>
          <p:nvPr/>
        </p:nvSpPr>
        <p:spPr>
          <a:xfrm>
            <a:off x="1076242" y="2502250"/>
            <a:ext cx="1098000" cy="5352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SNPs only</a:t>
            </a:r>
            <a:endParaRPr dirty="0"/>
          </a:p>
        </p:txBody>
      </p:sp>
      <p:sp>
        <p:nvSpPr>
          <p:cNvPr id="8" name="Google Shape;135;p18">
            <a:extLst>
              <a:ext uri="{FF2B5EF4-FFF2-40B4-BE49-F238E27FC236}">
                <a16:creationId xmlns:a16="http://schemas.microsoft.com/office/drawing/2014/main" id="{740A8F27-6FA9-4198-9292-BDA7B14DAE46}"/>
              </a:ext>
            </a:extLst>
          </p:cNvPr>
          <p:cNvSpPr/>
          <p:nvPr/>
        </p:nvSpPr>
        <p:spPr>
          <a:xfrm>
            <a:off x="1029857" y="3101633"/>
            <a:ext cx="1223400" cy="5352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Clinical only</a:t>
            </a:r>
            <a:endParaRPr dirty="0"/>
          </a:p>
        </p:txBody>
      </p:sp>
      <p:sp>
        <p:nvSpPr>
          <p:cNvPr id="9" name="Google Shape;136;p18">
            <a:extLst>
              <a:ext uri="{FF2B5EF4-FFF2-40B4-BE49-F238E27FC236}">
                <a16:creationId xmlns:a16="http://schemas.microsoft.com/office/drawing/2014/main" id="{07DACAB7-0DF9-495B-B35F-7C4D07226DA5}"/>
              </a:ext>
            </a:extLst>
          </p:cNvPr>
          <p:cNvSpPr/>
          <p:nvPr/>
        </p:nvSpPr>
        <p:spPr>
          <a:xfrm>
            <a:off x="583607" y="3701016"/>
            <a:ext cx="2115900" cy="5352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Both SNPs and Clinical</a:t>
            </a:r>
            <a:endParaRPr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0DB1494-C051-43C1-A5E4-60E9EF9E7EB6}"/>
                  </a:ext>
                </a:extLst>
              </p14:cNvPr>
              <p14:cNvContentPartPr/>
              <p14:nvPr/>
            </p14:nvContentPartPr>
            <p14:xfrm>
              <a:off x="5803118" y="4134953"/>
              <a:ext cx="1117080" cy="6840"/>
            </p14:xfrm>
          </p:contentPart>
        </mc:Choice>
        <mc:Fallback xmlns="">
          <p:pic>
            <p:nvPicPr>
              <p:cNvPr id="4" name="Ink 3">
                <a:extLst>
                  <a:ext uri="{FF2B5EF4-FFF2-40B4-BE49-F238E27FC236}">
                    <a16:creationId xmlns:a16="http://schemas.microsoft.com/office/drawing/2014/main" id="{30DB1494-C051-43C1-A5E4-60E9EF9E7EB6}"/>
                  </a:ext>
                </a:extLst>
              </p:cNvPr>
              <p:cNvPicPr/>
              <p:nvPr/>
            </p:nvPicPr>
            <p:blipFill>
              <a:blip r:embed="rId7"/>
              <a:stretch>
                <a:fillRect/>
              </a:stretch>
            </p:blipFill>
            <p:spPr>
              <a:xfrm>
                <a:off x="5749478" y="4027313"/>
                <a:ext cx="12247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9CFCBA7-8A67-44FC-BDF7-4146CDA1C6C3}"/>
                  </a:ext>
                </a:extLst>
              </p14:cNvPr>
              <p14:cNvContentPartPr/>
              <p14:nvPr/>
            </p14:nvContentPartPr>
            <p14:xfrm>
              <a:off x="5803118" y="3651113"/>
              <a:ext cx="1071720" cy="24840"/>
            </p14:xfrm>
          </p:contentPart>
        </mc:Choice>
        <mc:Fallback xmlns="">
          <p:pic>
            <p:nvPicPr>
              <p:cNvPr id="6" name="Ink 5">
                <a:extLst>
                  <a:ext uri="{FF2B5EF4-FFF2-40B4-BE49-F238E27FC236}">
                    <a16:creationId xmlns:a16="http://schemas.microsoft.com/office/drawing/2014/main" id="{C9CFCBA7-8A67-44FC-BDF7-4146CDA1C6C3}"/>
                  </a:ext>
                </a:extLst>
              </p:cNvPr>
              <p:cNvPicPr/>
              <p:nvPr/>
            </p:nvPicPr>
            <p:blipFill>
              <a:blip r:embed="rId9"/>
              <a:stretch>
                <a:fillRect/>
              </a:stretch>
            </p:blipFill>
            <p:spPr>
              <a:xfrm>
                <a:off x="5749478" y="3543113"/>
                <a:ext cx="1179360" cy="240480"/>
              </a:xfrm>
              <a:prstGeom prst="rect">
                <a:avLst/>
              </a:prstGeom>
            </p:spPr>
          </p:pic>
        </mc:Fallback>
      </mc:AlternateContent>
      <p:pic>
        <p:nvPicPr>
          <p:cNvPr id="14" name="Graphic 4" descr="Camera">
            <a:extLst>
              <a:ext uri="{FF2B5EF4-FFF2-40B4-BE49-F238E27FC236}">
                <a16:creationId xmlns:a16="http://schemas.microsoft.com/office/drawing/2014/main" id="{44782F32-53D2-43C6-9CFC-B0EF79BE483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18150" y="4444251"/>
            <a:ext cx="655058" cy="6550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3038"/>
    </mc:Choice>
    <mc:Fallback xmlns="">
      <p:transition spd="slow" advTm="33038"/>
    </mc:Fallback>
  </mc:AlternateContent>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1401</Words>
  <Application>Microsoft Office PowerPoint</Application>
  <PresentationFormat>On-screen Show (16:9)</PresentationFormat>
  <Paragraphs>99</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Lato</vt:lpstr>
      <vt:lpstr>Raleway</vt:lpstr>
      <vt:lpstr>Times New Roman</vt:lpstr>
      <vt:lpstr>Arial</vt:lpstr>
      <vt:lpstr>Streamline</vt:lpstr>
      <vt:lpstr>Predicting responses to anti-TNF treatments in rheumatoid arthritis patients from genetic and clinical data using a machine learning approach</vt:lpstr>
      <vt:lpstr>Disclosures</vt:lpstr>
      <vt:lpstr>Introduction</vt:lpstr>
      <vt:lpstr>PowerPoint Presentation</vt:lpstr>
      <vt:lpstr>Methods</vt:lpstr>
      <vt:lpstr>DREAM RA Challenge Dataset</vt:lpstr>
      <vt:lpstr>LD-pruning and p-value thresholding using PLINK</vt:lpstr>
      <vt:lpstr>Training a model to predict response / non-response </vt:lpstr>
      <vt:lpstr>PowerPoint Presentation</vt:lpstr>
      <vt:lpstr>Feature Importance</vt:lpstr>
      <vt:lpstr>Conclusion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responses to anti-TNF treatments in rheumatoid arthritis patients from genetic and clinical data using a machine learning approach</dc:title>
  <dc:creator>Sophia Ju</dc:creator>
  <cp:lastModifiedBy>Sophia Ju</cp:lastModifiedBy>
  <cp:revision>83</cp:revision>
  <dcterms:modified xsi:type="dcterms:W3CDTF">2021-05-14T18:47:11Z</dcterms:modified>
</cp:coreProperties>
</file>