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  <p:sldMasterId id="2147483679" r:id="rId6"/>
    <p:sldMasterId id="214748368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y="5143500" cx="9144000"/>
  <p:notesSz cx="6858000" cy="9144000"/>
  <p:embeddedFontLst>
    <p:embeddedFont>
      <p:font typeface="Figtree"/>
      <p:regular r:id="rId29"/>
      <p:bold r:id="rId30"/>
      <p:italic r:id="rId31"/>
      <p:boldItalic r:id="rId32"/>
    </p:embeddedFont>
    <p:embeddedFont>
      <p:font typeface="Figtree Black"/>
      <p:bold r:id="rId33"/>
      <p:boldItalic r:id="rId34"/>
    </p:embeddedFont>
    <p:embeddedFont>
      <p:font typeface="Instrument Serif"/>
      <p:regular r:id="rId35"/>
      <p: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Source Code Pro Medium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9221A5E-843F-4574-B06E-DEDFC9C85DE8}">
  <a:tblStyle styleId="{09221A5E-843F-4574-B06E-DEDFC9C85D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2.xml"/><Relationship Id="rId42" Type="http://schemas.openxmlformats.org/officeDocument/2006/relationships/font" Target="fonts/SourceCodeProMedium-bold.fntdata"/><Relationship Id="rId41" Type="http://schemas.openxmlformats.org/officeDocument/2006/relationships/font" Target="fonts/SourceCodeProMedium-regular.fntdata"/><Relationship Id="rId22" Type="http://schemas.openxmlformats.org/officeDocument/2006/relationships/slide" Target="slides/slide14.xml"/><Relationship Id="rId44" Type="http://schemas.openxmlformats.org/officeDocument/2006/relationships/font" Target="fonts/SourceCodeProMedium-boldItalic.fntdata"/><Relationship Id="rId21" Type="http://schemas.openxmlformats.org/officeDocument/2006/relationships/slide" Target="slides/slide13.xml"/><Relationship Id="rId43" Type="http://schemas.openxmlformats.org/officeDocument/2006/relationships/font" Target="fonts/SourceCodeProMedium-italic.fntdata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Figtree-regular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Figtree-italic.fntdata"/><Relationship Id="rId30" Type="http://schemas.openxmlformats.org/officeDocument/2006/relationships/font" Target="fonts/Figtree-bold.fntdata"/><Relationship Id="rId11" Type="http://schemas.openxmlformats.org/officeDocument/2006/relationships/slide" Target="slides/slide3.xml"/><Relationship Id="rId33" Type="http://schemas.openxmlformats.org/officeDocument/2006/relationships/font" Target="fonts/FigtreeBlack-bold.fntdata"/><Relationship Id="rId10" Type="http://schemas.openxmlformats.org/officeDocument/2006/relationships/slide" Target="slides/slide2.xml"/><Relationship Id="rId32" Type="http://schemas.openxmlformats.org/officeDocument/2006/relationships/font" Target="fonts/Figtree-boldItalic.fntdata"/><Relationship Id="rId13" Type="http://schemas.openxmlformats.org/officeDocument/2006/relationships/slide" Target="slides/slide5.xml"/><Relationship Id="rId35" Type="http://schemas.openxmlformats.org/officeDocument/2006/relationships/font" Target="fonts/InstrumentSerif-regular.fntdata"/><Relationship Id="rId12" Type="http://schemas.openxmlformats.org/officeDocument/2006/relationships/slide" Target="slides/slide4.xml"/><Relationship Id="rId34" Type="http://schemas.openxmlformats.org/officeDocument/2006/relationships/font" Target="fonts/FigtreeBlack-boldItalic.fntdata"/><Relationship Id="rId15" Type="http://schemas.openxmlformats.org/officeDocument/2006/relationships/slide" Target="slides/slide7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6.xml"/><Relationship Id="rId36" Type="http://schemas.openxmlformats.org/officeDocument/2006/relationships/font" Target="fonts/InstrumentSerif-italic.fntdata"/><Relationship Id="rId17" Type="http://schemas.openxmlformats.org/officeDocument/2006/relationships/slide" Target="slides/slide9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8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88d3db4e4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688d3db4e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88d3db4e4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688d3db4e4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88d3db4e4_0_5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688d3db4e4_0_5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88d3db4e4_0_6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Simple classifier for binary outcomes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Predicting mortality (yes/no)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Model splits data using questions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Triage and diagnosis decision trees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Many trees combined for better results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Robust risk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 based on “nearest” patients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Similar patient outcome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Finds the best separating boundary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Rare disease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Complex models that mimic brain layers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Imaging, EHR embeddings</a:t>
            </a:r>
            <a:endParaRPr/>
          </a:p>
        </p:txBody>
      </p:sp>
      <p:sp>
        <p:nvSpPr>
          <p:cNvPr id="296" name="Google Shape;296;g3688d3db4e4_0_6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88d3db4e4_0_5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688d3db4e4_0_5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88d3db4e4_0_6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688d3db4e4_0_6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88d3db4e4_0_6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3688d3db4e4_0_6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88d3db4e4_0_13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688d3db4e4_0_13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88d3db4e4_0_13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688d3db4e4_0_13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88d3db4e4_0_13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3688d3db4e4_0_13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88d3db4e4_0_1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Mimic III, Mimic IV, and demos: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Tables starting with D_ are dictionaries and provide definitions for identifiers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_MV and CV in table names are representing different information systems used to collect data</a:t>
            </a:r>
            <a:endParaRPr/>
          </a:p>
        </p:txBody>
      </p:sp>
      <p:sp>
        <p:nvSpPr>
          <p:cNvPr id="379" name="Google Shape;379;g3688d3db4e4_0_1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8d3db4e4_0_1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688d3db4e4_0_1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88d3db4e4_0_3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688d3db4e4_0_3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88d3db4e4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688d3db4e4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88d3db4e4_0_20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88d3db4e4_0_20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88d3db4e4_0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Other common languages include: </a:t>
            </a:r>
            <a:r>
              <a:rPr b="1" lang="en">
                <a:solidFill>
                  <a:schemeClr val="dk1"/>
                </a:solidFill>
              </a:rPr>
              <a:t>Java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C/C++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Powerful languages used in backend systems and medical devices 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But should not necessarily be a priority for pre-medical students to learn/experiment with (unless you are pursuing biomedical engineering or software development)</a:t>
            </a:r>
            <a:endParaRPr/>
          </a:p>
        </p:txBody>
      </p:sp>
      <p:sp>
        <p:nvSpPr>
          <p:cNvPr id="204" name="Google Shape;204;g3688d3db4e4_0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88d3db4e4_0_2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688d3db4e4_0_2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88d3db4e4_0_2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Very accessible, relevant, and beginner friendly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Clean syntax → easier to learn than languages like R or C++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Python is also very well documented and widely taught, so it is easy to find help and/or resources online</a:t>
            </a:r>
            <a:endParaRPr/>
          </a:p>
        </p:txBody>
      </p:sp>
      <p:sp>
        <p:nvSpPr>
          <p:cNvPr id="226" name="Google Shape;226;g3688d3db4e4_0_2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88d3db4e4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triage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Check patient’s chart to predict diagnoses based on patient history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Automatically pull relevant history into triage note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Listen to encounter and detect acuity from speech/vitals/movement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allocation optimization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Likelihood the patient needs to be admitted, needs an ICU bed, needs a CT scan or other resources outside of 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 time prediction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 time it will take to see a physician, get a room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Potential to optimize staffing, forecasting needs</a:t>
            </a:r>
            <a:endParaRPr/>
          </a:p>
        </p:txBody>
      </p:sp>
      <p:sp>
        <p:nvSpPr>
          <p:cNvPr id="233" name="Google Shape;233;g3688d3db4e4_0_2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88d3db4e4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688d3db4e4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Relationship Id="rId3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Master #11">
  <p:cSld name="1_Master #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673551" y="4821217"/>
            <a:ext cx="1992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876877" y="4930324"/>
            <a:ext cx="2199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6AAA9"/>
              </a:buClr>
              <a:buSzPts val="700"/>
              <a:buFont typeface="Arial"/>
              <a:buNone/>
              <a:defRPr sz="700">
                <a:solidFill>
                  <a:srgbClr val="A6AAA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u="none" cap="none" strike="noStrik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CENT | BLUE">
  <p:cSld name="ACCENT | BLU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SLIDE_ACCENT_CHOCO_BLUE.png" id="66" name="Google Shape;66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" y="0"/>
            <a:ext cx="91417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8"/>
          <p:cNvSpPr txBox="1"/>
          <p:nvPr>
            <p:ph type="ctrTitle"/>
          </p:nvPr>
        </p:nvSpPr>
        <p:spPr>
          <a:xfrm>
            <a:off x="327660" y="0"/>
            <a:ext cx="84735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i="1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| CHOCO HELLO">
  <p:cSld name="SECTION | CHOCO HELL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_SLIDE_SECTION_CHOCO_HELLO.png" id="69" name="Google Shape;69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86" y="0"/>
            <a:ext cx="914171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 txBox="1"/>
          <p:nvPr>
            <p:ph type="ctrTitle"/>
          </p:nvPr>
        </p:nvSpPr>
        <p:spPr>
          <a:xfrm>
            <a:off x="358140" y="2012377"/>
            <a:ext cx="4780500" cy="111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3000"/>
              <a:buFont typeface="Calibri"/>
              <a:buNone/>
              <a:defRPr b="0" i="0" sz="3000">
                <a:solidFill>
                  <a:srgbClr val="0064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lvl="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2921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23887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" type="body"/>
          </p:nvPr>
        </p:nvSpPr>
        <p:spPr>
          <a:xfrm>
            <a:off x="623887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E9E9E"/>
              </a:buClr>
              <a:buSzPts val="1800"/>
              <a:buNone/>
              <a:defRPr sz="1800">
                <a:solidFill>
                  <a:srgbClr val="9E9E9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500"/>
              <a:buNone/>
              <a:defRPr sz="1500">
                <a:solidFill>
                  <a:srgbClr val="9E9E9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400"/>
              <a:buNone/>
              <a:defRPr sz="1400">
                <a:solidFill>
                  <a:srgbClr val="9E9E9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9E9E"/>
              </a:buClr>
              <a:buSzPts val="1200"/>
              <a:buNone/>
              <a:defRPr sz="1200">
                <a:solidFill>
                  <a:srgbClr val="9E9E9E"/>
                </a:solidFill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2921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2921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629841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2921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1" name="Google Shape;101;p2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2921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7" name="Google Shape;117;p27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8" name="Google Shape;118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23" name="Google Shape;123;p28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5" name="Google Shape;125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2921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 rot="5400000">
            <a:off x="5350200" y="1467394"/>
            <a:ext cx="4358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 rot="5400000">
            <a:off x="1349625" y="-447206"/>
            <a:ext cx="4358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2921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2921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sz="900">
                <a:solidFill>
                  <a:srgbClr val="9E9E9E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1" y="3419476"/>
            <a:ext cx="9144000" cy="1724100"/>
          </a:xfrm>
          <a:prstGeom prst="rect">
            <a:avLst/>
          </a:prstGeom>
          <a:gradFill>
            <a:gsLst>
              <a:gs pos="0">
                <a:srgbClr val="0094A8"/>
              </a:gs>
              <a:gs pos="100000">
                <a:srgbClr val="254E8F"/>
              </a:gs>
            </a:gsLst>
            <a:lin ang="5400012" scaled="0"/>
          </a:gra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 rotWithShape="1">
          <a:blip r:embed="rId2">
            <a:alphaModFix/>
          </a:blip>
          <a:srcRect b="-1487" l="-1647" r="-2617" t="-2506"/>
          <a:stretch/>
        </p:blipFill>
        <p:spPr>
          <a:xfrm>
            <a:off x="4744686" y="426345"/>
            <a:ext cx="4101582" cy="3043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CH_LOGO_STACKED_ON_LIGHT.png" id="144" name="Google Shape;14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76" y="307483"/>
            <a:ext cx="2213547" cy="118578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>
            <p:ph idx="12" type="sldNum"/>
          </p:nvPr>
        </p:nvSpPr>
        <p:spPr>
          <a:xfrm>
            <a:off x="8824876" y="4865031"/>
            <a:ext cx="207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TART GRADIENT" showMasterSp="0">
  <p:cSld name="SECTION START GRADIENT">
    <p:bg>
      <p:bgPr>
        <a:gradFill>
          <a:gsLst>
            <a:gs pos="0">
              <a:srgbClr val="254E8F"/>
            </a:gs>
            <a:gs pos="100000">
              <a:srgbClr val="0094A8"/>
            </a:gs>
          </a:gsLst>
          <a:lin ang="16200038" scaled="0"/>
        </a:gra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>
            <p:ph idx="1" type="body"/>
          </p:nvPr>
        </p:nvSpPr>
        <p:spPr>
          <a:xfrm>
            <a:off x="348521" y="2220585"/>
            <a:ext cx="366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1" sz="3000">
                <a:solidFill>
                  <a:schemeClr val="lt1"/>
                </a:solidFill>
              </a:defRPr>
            </a:lvl1pPr>
            <a:lvl2pPr indent="-2921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2pPr>
            <a:lvl3pPr indent="-2921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3pPr>
            <a:lvl4pPr indent="-2921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4pPr>
            <a:lvl5pPr indent="-2921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5pPr>
            <a:lvl6pPr indent="-2921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6pPr>
            <a:lvl7pPr indent="-2921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7pPr>
            <a:lvl8pPr indent="-2921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8pPr>
            <a:lvl9pPr indent="-2921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/>
            </a:lvl9pPr>
          </a:lstStyle>
          <a:p/>
        </p:txBody>
      </p:sp>
      <p:pic>
        <p:nvPicPr>
          <p:cNvPr descr="RCH_LOGO_HORIZONTAL_WHITE.png" id="148" name="Google Shape;14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8799" y="4630251"/>
            <a:ext cx="1739722" cy="3678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3"/>
          <p:cNvSpPr txBox="1"/>
          <p:nvPr>
            <p:ph idx="12" type="sldNum"/>
          </p:nvPr>
        </p:nvSpPr>
        <p:spPr>
          <a:xfrm>
            <a:off x="8824876" y="4865031"/>
            <a:ext cx="2070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50081" y="135731"/>
            <a:ext cx="7836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  <a:defRPr b="0" i="0" sz="2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50081" y="1464469"/>
            <a:ext cx="78369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>
            <a:lvl1pPr indent="-400050" lvl="0" marL="4572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0050" lvl="1" marL="9144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0050" lvl="2" marL="13716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0050" lvl="3" marL="18288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0050" lvl="4" marL="22860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0850" lvl="5" marL="27432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0850" lvl="6" marL="32004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0850" lvl="7" marL="36576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0850" lvl="8" marL="4114800" marR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71522" y="4886325"/>
            <a:ext cx="1914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28575" spcFirstLastPara="1" rIns="28575" wrap="square" tIns="28575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37650"/>
          </a:schemeClr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rmAutofit/>
          </a:bodyPr>
          <a:lstStyle>
            <a:lvl1pPr indent="-361950" lvl="0" marL="457200" marR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700" lIns="51425" spcFirstLastPara="1" rIns="51425" wrap="square" tIns="2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8.jp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1.png"/><Relationship Id="rId5" Type="http://schemas.openxmlformats.org/officeDocument/2006/relationships/image" Target="../media/image18.png"/><Relationship Id="rId6" Type="http://schemas.openxmlformats.org/officeDocument/2006/relationships/image" Target="../media/image3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/>
          <p:nvPr/>
        </p:nvSpPr>
        <p:spPr>
          <a:xfrm>
            <a:off x="0" y="0"/>
            <a:ext cx="6967766" cy="5145382"/>
          </a:xfrm>
          <a:custGeom>
            <a:rect b="b" l="l" r="r" t="t"/>
            <a:pathLst>
              <a:path extrusionOk="0" h="11371009" w="12278001">
                <a:moveTo>
                  <a:pt x="0" y="0"/>
                </a:moveTo>
                <a:lnTo>
                  <a:pt x="12278001" y="0"/>
                </a:lnTo>
                <a:lnTo>
                  <a:pt x="12278001" y="11371009"/>
                </a:lnTo>
                <a:lnTo>
                  <a:pt x="0" y="11371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79" l="-68189" r="-6239" t="-2969"/>
            </a:stretch>
          </a:blip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34"/>
          <p:cNvGrpSpPr/>
          <p:nvPr/>
        </p:nvGrpSpPr>
        <p:grpSpPr>
          <a:xfrm>
            <a:off x="5890504" y="1821097"/>
            <a:ext cx="3402366" cy="3402366"/>
            <a:chOff x="10472008" y="3237505"/>
            <a:chExt cx="6048650" cy="6048650"/>
          </a:xfrm>
        </p:grpSpPr>
        <p:sp>
          <p:nvSpPr>
            <p:cNvPr id="156" name="Google Shape;156;p34"/>
            <p:cNvSpPr/>
            <p:nvPr/>
          </p:nvSpPr>
          <p:spPr>
            <a:xfrm>
              <a:off x="10472008" y="3237505"/>
              <a:ext cx="6048650" cy="6048650"/>
            </a:xfrm>
            <a:custGeom>
              <a:rect b="b" l="l" r="r" t="t"/>
              <a:pathLst>
                <a:path extrusionOk="0" h="6796236" w="6796236">
                  <a:moveTo>
                    <a:pt x="0" y="0"/>
                  </a:moveTo>
                  <a:lnTo>
                    <a:pt x="6796236" y="0"/>
                  </a:lnTo>
                  <a:lnTo>
                    <a:pt x="6796236" y="6796236"/>
                  </a:lnTo>
                  <a:lnTo>
                    <a:pt x="0" y="679623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4"/>
            <p:cNvSpPr/>
            <p:nvPr/>
          </p:nvSpPr>
          <p:spPr>
            <a:xfrm>
              <a:off x="13046517" y="6390855"/>
              <a:ext cx="2997182" cy="2638159"/>
            </a:xfrm>
            <a:custGeom>
              <a:rect b="b" l="l" r="r" t="t"/>
              <a:pathLst>
                <a:path extrusionOk="0" h="2955921" w="3367620">
                  <a:moveTo>
                    <a:pt x="0" y="0"/>
                  </a:moveTo>
                  <a:lnTo>
                    <a:pt x="3367619" y="0"/>
                  </a:lnTo>
                  <a:lnTo>
                    <a:pt x="3367619" y="2955921"/>
                  </a:lnTo>
                  <a:lnTo>
                    <a:pt x="0" y="29559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-26939" r="-30498" t="-899"/>
              </a:stretch>
            </a:blipFill>
            <a:ln>
              <a:noFill/>
            </a:ln>
          </p:spPr>
          <p:txBody>
            <a:bodyPr anchorCtr="0" anchor="t" bIns="25700" lIns="51425" spcFirstLastPara="1" rIns="51425" wrap="square" tIns="2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None/>
              </a:pPr>
              <a:r>
                <a:t/>
              </a:r>
              <a:endPara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" name="Google Shape;158;p34"/>
          <p:cNvGrpSpPr/>
          <p:nvPr/>
        </p:nvGrpSpPr>
        <p:grpSpPr>
          <a:xfrm>
            <a:off x="-987043" y="4409215"/>
            <a:ext cx="4072444" cy="784293"/>
            <a:chOff x="-1754744" y="7838604"/>
            <a:chExt cx="7239900" cy="1394298"/>
          </a:xfrm>
        </p:grpSpPr>
        <p:pic>
          <p:nvPicPr>
            <p:cNvPr descr="A white letters on a black background&#10;&#10;AI-generated content may be incorrect." id="159" name="Google Shape;159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0681" y="7838604"/>
              <a:ext cx="2856948" cy="4196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34"/>
            <p:cNvSpPr txBox="1"/>
            <p:nvPr/>
          </p:nvSpPr>
          <p:spPr>
            <a:xfrm>
              <a:off x="-1754744" y="8182902"/>
              <a:ext cx="7239900" cy="10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700" lIns="51425" spcFirstLastPara="1" rIns="51425" wrap="square" tIns="2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rPr b="0" i="0" lang="en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Summer Internship</a:t>
              </a:r>
              <a:endPara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656565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34"/>
          <p:cNvSpPr txBox="1"/>
          <p:nvPr/>
        </p:nvSpPr>
        <p:spPr>
          <a:xfrm>
            <a:off x="650537" y="1361550"/>
            <a:ext cx="5666700" cy="1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Calibri"/>
              <a:buNone/>
            </a:pPr>
            <a:r>
              <a:rPr b="1" lang="en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What is coding, and why does it matter in healthcare?</a:t>
            </a:r>
            <a:endParaRPr b="1" i="0" sz="35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4"/>
          <p:cNvSpPr txBox="1"/>
          <p:nvPr/>
        </p:nvSpPr>
        <p:spPr>
          <a:xfrm>
            <a:off x="1262538" y="2571750"/>
            <a:ext cx="44427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Originally created by Sophia Jansen </a:t>
            </a:r>
            <a:endParaRPr sz="15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the 2025 Mi4 summer internship</a:t>
            </a:r>
            <a:endParaRPr i="0" sz="1500" u="none" cap="none" strike="noStrike">
              <a:solidFill>
                <a:srgbClr val="65656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Challenges specific to healthcare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48" name="Google Shape;24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3"/>
          <p:cNvSpPr txBox="1"/>
          <p:nvPr/>
        </p:nvSpPr>
        <p:spPr>
          <a:xfrm>
            <a:off x="228600" y="929538"/>
            <a:ext cx="8686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The </a:t>
            </a: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observational</a:t>
            </a: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nature of healthcare data presents several challenges: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0" name="Google Shape;250;p43"/>
          <p:cNvGrpSpPr/>
          <p:nvPr/>
        </p:nvGrpSpPr>
        <p:grpSpPr>
          <a:xfrm>
            <a:off x="280075" y="1475989"/>
            <a:ext cx="8583850" cy="2754444"/>
            <a:chOff x="280075" y="1287814"/>
            <a:chExt cx="8583850" cy="2754444"/>
          </a:xfrm>
        </p:grpSpPr>
        <p:grpSp>
          <p:nvGrpSpPr>
            <p:cNvPr id="251" name="Google Shape;251;p43"/>
            <p:cNvGrpSpPr/>
            <p:nvPr/>
          </p:nvGrpSpPr>
          <p:grpSpPr>
            <a:xfrm>
              <a:off x="280075" y="1287814"/>
              <a:ext cx="2031665" cy="2754444"/>
              <a:chOff x="1114425" y="1449917"/>
              <a:chExt cx="2200200" cy="2541000"/>
            </a:xfrm>
          </p:grpSpPr>
          <p:sp>
            <p:nvSpPr>
              <p:cNvPr id="252" name="Google Shape;252;p43"/>
              <p:cNvSpPr/>
              <p:nvPr/>
            </p:nvSpPr>
            <p:spPr>
              <a:xfrm>
                <a:off x="1114425" y="1449917"/>
                <a:ext cx="2200200" cy="2541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strument Serif"/>
                  <a:ea typeface="Instrument Serif"/>
                  <a:cs typeface="Instrument Serif"/>
                  <a:sym typeface="Instrument Serif"/>
                </a:endParaRPr>
              </a:p>
            </p:txBody>
          </p:sp>
          <p:sp>
            <p:nvSpPr>
              <p:cNvPr id="253" name="Google Shape;253;p43"/>
              <p:cNvSpPr txBox="1"/>
              <p:nvPr/>
            </p:nvSpPr>
            <p:spPr>
              <a:xfrm>
                <a:off x="1260447" y="3314516"/>
                <a:ext cx="19149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Pt has disease X, they could be given medication A or B – they are given A and the pt dies. </a:t>
                </a:r>
                <a:r>
                  <a:rPr i="1"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would have happened if given B?</a:t>
                </a:r>
                <a:endParaRPr i="1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43"/>
              <p:cNvSpPr txBox="1"/>
              <p:nvPr/>
            </p:nvSpPr>
            <p:spPr>
              <a:xfrm>
                <a:off x="1260447" y="1672419"/>
                <a:ext cx="1914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Lack of counterfactual</a:t>
                </a:r>
                <a:endParaRPr b="1" sz="15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55" name="Google Shape;255;p43"/>
              <p:cNvCxnSpPr/>
              <p:nvPr/>
            </p:nvCxnSpPr>
            <p:spPr>
              <a:xfrm>
                <a:off x="1260446" y="1599236"/>
                <a:ext cx="1914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6" name="Google Shape;256;p43"/>
              <p:cNvCxnSpPr/>
              <p:nvPr/>
            </p:nvCxnSpPr>
            <p:spPr>
              <a:xfrm rot="10800000">
                <a:off x="1260431" y="3841464"/>
                <a:ext cx="1914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7" name="Google Shape;257;p43"/>
            <p:cNvGrpSpPr/>
            <p:nvPr/>
          </p:nvGrpSpPr>
          <p:grpSpPr>
            <a:xfrm>
              <a:off x="2464137" y="1287814"/>
              <a:ext cx="2031665" cy="2754444"/>
              <a:chOff x="1114425" y="1449917"/>
              <a:chExt cx="2200200" cy="2541000"/>
            </a:xfrm>
          </p:grpSpPr>
          <p:sp>
            <p:nvSpPr>
              <p:cNvPr id="258" name="Google Shape;258;p43"/>
              <p:cNvSpPr/>
              <p:nvPr/>
            </p:nvSpPr>
            <p:spPr>
              <a:xfrm>
                <a:off x="1114425" y="1449917"/>
                <a:ext cx="2200200" cy="2541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strument Serif"/>
                  <a:ea typeface="Instrument Serif"/>
                  <a:cs typeface="Instrument Serif"/>
                  <a:sym typeface="Instrument Serif"/>
                </a:endParaRPr>
              </a:p>
            </p:txBody>
          </p:sp>
          <p:sp>
            <p:nvSpPr>
              <p:cNvPr id="259" name="Google Shape;259;p43"/>
              <p:cNvSpPr txBox="1"/>
              <p:nvPr/>
            </p:nvSpPr>
            <p:spPr>
              <a:xfrm>
                <a:off x="1260447" y="3314516"/>
                <a:ext cx="19149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A model could build a biased association between </a:t>
                </a:r>
                <a:r>
                  <a:rPr i="1"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yellow fingers</a:t>
                </a:r>
                <a:r>
                  <a:rPr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:r>
                  <a:rPr i="1"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lung cancer</a:t>
                </a:r>
                <a:r>
                  <a:rPr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when the true confounder is </a:t>
                </a:r>
                <a:r>
                  <a:rPr i="1"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smoking</a:t>
                </a:r>
                <a:endParaRPr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43"/>
              <p:cNvSpPr txBox="1"/>
              <p:nvPr/>
            </p:nvSpPr>
            <p:spPr>
              <a:xfrm>
                <a:off x="1260447" y="1672419"/>
                <a:ext cx="1914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Unknown confounders</a:t>
                </a:r>
                <a:endParaRPr b="1" sz="15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61" name="Google Shape;261;p43"/>
              <p:cNvCxnSpPr/>
              <p:nvPr/>
            </p:nvCxnSpPr>
            <p:spPr>
              <a:xfrm>
                <a:off x="1260446" y="1599236"/>
                <a:ext cx="1914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43"/>
              <p:cNvCxnSpPr/>
              <p:nvPr/>
            </p:nvCxnSpPr>
            <p:spPr>
              <a:xfrm rot="10800000">
                <a:off x="1260431" y="3841464"/>
                <a:ext cx="1914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3" name="Google Shape;263;p43"/>
            <p:cNvGrpSpPr/>
            <p:nvPr/>
          </p:nvGrpSpPr>
          <p:grpSpPr>
            <a:xfrm>
              <a:off x="4648198" y="1287814"/>
              <a:ext cx="2031665" cy="2754444"/>
              <a:chOff x="1114425" y="1449917"/>
              <a:chExt cx="2200200" cy="2541000"/>
            </a:xfrm>
          </p:grpSpPr>
          <p:sp>
            <p:nvSpPr>
              <p:cNvPr id="264" name="Google Shape;264;p43"/>
              <p:cNvSpPr/>
              <p:nvPr/>
            </p:nvSpPr>
            <p:spPr>
              <a:xfrm>
                <a:off x="1114425" y="1449917"/>
                <a:ext cx="2200200" cy="2541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strument Serif"/>
                  <a:ea typeface="Instrument Serif"/>
                  <a:cs typeface="Instrument Serif"/>
                  <a:sym typeface="Instrument Serif"/>
                </a:endParaRPr>
              </a:p>
            </p:txBody>
          </p:sp>
          <p:sp>
            <p:nvSpPr>
              <p:cNvPr id="265" name="Google Shape;265;p43"/>
              <p:cNvSpPr txBox="1"/>
              <p:nvPr/>
            </p:nvSpPr>
            <p:spPr>
              <a:xfrm>
                <a:off x="1260447" y="3314516"/>
                <a:ext cx="19149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If sicker pts are more likely to have more data collected (more labs ordered, vitals collected, tests ran, etc.) your model might learn patterns that reflect care intensity, NOT health status</a:t>
                </a:r>
                <a:endParaRPr i="1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43"/>
              <p:cNvSpPr txBox="1"/>
              <p:nvPr/>
            </p:nvSpPr>
            <p:spPr>
              <a:xfrm>
                <a:off x="1260447" y="1672419"/>
                <a:ext cx="1914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Missing / Incomplete Data</a:t>
                </a:r>
                <a:endParaRPr b="1" sz="15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67" name="Google Shape;267;p43"/>
              <p:cNvCxnSpPr/>
              <p:nvPr/>
            </p:nvCxnSpPr>
            <p:spPr>
              <a:xfrm>
                <a:off x="1260446" y="1599236"/>
                <a:ext cx="1914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43"/>
              <p:cNvCxnSpPr/>
              <p:nvPr/>
            </p:nvCxnSpPr>
            <p:spPr>
              <a:xfrm rot="10800000">
                <a:off x="1260431" y="3841464"/>
                <a:ext cx="1914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9" name="Google Shape;269;p43"/>
            <p:cNvGrpSpPr/>
            <p:nvPr/>
          </p:nvGrpSpPr>
          <p:grpSpPr>
            <a:xfrm>
              <a:off x="6832260" y="1287814"/>
              <a:ext cx="2031665" cy="2754444"/>
              <a:chOff x="1114425" y="1449917"/>
              <a:chExt cx="2200200" cy="2541000"/>
            </a:xfrm>
          </p:grpSpPr>
          <p:sp>
            <p:nvSpPr>
              <p:cNvPr id="270" name="Google Shape;270;p43"/>
              <p:cNvSpPr/>
              <p:nvPr/>
            </p:nvSpPr>
            <p:spPr>
              <a:xfrm>
                <a:off x="1114425" y="1449917"/>
                <a:ext cx="2200200" cy="2541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strument Serif"/>
                  <a:ea typeface="Instrument Serif"/>
                  <a:cs typeface="Instrument Serif"/>
                  <a:sym typeface="Instrument Serif"/>
                </a:endParaRPr>
              </a:p>
            </p:txBody>
          </p:sp>
          <p:sp>
            <p:nvSpPr>
              <p:cNvPr id="271" name="Google Shape;271;p43"/>
              <p:cNvSpPr txBox="1"/>
              <p:nvPr/>
            </p:nvSpPr>
            <p:spPr>
              <a:xfrm>
                <a:off x="1260447" y="3314516"/>
                <a:ext cx="19149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ex. Integrating data from across EHRs( imaging/lab results, billing codes, etc.)  requires extensive </a:t>
                </a:r>
                <a:r>
                  <a:rPr i="1"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 standardization</a:t>
                </a:r>
                <a:r>
                  <a:rPr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mapping across </a:t>
                </a:r>
                <a:r>
                  <a:rPr i="1"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vocabularies</a:t>
                </a:r>
                <a:r>
                  <a:rPr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and careful </a:t>
                </a:r>
                <a:r>
                  <a:rPr i="1" lang="en" sz="13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temporal alignment</a:t>
                </a:r>
                <a:endParaRPr i="1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43"/>
              <p:cNvSpPr txBox="1"/>
              <p:nvPr/>
            </p:nvSpPr>
            <p:spPr>
              <a:xfrm>
                <a:off x="1260447" y="1672419"/>
                <a:ext cx="19149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500">
                    <a:solidFill>
                      <a:srgbClr val="FFFFFF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Heterogeneous Data Sources</a:t>
                </a:r>
                <a:endParaRPr b="1" sz="15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</p:txBody>
          </p:sp>
          <p:cxnSp>
            <p:nvCxnSpPr>
              <p:cNvPr id="273" name="Google Shape;273;p43"/>
              <p:cNvCxnSpPr/>
              <p:nvPr/>
            </p:nvCxnSpPr>
            <p:spPr>
              <a:xfrm>
                <a:off x="1260446" y="1599236"/>
                <a:ext cx="1914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43"/>
              <p:cNvCxnSpPr/>
              <p:nvPr/>
            </p:nvCxnSpPr>
            <p:spPr>
              <a:xfrm rot="10800000">
                <a:off x="1260431" y="3841464"/>
                <a:ext cx="19149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FF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Challenges specific to healthcare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80" name="Google Shape;28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4"/>
          <p:cNvSpPr txBox="1"/>
          <p:nvPr/>
        </p:nvSpPr>
        <p:spPr>
          <a:xfrm>
            <a:off x="228600" y="929538"/>
            <a:ext cx="86868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Bias</a:t>
            </a: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inequities</a:t>
            </a: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limited </a:t>
            </a: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sample sizes</a:t>
            </a: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also impose challenges:</a:t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82" name="Google Shape;282;p44"/>
          <p:cNvGrpSpPr/>
          <p:nvPr/>
        </p:nvGrpSpPr>
        <p:grpSpPr>
          <a:xfrm>
            <a:off x="280047" y="1476010"/>
            <a:ext cx="4215704" cy="2754444"/>
            <a:chOff x="280075" y="1475989"/>
            <a:chExt cx="2031665" cy="2754444"/>
          </a:xfrm>
        </p:grpSpPr>
        <p:sp>
          <p:nvSpPr>
            <p:cNvPr id="283" name="Google Shape;283;p44"/>
            <p:cNvSpPr/>
            <p:nvPr/>
          </p:nvSpPr>
          <p:spPr>
            <a:xfrm>
              <a:off x="280075" y="1475989"/>
              <a:ext cx="2031665" cy="27544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strument Serif"/>
                <a:ea typeface="Instrument Serif"/>
                <a:cs typeface="Instrument Serif"/>
                <a:sym typeface="Instrument Serif"/>
              </a:endParaRPr>
            </a:p>
          </p:txBody>
        </p:sp>
        <p:sp>
          <p:nvSpPr>
            <p:cNvPr id="284" name="Google Shape;284;p44"/>
            <p:cNvSpPr txBox="1"/>
            <p:nvPr/>
          </p:nvSpPr>
          <p:spPr>
            <a:xfrm>
              <a:off x="414911" y="3497215"/>
              <a:ext cx="1768219" cy="4838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Certain groups (e.g. black pts, uninsured individuals, etc.) may 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receive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different care – algorithms trained on biased data can perpetuate or amplify disparities</a:t>
              </a:r>
              <a:endPara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x. A risk score might underpredict heart attack risk in black women because it was trained on a dataset of primarily male pts</a:t>
              </a:r>
              <a:endPara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4"/>
            <p:cNvSpPr txBox="1"/>
            <p:nvPr/>
          </p:nvSpPr>
          <p:spPr>
            <a:xfrm>
              <a:off x="414911" y="1717181"/>
              <a:ext cx="1768219" cy="667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Healthcare data reflects historical inequities</a:t>
              </a:r>
              <a:endParaRPr b="1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86" name="Google Shape;286;p44"/>
            <p:cNvCxnSpPr/>
            <p:nvPr/>
          </p:nvCxnSpPr>
          <p:spPr>
            <a:xfrm>
              <a:off x="414911" y="1637851"/>
              <a:ext cx="1768219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44"/>
            <p:cNvCxnSpPr/>
            <p:nvPr/>
          </p:nvCxnSpPr>
          <p:spPr>
            <a:xfrm rot="10800000">
              <a:off x="414897" y="4068426"/>
              <a:ext cx="1768219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" name="Google Shape;288;p44"/>
          <p:cNvGrpSpPr/>
          <p:nvPr/>
        </p:nvGrpSpPr>
        <p:grpSpPr>
          <a:xfrm>
            <a:off x="4648154" y="1476011"/>
            <a:ext cx="4215803" cy="2754444"/>
            <a:chOff x="1114425" y="1449917"/>
            <a:chExt cx="2200200" cy="2541000"/>
          </a:xfrm>
        </p:grpSpPr>
        <p:sp>
          <p:nvSpPr>
            <p:cNvPr id="289" name="Google Shape;289;p44"/>
            <p:cNvSpPr/>
            <p:nvPr/>
          </p:nvSpPr>
          <p:spPr>
            <a:xfrm>
              <a:off x="1114425" y="1449917"/>
              <a:ext cx="2200200" cy="2541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strument Serif"/>
                <a:ea typeface="Instrument Serif"/>
                <a:cs typeface="Instrument Serif"/>
                <a:sym typeface="Instrument Serif"/>
              </a:endParaRPr>
            </a:p>
          </p:txBody>
        </p:sp>
        <p:sp>
          <p:nvSpPr>
            <p:cNvPr id="290" name="Google Shape;290;p44"/>
            <p:cNvSpPr txBox="1"/>
            <p:nvPr/>
          </p:nvSpPr>
          <p:spPr>
            <a:xfrm>
              <a:off x="1260447" y="3314516"/>
              <a:ext cx="1914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Models struggle to learn meaningful patterns when positive cases are rare (aka </a:t>
              </a:r>
              <a:r>
                <a:rPr i="1"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class imbalance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)</a:t>
              </a:r>
              <a:endPara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x. Predicting adverse drug reactions, neonatal strokes, even pediatric predictions are much more difficult to </a:t>
              </a:r>
              <a:r>
                <a:rPr i="1"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accurately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tune due to limited data availability or rare 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occurrence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of true 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positive</a:t>
              </a:r>
              <a:r>
                <a:rPr lang="en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cases</a:t>
              </a:r>
              <a:endParaRPr sz="13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4"/>
            <p:cNvSpPr txBox="1"/>
            <p:nvPr/>
          </p:nvSpPr>
          <p:spPr>
            <a:xfrm>
              <a:off x="1260447" y="1672419"/>
              <a:ext cx="1914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Rare,</a:t>
              </a:r>
              <a:r>
                <a:rPr b="1" lang="en" sz="15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but important, </a:t>
              </a:r>
              <a:r>
                <a:rPr b="1" lang="en" sz="1500">
                  <a:solidFill>
                    <a:srgbClr val="FFFFFF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events might only appear in a handful of cases</a:t>
              </a:r>
              <a:endParaRPr b="1"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cxnSp>
          <p:nvCxnSpPr>
            <p:cNvPr id="292" name="Google Shape;292;p44"/>
            <p:cNvCxnSpPr/>
            <p:nvPr/>
          </p:nvCxnSpPr>
          <p:spPr>
            <a:xfrm>
              <a:off x="1260446" y="1599236"/>
              <a:ext cx="19149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44"/>
            <p:cNvCxnSpPr/>
            <p:nvPr/>
          </p:nvCxnSpPr>
          <p:spPr>
            <a:xfrm rot="10800000">
              <a:off x="1260431" y="3841464"/>
              <a:ext cx="1914900" cy="0"/>
            </a:xfrm>
            <a:prstGeom prst="straightConnector1">
              <a:avLst/>
            </a:pr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/>
        </p:nvSpPr>
        <p:spPr>
          <a:xfrm>
            <a:off x="228600" y="1596150"/>
            <a:ext cx="86868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some common machine learning models?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i="1" lang="en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Discuss in small groups</a:t>
            </a:r>
            <a:endParaRPr b="1" i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99" name="Google Shape;29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Model success metrics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305" name="Google Shape;30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p46"/>
          <p:cNvGraphicFramePr/>
          <p:nvPr/>
        </p:nvGraphicFramePr>
        <p:xfrm>
          <a:off x="385200" y="921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{09221A5E-843F-4574-B06E-DEDFC9C85DE8}</a:tableStyleId>
              </a:tblPr>
              <a:tblGrid>
                <a:gridCol w="1525900"/>
                <a:gridCol w="3423850"/>
                <a:gridCol w="342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Accuracy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Percent of total predictions that were correct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all pts correctly predicted to survive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Precision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those the model said </a:t>
                      </a:r>
                      <a:r>
                        <a:rPr i="1"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had the disease</a:t>
                      </a: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how many actually did?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Useful to avoid false positives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Recall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Of all real disease cases, how many did the model catch?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Also called </a:t>
                      </a:r>
                      <a:r>
                        <a:rPr i="1"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</a:t>
                      </a:r>
                      <a:endParaRPr i="1"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F1 Score 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Harmonic mean of precision and recall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 for imbalanced datasets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Specificity 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 negatives / all actual negatives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Did we correctly identify healthy pts?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AUC-ROC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Area under the ROC curve, higher = better classifier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 for comparing models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Confusion Matrix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showing true positives, false positives, true negatives, false negatives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Helps visualize where the model makes mistakes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Other terminology to know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312" name="Google Shape;31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47"/>
          <p:cNvGraphicFramePr/>
          <p:nvPr/>
        </p:nvGraphicFramePr>
        <p:xfrm>
          <a:off x="964225" y="161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{09221A5E-843F-4574-B06E-DEDFC9C85DE8}</a:tableStyleId>
              </a:tblPr>
              <a:tblGrid>
                <a:gridCol w="2470000"/>
                <a:gridCol w="474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Feature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column or variable used to make predictions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Label / Target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you are trying to predict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Imputation 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Filling in / handling missing values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Outlier Handling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Removing or modifying unusual or extreme values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43434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Train, Test Split</a:t>
                      </a:r>
                      <a:endParaRPr sz="1500">
                        <a:solidFill>
                          <a:srgbClr val="43434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rgbClr val="4343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a model on one part, test on another for fairness </a:t>
                      </a:r>
                      <a:endParaRPr sz="1300">
                        <a:solidFill>
                          <a:srgbClr val="43434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4000" marB="64000" marR="64000" marL="6400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Model workflow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319" name="Google Shape;31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48"/>
          <p:cNvGrpSpPr/>
          <p:nvPr/>
        </p:nvGrpSpPr>
        <p:grpSpPr>
          <a:xfrm>
            <a:off x="228600" y="883625"/>
            <a:ext cx="4835400" cy="3376250"/>
            <a:chOff x="228600" y="904375"/>
            <a:chExt cx="4835400" cy="3376250"/>
          </a:xfrm>
        </p:grpSpPr>
        <p:sp>
          <p:nvSpPr>
            <p:cNvPr id="321" name="Google Shape;321;p48"/>
            <p:cNvSpPr txBox="1"/>
            <p:nvPr/>
          </p:nvSpPr>
          <p:spPr>
            <a:xfrm>
              <a:off x="304800" y="904375"/>
              <a:ext cx="47592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</a:t>
              </a:r>
              <a:r>
                <a:rPr lang="en" sz="1500">
                  <a:solidFill>
                    <a:srgbClr val="43434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 </a:t>
              </a:r>
              <a:r>
                <a:rPr lang="en" sz="1500">
                  <a:solidFill>
                    <a:srgbClr val="43434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Data Processing &amp; Training </a:t>
              </a:r>
              <a:endParaRPr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322" name="Google Shape;322;p48"/>
            <p:cNvGrpSpPr/>
            <p:nvPr/>
          </p:nvGrpSpPr>
          <p:grpSpPr>
            <a:xfrm>
              <a:off x="228600" y="1211574"/>
              <a:ext cx="4835400" cy="3069051"/>
              <a:chOff x="304800" y="1214774"/>
              <a:chExt cx="4835400" cy="3069051"/>
            </a:xfrm>
          </p:grpSpPr>
          <p:sp>
            <p:nvSpPr>
              <p:cNvPr id="323" name="Google Shape;323;p48"/>
              <p:cNvSpPr/>
              <p:nvPr/>
            </p:nvSpPr>
            <p:spPr>
              <a:xfrm rot="-5400000">
                <a:off x="272850" y="1246724"/>
                <a:ext cx="571500" cy="5076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24" name="Google Shape;324;p48"/>
              <p:cNvSpPr/>
              <p:nvPr/>
            </p:nvSpPr>
            <p:spPr>
              <a:xfrm rot="-5400000">
                <a:off x="272850" y="1866156"/>
                <a:ext cx="571500" cy="5076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25" name="Google Shape;325;p48"/>
              <p:cNvSpPr/>
              <p:nvPr/>
            </p:nvSpPr>
            <p:spPr>
              <a:xfrm rot="-5400000">
                <a:off x="272850" y="2491725"/>
                <a:ext cx="571500" cy="5076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26" name="Google Shape;326;p48"/>
              <p:cNvSpPr/>
              <p:nvPr/>
            </p:nvSpPr>
            <p:spPr>
              <a:xfrm flipH="1" rot="5400000">
                <a:off x="2662050" y="-691875"/>
                <a:ext cx="571500" cy="43848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27" name="Google Shape;327;p48"/>
              <p:cNvSpPr txBox="1"/>
              <p:nvPr/>
            </p:nvSpPr>
            <p:spPr>
              <a:xfrm>
                <a:off x="902881" y="1214888"/>
                <a:ext cx="4085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Understand the problem</a:t>
                </a:r>
                <a:endParaRPr b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What are you predicting? (ex. re-admission, sepsis)</a:t>
                </a:r>
                <a:endParaRPr i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48"/>
              <p:cNvSpPr/>
              <p:nvPr/>
            </p:nvSpPr>
            <p:spPr>
              <a:xfrm flipH="1" rot="5400000">
                <a:off x="2662050" y="-72437"/>
                <a:ext cx="571500" cy="43848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29" name="Google Shape;329;p48"/>
              <p:cNvSpPr txBox="1"/>
              <p:nvPr/>
            </p:nvSpPr>
            <p:spPr>
              <a:xfrm>
                <a:off x="902881" y="1834325"/>
                <a:ext cx="4085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Collect data</a:t>
                </a:r>
                <a:endParaRPr b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CSVs, SQL, EHR, MIMIC, etc.</a:t>
                </a:r>
                <a:endParaRPr i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8"/>
              <p:cNvSpPr txBox="1"/>
              <p:nvPr/>
            </p:nvSpPr>
            <p:spPr>
              <a:xfrm>
                <a:off x="304800" y="2012257"/>
                <a:ext cx="450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gtree Black"/>
                    <a:ea typeface="Figtree Black"/>
                    <a:cs typeface="Figtree Black"/>
                    <a:sym typeface="Figtree Black"/>
                  </a:rPr>
                  <a:t>2</a:t>
                </a:r>
                <a:endParaRPr>
                  <a:solidFill>
                    <a:srgbClr val="FFFFFF"/>
                  </a:solidFill>
                  <a:latin typeface="Figtree Black"/>
                  <a:ea typeface="Figtree Black"/>
                  <a:cs typeface="Figtree Black"/>
                  <a:sym typeface="Figtree Black"/>
                </a:endParaRPr>
              </a:p>
            </p:txBody>
          </p:sp>
          <p:sp>
            <p:nvSpPr>
              <p:cNvPr id="331" name="Google Shape;331;p48"/>
              <p:cNvSpPr/>
              <p:nvPr/>
            </p:nvSpPr>
            <p:spPr>
              <a:xfrm flipH="1" rot="5400000">
                <a:off x="2662050" y="553138"/>
                <a:ext cx="571500" cy="43848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32" name="Google Shape;332;p48"/>
              <p:cNvSpPr txBox="1"/>
              <p:nvPr/>
            </p:nvSpPr>
            <p:spPr>
              <a:xfrm>
                <a:off x="902881" y="2459900"/>
                <a:ext cx="4085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Feature Engineering</a:t>
                </a:r>
                <a:endParaRPr b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Create columns from raw data, remove unnecessary features</a:t>
                </a:r>
                <a:endParaRPr i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48"/>
              <p:cNvSpPr txBox="1"/>
              <p:nvPr/>
            </p:nvSpPr>
            <p:spPr>
              <a:xfrm>
                <a:off x="304800" y="2637826"/>
                <a:ext cx="450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gtree Black"/>
                    <a:ea typeface="Figtree Black"/>
                    <a:cs typeface="Figtree Black"/>
                    <a:sym typeface="Figtree Black"/>
                  </a:rPr>
                  <a:t>3</a:t>
                </a:r>
                <a:endParaRPr>
                  <a:solidFill>
                    <a:srgbClr val="FFFFFF"/>
                  </a:solidFill>
                  <a:latin typeface="Figtree Black"/>
                  <a:ea typeface="Figtree Black"/>
                  <a:cs typeface="Figtree Black"/>
                  <a:sym typeface="Figtree Black"/>
                </a:endParaRPr>
              </a:p>
            </p:txBody>
          </p:sp>
          <p:sp>
            <p:nvSpPr>
              <p:cNvPr id="334" name="Google Shape;334;p48"/>
              <p:cNvSpPr txBox="1"/>
              <p:nvPr/>
            </p:nvSpPr>
            <p:spPr>
              <a:xfrm>
                <a:off x="304800" y="1392825"/>
                <a:ext cx="450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gtree Black"/>
                    <a:ea typeface="Figtree Black"/>
                    <a:cs typeface="Figtree Black"/>
                    <a:sym typeface="Figtree Black"/>
                  </a:rPr>
                  <a:t>1</a:t>
                </a:r>
                <a:endParaRPr>
                  <a:solidFill>
                    <a:srgbClr val="FFFFFF"/>
                  </a:solidFill>
                  <a:latin typeface="Figtree Black"/>
                  <a:ea typeface="Figtree Black"/>
                  <a:cs typeface="Figtree Black"/>
                  <a:sym typeface="Figtree Black"/>
                </a:endParaRPr>
              </a:p>
            </p:txBody>
          </p:sp>
          <p:sp>
            <p:nvSpPr>
              <p:cNvPr id="335" name="Google Shape;335;p48"/>
              <p:cNvSpPr/>
              <p:nvPr/>
            </p:nvSpPr>
            <p:spPr>
              <a:xfrm rot="-5400000">
                <a:off x="272850" y="3117425"/>
                <a:ext cx="571500" cy="5076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36" name="Google Shape;336;p48"/>
              <p:cNvSpPr/>
              <p:nvPr/>
            </p:nvSpPr>
            <p:spPr>
              <a:xfrm flipH="1" rot="5400000">
                <a:off x="2662050" y="1178838"/>
                <a:ext cx="571500" cy="43848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37" name="Google Shape;337;p48"/>
              <p:cNvSpPr txBox="1"/>
              <p:nvPr/>
            </p:nvSpPr>
            <p:spPr>
              <a:xfrm>
                <a:off x="902881" y="3085600"/>
                <a:ext cx="4085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Clean the data</a:t>
                </a:r>
                <a:endParaRPr b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Handle missing values, correct errors</a:t>
                </a:r>
                <a:endParaRPr i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8"/>
              <p:cNvSpPr txBox="1"/>
              <p:nvPr/>
            </p:nvSpPr>
            <p:spPr>
              <a:xfrm>
                <a:off x="304800" y="3263525"/>
                <a:ext cx="450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gtree Black"/>
                    <a:ea typeface="Figtree Black"/>
                    <a:cs typeface="Figtree Black"/>
                    <a:sym typeface="Figtree Black"/>
                  </a:rPr>
                  <a:t>4</a:t>
                </a:r>
                <a:endParaRPr>
                  <a:solidFill>
                    <a:srgbClr val="FFFFFF"/>
                  </a:solidFill>
                  <a:latin typeface="Figtree Black"/>
                  <a:ea typeface="Figtree Black"/>
                  <a:cs typeface="Figtree Black"/>
                  <a:sym typeface="Figtree Black"/>
                </a:endParaRPr>
              </a:p>
            </p:txBody>
          </p:sp>
          <p:sp>
            <p:nvSpPr>
              <p:cNvPr id="339" name="Google Shape;339;p48"/>
              <p:cNvSpPr/>
              <p:nvPr/>
            </p:nvSpPr>
            <p:spPr>
              <a:xfrm rot="-5400000">
                <a:off x="272850" y="3743250"/>
                <a:ext cx="571500" cy="5076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40" name="Google Shape;340;p48"/>
              <p:cNvSpPr/>
              <p:nvPr/>
            </p:nvSpPr>
            <p:spPr>
              <a:xfrm flipH="1" rot="5400000">
                <a:off x="2662050" y="1804663"/>
                <a:ext cx="571500" cy="4384800"/>
              </a:xfrm>
              <a:prstGeom prst="round2SameRect">
                <a:avLst>
                  <a:gd fmla="val 16789" name="adj1"/>
                  <a:gd fmla="val 0" name="adj2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Figtree"/>
                  <a:ea typeface="Figtree"/>
                  <a:cs typeface="Figtree"/>
                  <a:sym typeface="Figtree"/>
                </a:endParaRPr>
              </a:p>
            </p:txBody>
          </p:sp>
          <p:sp>
            <p:nvSpPr>
              <p:cNvPr id="341" name="Google Shape;341;p48"/>
              <p:cNvSpPr txBox="1"/>
              <p:nvPr/>
            </p:nvSpPr>
            <p:spPr>
              <a:xfrm>
                <a:off x="902881" y="3711425"/>
                <a:ext cx="4085400" cy="57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Train the model</a:t>
                </a:r>
                <a:endParaRPr b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i="1" lang="en" sz="13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Fit model to train data, test against different data splits</a:t>
                </a:r>
                <a:endParaRPr i="1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8"/>
              <p:cNvSpPr txBox="1"/>
              <p:nvPr/>
            </p:nvSpPr>
            <p:spPr>
              <a:xfrm>
                <a:off x="304800" y="3889350"/>
                <a:ext cx="4506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rgbClr val="FFFFFF"/>
                    </a:solidFill>
                    <a:latin typeface="Figtree Black"/>
                    <a:ea typeface="Figtree Black"/>
                    <a:cs typeface="Figtree Black"/>
                    <a:sym typeface="Figtree Black"/>
                  </a:rPr>
                  <a:t>5</a:t>
                </a:r>
                <a:endParaRPr>
                  <a:solidFill>
                    <a:srgbClr val="FFFFFF"/>
                  </a:solidFill>
                  <a:latin typeface="Figtree Black"/>
                  <a:ea typeface="Figtree Black"/>
                  <a:cs typeface="Figtree Black"/>
                  <a:sym typeface="Figtree Black"/>
                </a:endParaRPr>
              </a:p>
            </p:txBody>
          </p:sp>
        </p:grpSp>
      </p:grpSp>
      <p:grpSp>
        <p:nvGrpSpPr>
          <p:cNvPr id="343" name="Google Shape;343;p48"/>
          <p:cNvGrpSpPr/>
          <p:nvPr/>
        </p:nvGrpSpPr>
        <p:grpSpPr>
          <a:xfrm>
            <a:off x="5216400" y="1509438"/>
            <a:ext cx="3699000" cy="2124613"/>
            <a:chOff x="5064000" y="904500"/>
            <a:chExt cx="3699000" cy="2124613"/>
          </a:xfrm>
        </p:grpSpPr>
        <p:sp>
          <p:nvSpPr>
            <p:cNvPr id="344" name="Google Shape;344;p48"/>
            <p:cNvSpPr/>
            <p:nvPr/>
          </p:nvSpPr>
          <p:spPr>
            <a:xfrm rot="-5400000">
              <a:off x="5032050" y="1243536"/>
              <a:ext cx="571500" cy="507600"/>
            </a:xfrm>
            <a:prstGeom prst="round2SameRect">
              <a:avLst>
                <a:gd fmla="val 16789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45" name="Google Shape;345;p48"/>
            <p:cNvSpPr/>
            <p:nvPr/>
          </p:nvSpPr>
          <p:spPr>
            <a:xfrm rot="-5400000">
              <a:off x="5032050" y="1862968"/>
              <a:ext cx="571500" cy="507600"/>
            </a:xfrm>
            <a:prstGeom prst="round2SameRect">
              <a:avLst>
                <a:gd fmla="val 16789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46" name="Google Shape;346;p48"/>
            <p:cNvSpPr/>
            <p:nvPr/>
          </p:nvSpPr>
          <p:spPr>
            <a:xfrm rot="-5400000">
              <a:off x="5032050" y="2488538"/>
              <a:ext cx="571500" cy="507600"/>
            </a:xfrm>
            <a:prstGeom prst="round2SameRect">
              <a:avLst>
                <a:gd fmla="val 16789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47" name="Google Shape;347;p48"/>
            <p:cNvSpPr/>
            <p:nvPr/>
          </p:nvSpPr>
          <p:spPr>
            <a:xfrm flipH="1" rot="5400000">
              <a:off x="6853050" y="-126862"/>
              <a:ext cx="571500" cy="3248400"/>
            </a:xfrm>
            <a:prstGeom prst="round2SameRect">
              <a:avLst>
                <a:gd fmla="val 16789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48" name="Google Shape;348;p48"/>
            <p:cNvSpPr txBox="1"/>
            <p:nvPr/>
          </p:nvSpPr>
          <p:spPr>
            <a:xfrm>
              <a:off x="5140200" y="904500"/>
              <a:ext cx="3622800" cy="2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43434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b. Evaluation and Results</a:t>
              </a:r>
              <a:endParaRPr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49" name="Google Shape;349;p48"/>
            <p:cNvSpPr txBox="1"/>
            <p:nvPr/>
          </p:nvSpPr>
          <p:spPr>
            <a:xfrm>
              <a:off x="5642948" y="1211700"/>
              <a:ext cx="30267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Evaluate</a:t>
              </a:r>
              <a:endParaRPr b="1" sz="1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Use metrics like accuracy, F1 score</a:t>
              </a:r>
              <a:endParaRPr i="1" sz="1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8"/>
            <p:cNvSpPr/>
            <p:nvPr/>
          </p:nvSpPr>
          <p:spPr>
            <a:xfrm flipH="1" rot="5400000">
              <a:off x="6853050" y="492575"/>
              <a:ext cx="571500" cy="3248400"/>
            </a:xfrm>
            <a:prstGeom prst="round2SameRect">
              <a:avLst>
                <a:gd fmla="val 16789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51" name="Google Shape;351;p48"/>
            <p:cNvSpPr txBox="1"/>
            <p:nvPr/>
          </p:nvSpPr>
          <p:spPr>
            <a:xfrm>
              <a:off x="5642948" y="1831138"/>
              <a:ext cx="30267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Interpret</a:t>
              </a:r>
              <a:endParaRPr b="1" sz="1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What is the </a:t>
              </a:r>
              <a:r>
                <a:rPr i="1" lang="en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model</a:t>
              </a:r>
              <a:r>
                <a:rPr i="1" lang="en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 saying and why?</a:t>
              </a:r>
              <a:endParaRPr i="1" sz="1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8"/>
            <p:cNvSpPr txBox="1"/>
            <p:nvPr/>
          </p:nvSpPr>
          <p:spPr>
            <a:xfrm>
              <a:off x="5064000" y="2009069"/>
              <a:ext cx="450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gtree Black"/>
                  <a:ea typeface="Figtree Black"/>
                  <a:cs typeface="Figtree Black"/>
                  <a:sym typeface="Figtree Black"/>
                </a:rPr>
                <a:t>7</a:t>
              </a:r>
              <a:endParaRPr>
                <a:solidFill>
                  <a:srgbClr val="FFFFFF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sp>
          <p:nvSpPr>
            <p:cNvPr id="353" name="Google Shape;353;p48"/>
            <p:cNvSpPr/>
            <p:nvPr/>
          </p:nvSpPr>
          <p:spPr>
            <a:xfrm flipH="1" rot="5400000">
              <a:off x="6853050" y="1118150"/>
              <a:ext cx="571500" cy="3248400"/>
            </a:xfrm>
            <a:prstGeom prst="round2SameRect">
              <a:avLst>
                <a:gd fmla="val 16789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Figtree"/>
                <a:ea typeface="Figtree"/>
                <a:cs typeface="Figtree"/>
                <a:sym typeface="Figtree"/>
              </a:endParaRPr>
            </a:p>
          </p:txBody>
        </p:sp>
        <p:sp>
          <p:nvSpPr>
            <p:cNvPr id="354" name="Google Shape;354;p48"/>
            <p:cNvSpPr txBox="1"/>
            <p:nvPr/>
          </p:nvSpPr>
          <p:spPr>
            <a:xfrm>
              <a:off x="5642948" y="2456713"/>
              <a:ext cx="3026700" cy="5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Communicate</a:t>
              </a:r>
              <a:endParaRPr b="1" sz="1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" sz="13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Translate the findings into clinical meaning</a:t>
              </a:r>
              <a:endParaRPr i="1" sz="13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8"/>
            <p:cNvSpPr txBox="1"/>
            <p:nvPr/>
          </p:nvSpPr>
          <p:spPr>
            <a:xfrm>
              <a:off x="5064000" y="2634638"/>
              <a:ext cx="450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gtree Black"/>
                  <a:ea typeface="Figtree Black"/>
                  <a:cs typeface="Figtree Black"/>
                  <a:sym typeface="Figtree Black"/>
                </a:rPr>
                <a:t>9</a:t>
              </a:r>
              <a:endParaRPr>
                <a:solidFill>
                  <a:srgbClr val="FFFFFF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sp>
          <p:nvSpPr>
            <p:cNvPr id="356" name="Google Shape;356;p48"/>
            <p:cNvSpPr txBox="1"/>
            <p:nvPr/>
          </p:nvSpPr>
          <p:spPr>
            <a:xfrm>
              <a:off x="5064000" y="1389638"/>
              <a:ext cx="4506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Figtree Black"/>
                  <a:ea typeface="Figtree Black"/>
                  <a:cs typeface="Figtree Black"/>
                  <a:sym typeface="Figtree Black"/>
                </a:rPr>
                <a:t>6</a:t>
              </a:r>
              <a:endParaRPr>
                <a:solidFill>
                  <a:srgbClr val="FFFFFF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 txBox="1"/>
          <p:nvPr/>
        </p:nvSpPr>
        <p:spPr>
          <a:xfrm>
            <a:off x="228600" y="1596150"/>
            <a:ext cx="86868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datasets or types of data would you like to be able to analyze? What is available?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i="1" lang="en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Discuss in small groups</a:t>
            </a:r>
            <a:endParaRPr b="1" i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362" name="Google Shape;3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MIMIC-III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368" name="Google Shape;3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0"/>
          <p:cNvSpPr txBox="1"/>
          <p:nvPr/>
        </p:nvSpPr>
        <p:spPr>
          <a:xfrm>
            <a:off x="228600" y="929538"/>
            <a:ext cx="86868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MIMIC-III (Medical Information Mart for Intensive Care)</a:t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https://physionet.org/content/mimiciii/1.4/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“MIMIC-III is a large, freely-available database comprising de-identified health-related data associated with over forty thousand patients who stayed in critical care units of the Beth Israel Deaconess Medical Center between 2001 and 2012.” 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Includes information such as:</a:t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demographics (including in-hospital and post-discharge mortality)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vital sign measurements made at the bedside (~1 data point per hour)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laboratory test results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medications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caregiver notes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imaging reports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MIMIC-IV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375" name="Google Shape;37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51"/>
          <p:cNvSpPr txBox="1"/>
          <p:nvPr/>
        </p:nvSpPr>
        <p:spPr>
          <a:xfrm>
            <a:off x="228600" y="929538"/>
            <a:ext cx="86868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MIMIC-IV (Medical Information Mart for Intensive Care)</a:t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https://physionet.org/content/mimiciv/3.1/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“MIMIC-IV contains data for over 65,000 patients admitted to an ICU and over 200,000 patients admitted to the emergency department.” 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Includes information in MIMIC-III plus:</a:t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(MIMIC-III uses only ICU specific clinical data)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Hospital data sourced from broad hospital wide EHR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Generally, it is easier to work with MIMIC-III for practical reason (less data, easier time processing, less computing required), however there may be some questions that can only be answered using hospital-wide data rather than just ICU data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Similar to MIMIC-III, MIMIC-IV has a demo database that you can access and use</a:t>
            </a:r>
            <a:endParaRPr i="1"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MIMIC-III &amp; MIMIC-III demo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382" name="Google Shape;38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3" name="Google Shape;383;p52"/>
          <p:cNvGrpSpPr/>
          <p:nvPr/>
        </p:nvGrpSpPr>
        <p:grpSpPr>
          <a:xfrm>
            <a:off x="338925" y="836225"/>
            <a:ext cx="8466150" cy="3471049"/>
            <a:chOff x="338925" y="836225"/>
            <a:chExt cx="8466150" cy="3471049"/>
          </a:xfrm>
        </p:grpSpPr>
        <p:pic>
          <p:nvPicPr>
            <p:cNvPr id="384" name="Google Shape;384;p52" title="Screen Shot 2025-06-10 at 10.45.13 AM.png"/>
            <p:cNvPicPr preferRelativeResize="0"/>
            <p:nvPr/>
          </p:nvPicPr>
          <p:blipFill rotWithShape="1">
            <a:blip r:embed="rId4">
              <a:alphaModFix/>
            </a:blip>
            <a:srcRect b="40677" l="0" r="0" t="0"/>
            <a:stretch/>
          </p:blipFill>
          <p:spPr>
            <a:xfrm>
              <a:off x="338925" y="836225"/>
              <a:ext cx="4129150" cy="3471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52" title="Screen Shot 2025-06-10 at 10.46.08 AM.png"/>
            <p:cNvPicPr preferRelativeResize="0"/>
            <p:nvPr/>
          </p:nvPicPr>
          <p:blipFill rotWithShape="1">
            <a:blip r:embed="rId5">
              <a:alphaModFix/>
            </a:blip>
            <a:srcRect b="38438" l="0" r="0" t="0"/>
            <a:stretch/>
          </p:blipFill>
          <p:spPr>
            <a:xfrm>
              <a:off x="4675925" y="838376"/>
              <a:ext cx="4129150" cy="34667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/>
        </p:nvSpPr>
        <p:spPr>
          <a:xfrm>
            <a:off x="228600" y="1596150"/>
            <a:ext cx="86868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some ways that coding is utilized in healthcare today?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i="1" lang="en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Discuss in small groups</a:t>
            </a:r>
            <a:endParaRPr b="1" i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168" name="Google Shape;16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/>
          <p:nvPr/>
        </p:nvSpPr>
        <p:spPr>
          <a:xfrm>
            <a:off x="464826" y="3017875"/>
            <a:ext cx="4733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4A4"/>
              </a:buClr>
              <a:buSzPts val="1800"/>
              <a:buFont typeface="Calibri"/>
              <a:buNone/>
            </a:pPr>
            <a:r>
              <a:rPr lang="en" sz="2000">
                <a:solidFill>
                  <a:srgbClr val="0064A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Questions?</a:t>
            </a:r>
            <a:endParaRPr sz="2000">
              <a:solidFill>
                <a:srgbClr val="0064A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Blue text on a black background&#10;&#10;Description automatically generated" id="391" name="Google Shape;39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426" y="1917245"/>
            <a:ext cx="4074028" cy="110062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3"/>
          <p:cNvSpPr/>
          <p:nvPr/>
        </p:nvSpPr>
        <p:spPr>
          <a:xfrm>
            <a:off x="117652" y="4591416"/>
            <a:ext cx="1106700" cy="442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5700" lIns="51425" spcFirstLastPara="1" rIns="51425" wrap="square" tIns="2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ack background with blue text&#10;&#10;AI-generated content may be incorrect." id="393" name="Google Shape;393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863" y="4442092"/>
            <a:ext cx="1797844" cy="1570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/>
        </p:nvSpPr>
        <p:spPr>
          <a:xfrm>
            <a:off x="228600" y="152400"/>
            <a:ext cx="8686800" cy="9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some ways that coding is utilized in healthcare today?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174" name="Google Shape;17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36"/>
          <p:cNvGrpSpPr/>
          <p:nvPr/>
        </p:nvGrpSpPr>
        <p:grpSpPr>
          <a:xfrm>
            <a:off x="564471" y="1482561"/>
            <a:ext cx="8015054" cy="2826953"/>
            <a:chOff x="564471" y="1482561"/>
            <a:chExt cx="8015054" cy="2826953"/>
          </a:xfrm>
        </p:grpSpPr>
        <p:sp>
          <p:nvSpPr>
            <p:cNvPr id="176" name="Google Shape;176;p36"/>
            <p:cNvSpPr/>
            <p:nvPr/>
          </p:nvSpPr>
          <p:spPr>
            <a:xfrm>
              <a:off x="2952425" y="3611936"/>
              <a:ext cx="5627100" cy="697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6"/>
            <p:cNvSpPr/>
            <p:nvPr/>
          </p:nvSpPr>
          <p:spPr>
            <a:xfrm flipH="1">
              <a:off x="564496" y="3611937"/>
              <a:ext cx="2713500" cy="696300"/>
            </a:xfrm>
            <a:prstGeom prst="rect">
              <a:avLst/>
            </a:prstGeom>
            <a:solidFill>
              <a:srgbClr val="006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8" name="Google Shape;178;p36"/>
            <p:cNvSpPr/>
            <p:nvPr/>
          </p:nvSpPr>
          <p:spPr>
            <a:xfrm rot="-5400000">
              <a:off x="2698662" y="3251012"/>
              <a:ext cx="697304" cy="1419143"/>
            </a:xfrm>
            <a:prstGeom prst="flowChartOffpageConnector">
              <a:avLst/>
            </a:prstGeom>
            <a:solidFill>
              <a:srgbClr val="006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79" name="Google Shape;179;p36"/>
            <p:cNvSpPr/>
            <p:nvPr/>
          </p:nvSpPr>
          <p:spPr>
            <a:xfrm>
              <a:off x="652259" y="3695802"/>
              <a:ext cx="28557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AI &amp; Imaging</a:t>
              </a:r>
              <a:endParaRPr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0" name="Google Shape;180;p36"/>
            <p:cNvSpPr/>
            <p:nvPr/>
          </p:nvSpPr>
          <p:spPr>
            <a:xfrm>
              <a:off x="3974521" y="3613214"/>
              <a:ext cx="46047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4A3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rgbClr val="0064A3"/>
                  </a:solidFill>
                  <a:latin typeface="Calibri"/>
                  <a:ea typeface="Calibri"/>
                  <a:cs typeface="Calibri"/>
                  <a:sym typeface="Calibri"/>
                </a:rPr>
                <a:t>Radiology image analysis (AI &amp; machine learning)</a:t>
              </a:r>
              <a:endParaRPr sz="1300">
                <a:solidFill>
                  <a:srgbClr val="0064A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4A3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rgbClr val="0064A3"/>
                  </a:solidFill>
                  <a:latin typeface="Calibri"/>
                  <a:ea typeface="Calibri"/>
                  <a:cs typeface="Calibri"/>
                  <a:sym typeface="Calibri"/>
                </a:rPr>
                <a:t>NLP for reading and coding clinical notes</a:t>
              </a:r>
              <a:endParaRPr sz="1300">
                <a:solidFill>
                  <a:srgbClr val="0064A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6"/>
            <p:cNvSpPr/>
            <p:nvPr/>
          </p:nvSpPr>
          <p:spPr>
            <a:xfrm>
              <a:off x="2952425" y="2902126"/>
              <a:ext cx="5627100" cy="697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6"/>
            <p:cNvSpPr/>
            <p:nvPr/>
          </p:nvSpPr>
          <p:spPr>
            <a:xfrm flipH="1">
              <a:off x="564496" y="2902129"/>
              <a:ext cx="2713500" cy="696300"/>
            </a:xfrm>
            <a:prstGeom prst="rect">
              <a:avLst/>
            </a:prstGeom>
            <a:solidFill>
              <a:srgbClr val="006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3" name="Google Shape;183;p36"/>
            <p:cNvSpPr/>
            <p:nvPr/>
          </p:nvSpPr>
          <p:spPr>
            <a:xfrm rot="-5400000">
              <a:off x="2698662" y="2541203"/>
              <a:ext cx="697304" cy="1419143"/>
            </a:xfrm>
            <a:prstGeom prst="flowChartOffpageConnector">
              <a:avLst/>
            </a:prstGeom>
            <a:solidFill>
              <a:srgbClr val="006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4" name="Google Shape;184;p36"/>
            <p:cNvSpPr/>
            <p:nvPr/>
          </p:nvSpPr>
          <p:spPr>
            <a:xfrm>
              <a:off x="652259" y="2985993"/>
              <a:ext cx="28557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Public Health &amp; Policy</a:t>
              </a:r>
              <a:endParaRPr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5" name="Google Shape;185;p36"/>
            <p:cNvSpPr/>
            <p:nvPr/>
          </p:nvSpPr>
          <p:spPr>
            <a:xfrm>
              <a:off x="3974521" y="2903405"/>
              <a:ext cx="46047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4A3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rgbClr val="0064A3"/>
                  </a:solidFill>
                  <a:latin typeface="Calibri"/>
                  <a:ea typeface="Calibri"/>
                  <a:cs typeface="Calibri"/>
                  <a:sym typeface="Calibri"/>
                </a:rPr>
                <a:t>Tracking disease outbreaks</a:t>
              </a:r>
              <a:endParaRPr sz="1300">
                <a:solidFill>
                  <a:srgbClr val="0064A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4A3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rgbClr val="0064A3"/>
                  </a:solidFill>
                  <a:latin typeface="Calibri"/>
                  <a:ea typeface="Calibri"/>
                  <a:cs typeface="Calibri"/>
                  <a:sym typeface="Calibri"/>
                </a:rPr>
                <a:t>Predicting hospital admissions &amp; resource allocation </a:t>
              </a:r>
              <a:endParaRPr sz="1300">
                <a:solidFill>
                  <a:srgbClr val="0064A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2952425" y="2192353"/>
              <a:ext cx="5627100" cy="697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 flipH="1">
              <a:off x="564497" y="2192363"/>
              <a:ext cx="2713500" cy="696300"/>
            </a:xfrm>
            <a:prstGeom prst="rect">
              <a:avLst/>
            </a:prstGeom>
            <a:solidFill>
              <a:srgbClr val="006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 rot="-5400000">
              <a:off x="2698662" y="1831431"/>
              <a:ext cx="697304" cy="1419143"/>
            </a:xfrm>
            <a:prstGeom prst="flowChartOffpageConnector">
              <a:avLst/>
            </a:prstGeom>
            <a:solidFill>
              <a:srgbClr val="006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652249" y="2276228"/>
              <a:ext cx="28557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Medical </a:t>
              </a:r>
              <a:r>
                <a:rPr lang="en" sz="15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Research &amp; </a:t>
              </a:r>
              <a:endParaRPr sz="1500">
                <a:solidFill>
                  <a:srgbClr val="FFFFF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Data Analysis</a:t>
              </a:r>
              <a:endParaRPr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3974521" y="2193633"/>
              <a:ext cx="46047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4A3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rgbClr val="0064A3"/>
                  </a:solidFill>
                  <a:latin typeface="Calibri"/>
                  <a:ea typeface="Calibri"/>
                  <a:cs typeface="Calibri"/>
                  <a:sym typeface="Calibri"/>
                </a:rPr>
                <a:t>Analyzing clinical trial data</a:t>
              </a:r>
              <a:endParaRPr sz="1300">
                <a:solidFill>
                  <a:srgbClr val="0064A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4A3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rgbClr val="0064A3"/>
                  </a:solidFill>
                  <a:latin typeface="Calibri"/>
                  <a:ea typeface="Calibri"/>
                  <a:cs typeface="Calibri"/>
                  <a:sym typeface="Calibri"/>
                </a:rPr>
                <a:t>Large-scale epidemiology studies </a:t>
              </a:r>
              <a:endParaRPr sz="1300">
                <a:solidFill>
                  <a:srgbClr val="0064A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2952425" y="1482563"/>
              <a:ext cx="5627100" cy="697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6"/>
            <p:cNvSpPr/>
            <p:nvPr/>
          </p:nvSpPr>
          <p:spPr>
            <a:xfrm flipH="1">
              <a:off x="564471" y="1482571"/>
              <a:ext cx="2713500" cy="696300"/>
            </a:xfrm>
            <a:prstGeom prst="rect">
              <a:avLst/>
            </a:prstGeom>
            <a:solidFill>
              <a:srgbClr val="006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93" name="Google Shape;193;p36"/>
            <p:cNvSpPr/>
            <p:nvPr/>
          </p:nvSpPr>
          <p:spPr>
            <a:xfrm rot="-5400000">
              <a:off x="2698662" y="1121641"/>
              <a:ext cx="697304" cy="1419143"/>
            </a:xfrm>
            <a:prstGeom prst="flowChartOffpageConnector">
              <a:avLst/>
            </a:prstGeom>
            <a:solidFill>
              <a:srgbClr val="0064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94" name="Google Shape;194;p36"/>
            <p:cNvSpPr/>
            <p:nvPr/>
          </p:nvSpPr>
          <p:spPr>
            <a:xfrm>
              <a:off x="652182" y="1566436"/>
              <a:ext cx="2855700" cy="53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Source Code Pro Medium"/>
                  <a:ea typeface="Source Code Pro Medium"/>
                  <a:cs typeface="Source Code Pro Medium"/>
                  <a:sym typeface="Source Code Pro Medium"/>
                </a:rPr>
                <a:t>Clinical Care</a:t>
              </a:r>
              <a:endParaRPr sz="15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95" name="Google Shape;195;p36"/>
            <p:cNvSpPr/>
            <p:nvPr/>
          </p:nvSpPr>
          <p:spPr>
            <a:xfrm>
              <a:off x="3974521" y="1483844"/>
              <a:ext cx="4604700" cy="6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4A3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rgbClr val="0064A3"/>
                  </a:solidFill>
                  <a:latin typeface="Calibri"/>
                  <a:ea typeface="Calibri"/>
                  <a:cs typeface="Calibri"/>
                  <a:sym typeface="Calibri"/>
                </a:rPr>
                <a:t>Electronic Health Records (EHR) </a:t>
              </a:r>
              <a:endParaRPr sz="1300">
                <a:solidFill>
                  <a:srgbClr val="0064A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11150" lvl="0" marL="45720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4A3"/>
                </a:buClr>
                <a:buSzPts val="1300"/>
                <a:buFont typeface="Calibri"/>
                <a:buChar char="●"/>
              </a:pPr>
              <a:r>
                <a:rPr lang="en" sz="1300">
                  <a:solidFill>
                    <a:srgbClr val="0064A3"/>
                  </a:solidFill>
                  <a:latin typeface="Calibri"/>
                  <a:ea typeface="Calibri"/>
                  <a:cs typeface="Calibri"/>
                  <a:sym typeface="Calibri"/>
                </a:rPr>
                <a:t>Decision support tools &amp; patient risk prediction models</a:t>
              </a:r>
              <a:endParaRPr sz="1300">
                <a:solidFill>
                  <a:srgbClr val="0064A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228600" y="1596150"/>
            <a:ext cx="8686800" cy="18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programming languages are used in healthcare? Are there any advantages (or disadvantages) to certain languages over others?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i="1" lang="en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Discuss in small groups</a:t>
            </a:r>
            <a:endParaRPr b="1" i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01" name="Google Shape;2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Programing languages used in healthcare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07" name="Google Shape;20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38"/>
          <p:cNvGrpSpPr/>
          <p:nvPr/>
        </p:nvGrpSpPr>
        <p:grpSpPr>
          <a:xfrm>
            <a:off x="152375" y="1032721"/>
            <a:ext cx="8839249" cy="3078042"/>
            <a:chOff x="152375" y="1390233"/>
            <a:chExt cx="8839249" cy="3078042"/>
          </a:xfrm>
        </p:grpSpPr>
        <p:pic>
          <p:nvPicPr>
            <p:cNvPr id="209" name="Google Shape;209;p38"/>
            <p:cNvPicPr preferRelativeResize="0"/>
            <p:nvPr/>
          </p:nvPicPr>
          <p:blipFill rotWithShape="1">
            <a:blip r:embed="rId4">
              <a:alphaModFix/>
            </a:blip>
            <a:srcRect b="0" l="1606" r="1616" t="0"/>
            <a:stretch/>
          </p:blipFill>
          <p:spPr>
            <a:xfrm>
              <a:off x="7164156" y="1417478"/>
              <a:ext cx="1505143" cy="13903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8"/>
            <p:cNvPicPr preferRelativeResize="0"/>
            <p:nvPr/>
          </p:nvPicPr>
          <p:blipFill rotWithShape="1">
            <a:blip r:embed="rId5">
              <a:alphaModFix/>
            </a:blip>
            <a:srcRect b="16276" l="0" r="9024" t="-1361"/>
            <a:stretch/>
          </p:blipFill>
          <p:spPr>
            <a:xfrm>
              <a:off x="526076" y="1392862"/>
              <a:ext cx="1402401" cy="1439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8"/>
            <p:cNvPicPr preferRelativeResize="0"/>
            <p:nvPr/>
          </p:nvPicPr>
          <p:blipFill rotWithShape="1">
            <a:blip r:embed="rId6">
              <a:alphaModFix/>
            </a:blip>
            <a:srcRect b="0" l="5828" r="56176" t="0"/>
            <a:stretch/>
          </p:blipFill>
          <p:spPr>
            <a:xfrm>
              <a:off x="5100763" y="1392738"/>
              <a:ext cx="1172300" cy="1439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8"/>
            <p:cNvPicPr preferRelativeResize="0"/>
            <p:nvPr/>
          </p:nvPicPr>
          <p:blipFill rotWithShape="1">
            <a:blip r:embed="rId7">
              <a:alphaModFix/>
            </a:blip>
            <a:srcRect b="-8657" l="0" r="0" t="-8657"/>
            <a:stretch/>
          </p:blipFill>
          <p:spPr>
            <a:xfrm>
              <a:off x="2662457" y="1390233"/>
              <a:ext cx="1589263" cy="14447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38"/>
            <p:cNvSpPr txBox="1"/>
            <p:nvPr/>
          </p:nvSpPr>
          <p:spPr>
            <a:xfrm>
              <a:off x="152375" y="2984775"/>
              <a:ext cx="2149800" cy="12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700" lIns="51425" spcFirstLastPara="1" rIns="51425" wrap="square" tIns="2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b="1" lang="en" sz="1500">
                  <a:solidFill>
                    <a:srgbClr val="43434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Python</a:t>
              </a:r>
              <a:endParaRPr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beginner-friendly language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widely used in data science, ML, healthcare analytics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readable, versatile, large support for healthcare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8"/>
            <p:cNvSpPr txBox="1"/>
            <p:nvPr/>
          </p:nvSpPr>
          <p:spPr>
            <a:xfrm>
              <a:off x="2382191" y="2984775"/>
              <a:ext cx="2149800" cy="14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700" lIns="51425" spcFirstLastPara="1" rIns="51425" wrap="square" tIns="2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b="1" lang="en" sz="1500">
                  <a:solidFill>
                    <a:srgbClr val="43434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R</a:t>
              </a:r>
              <a:endParaRPr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designed for statistics &amp; data visualization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heavily used in clinical and public health research (useful for running large datasets and/or statistical models)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8"/>
            <p:cNvSpPr txBox="1"/>
            <p:nvPr/>
          </p:nvSpPr>
          <p:spPr>
            <a:xfrm>
              <a:off x="4612008" y="2984775"/>
              <a:ext cx="2149800" cy="128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700" lIns="51425" spcFirstLastPara="1" rIns="51425" wrap="square" tIns="2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b="1" lang="en" sz="1500">
                  <a:solidFill>
                    <a:srgbClr val="43434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SQL</a:t>
              </a:r>
              <a:endParaRPr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primarily used to manage and retrieve data from relational databases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backbone of most EHRs and thus many hospital systems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8"/>
            <p:cNvSpPr txBox="1"/>
            <p:nvPr/>
          </p:nvSpPr>
          <p:spPr>
            <a:xfrm>
              <a:off x="6841824" y="2984775"/>
              <a:ext cx="2149800" cy="14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5700" lIns="51425" spcFirstLastPara="1" rIns="51425" wrap="square" tIns="2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b="1" lang="en" sz="1500">
                  <a:solidFill>
                    <a:srgbClr val="43434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MATLAB</a:t>
              </a:r>
              <a:endParaRPr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used in </a:t>
              </a: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biomedical</a:t>
              </a: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engineering, signal processing, medical imaging 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1400"/>
                <a:buFont typeface="Calibri"/>
                <a:buNone/>
              </a:pPr>
              <a:r>
                <a:rPr lang="en" sz="13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- powerful BUT requires paid license and is not flexible for general tasks</a:t>
              </a:r>
              <a:endParaRPr sz="13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How and where can you use each </a:t>
            </a: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22" name="Google Shape;22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9"/>
          <p:cNvSpPr txBox="1"/>
          <p:nvPr/>
        </p:nvSpPr>
        <p:spPr>
          <a:xfrm>
            <a:off x="228600" y="929538"/>
            <a:ext cx="86868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Python:</a:t>
            </a: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Jupyter Notebook, Google Colab, text editors (i.e. VS Code)</a:t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t/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Jupyter Notebook is ideal for beginners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It allows you to write and run code in small blocks (“cells”) and process explanations, charts, and outputs all in one place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Google Colab is a cloud-based version of Jupyter that runs in your browser – requires no set-up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However some healthcare datasets do not allow processing on unprotected platforms like Google Colab, thus limiting its usability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R:</a:t>
            </a:r>
            <a:r>
              <a:rPr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RStudio</a:t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RStudio is an integrated development environment (own app)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Allows you to write code, view outputs, generate graphs, etc. all in one place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Very good at statistical modeling and research papers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228600" y="152400"/>
            <a:ext cx="86868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 (personal fav)</a:t>
            </a:r>
            <a:endParaRPr b="0" i="0" sz="3000" u="none" cap="none" strike="noStrike">
              <a:solidFill>
                <a:srgbClr val="65656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29" name="Google Shape;2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0"/>
          <p:cNvSpPr txBox="1"/>
          <p:nvPr/>
        </p:nvSpPr>
        <p:spPr>
          <a:xfrm>
            <a:off x="228600" y="929538"/>
            <a:ext cx="86868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Clean syntax (meaning it reads </a:t>
            </a:r>
            <a:r>
              <a:rPr i="1"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almost</a:t>
            </a: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like English)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Highly versatile: can easily be applied to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Clinical data analysis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Bioinformatics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AI diagnostics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Wearable device software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Public health monitoring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Basic Python packages are especially useful for working with healthcare datasets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pandas</a:t>
            </a: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→ for data manipulation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matplotlib</a:t>
            </a: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→ for graphing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Calibri"/>
              <a:buChar char="-"/>
            </a:pPr>
            <a:r>
              <a:rPr b="1" lang="en" sz="15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scikit-learn</a:t>
            </a:r>
            <a:r>
              <a:rPr lang="en" sz="15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→ for machine learning</a:t>
            </a:r>
            <a:endParaRPr sz="15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228600" y="1596150"/>
            <a:ext cx="86868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some examples of data generated in healthcare settings and what could we do with it?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i="1" lang="en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Discuss in small groups</a:t>
            </a:r>
            <a:endParaRPr b="1" i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36" name="Google Shape;23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/>
          <p:nvPr/>
        </p:nvSpPr>
        <p:spPr>
          <a:xfrm>
            <a:off x="228600" y="1596150"/>
            <a:ext cx="8686800" cy="14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lang="en" sz="3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What are some data science challenges specific to healthcare/healthcare data?</a:t>
            </a:r>
            <a:endParaRPr b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t/>
            </a:r>
            <a:endParaRPr sz="15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i="1" lang="en" sz="15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Discuss in small groups</a:t>
            </a:r>
            <a:endParaRPr b="1" i="1" sz="3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blue and orange rectangles&#10;&#10;AI-generated content may be incorrect." id="242" name="Google Shape;24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4290" y="4664078"/>
            <a:ext cx="390407" cy="38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i4 colors">
      <a:dk1>
        <a:srgbClr val="656565"/>
      </a:dk1>
      <a:lt1>
        <a:srgbClr val="FFFFFF"/>
      </a:lt1>
      <a:dk2>
        <a:srgbClr val="0064A3"/>
      </a:dk2>
      <a:lt2>
        <a:srgbClr val="E7E6E6"/>
      </a:lt2>
      <a:accent1>
        <a:srgbClr val="9ED9F8"/>
      </a:accent1>
      <a:accent2>
        <a:srgbClr val="005A94"/>
      </a:accent2>
      <a:accent3>
        <a:srgbClr val="A4A4A8"/>
      </a:accent3>
      <a:accent4>
        <a:srgbClr val="FCAC22"/>
      </a:accent4>
      <a:accent5>
        <a:srgbClr val="0090CF"/>
      </a:accent5>
      <a:accent6>
        <a:srgbClr val="CDCCD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White">
  <a:themeElements>
    <a:clrScheme name="CHOC MI4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4A3"/>
      </a:accent1>
      <a:accent2>
        <a:srgbClr val="05ACF6"/>
      </a:accent2>
      <a:accent3>
        <a:srgbClr val="767679"/>
      </a:accent3>
      <a:accent4>
        <a:srgbClr val="B981B9"/>
      </a:accent4>
      <a:accent5>
        <a:srgbClr val="88C65B"/>
      </a:accent5>
      <a:accent6>
        <a:srgbClr val="FFCF3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