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8" autoAdjust="0"/>
    <p:restoredTop sz="94660"/>
  </p:normalViewPr>
  <p:slideViewPr>
    <p:cSldViewPr snapToGrid="0">
      <p:cViewPr>
        <p:scale>
          <a:sx n="98" d="100"/>
          <a:sy n="98" d="100"/>
        </p:scale>
        <p:origin x="91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C5ABC-A57E-4DA9-9527-60AFCC9A976E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D8374-3D7D-472F-A7C9-2B1CA765F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8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>
                <a:ea typeface="ＭＳ Ｐゴシック" panose="020B0600070205080204" pitchFamily="34" charset="-128"/>
              </a:rPr>
              <a:t>FIGURE 1.1 Project Life Cycle</a:t>
            </a:r>
          </a:p>
          <a:p>
            <a:r>
              <a:rPr lang="en-US" altLang="en-US" b="1">
                <a:ea typeface="ＭＳ Ｐゴシック" panose="020B0600070205080204" pitchFamily="34" charset="-128"/>
              </a:rPr>
              <a:t>Figure 1.1 </a:t>
            </a:r>
            <a:r>
              <a:rPr lang="en-US" altLang="en-US">
                <a:ea typeface="ＭＳ Ｐゴシック" panose="020B0600070205080204" pitchFamily="34" charset="-128"/>
              </a:rPr>
              <a:t>illustrates the typical four sequential stages of a project’s life cycle in terms of its limited life span and the changes in level of effort and focus over time. The project life cycle passes through four stages: defining, planning, executing, and delivering. As depicted in the figure, project effort starts slowly, builds to a peak, and then declines to delivery of the project to the customer.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1. Defining stage: Specifications of the project are defined; project objectives are established; teams are formed; major responsibilities are assigned.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2. Planning stage: Plans are developed to determine what the project will entail, its schedule, whom it will benefit, the quality level to be maintained, and its initial budget.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3. Executing stage: The physical product is produced (a bridge, a report, a software program). Time, cost, and specification measures are used to control scheduling, budgeting, change specifications and forecasts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4. Closing stage: Delivering the project product to the customer may include customer training and transferring documents. Resources are redeployed to other projects and team members are reassigned. Post-project reviews include assessing performance and capturing lessons learned.</a:t>
            </a:r>
          </a:p>
        </p:txBody>
      </p:sp>
      <p:sp>
        <p:nvSpPr>
          <p:cNvPr id="33796" name="Header Placeholder 2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Project Management 6e</a:t>
            </a:r>
          </a:p>
        </p:txBody>
      </p:sp>
      <p:sp>
        <p:nvSpPr>
          <p:cNvPr id="3379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1-</a:t>
            </a:r>
            <a:fld id="{0F401271-0155-4931-8BD0-96DA9BAC3C99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73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480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76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1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8991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142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0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0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4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F1B58-403C-4E24-8B5E-EA0EE563C15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Project Life Cycle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422775" y="6356351"/>
            <a:ext cx="35052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>
                <a:ea typeface="+mn-ea"/>
              </a:rPr>
              <a:t>1–</a:t>
            </a:r>
            <a:fld id="{2491C392-1059-4FFB-B4A2-634FE99E7916}" type="slidenum">
              <a:rPr lang="en-US" smtClean="0">
                <a:ea typeface="+mn-ea"/>
              </a:rPr>
              <a:pPr>
                <a:defRPr/>
              </a:pPr>
              <a:t>1</a:t>
            </a:fld>
            <a:endParaRPr lang="en-US">
              <a:ea typeface="+mn-ea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8931276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6666"/>
                </a:solidFill>
                <a:latin typeface="Arial" panose="020B0604020202020204" pitchFamily="34" charset="0"/>
              </a:rPr>
              <a:t>FIGURE 1.</a:t>
            </a:r>
            <a:r>
              <a:rPr lang="en-US" altLang="en-US" sz="1200" b="1">
                <a:solidFill>
                  <a:srgbClr val="00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1265238"/>
            <a:ext cx="7297738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95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28" y="4482124"/>
            <a:ext cx="9523547" cy="2291881"/>
          </a:xfrm>
          <a:prstGeom prst="rect">
            <a:avLst/>
          </a:prstGeom>
        </p:spPr>
      </p:pic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Advantages vs Disadvantages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57189">
              <a:buSzPts val="1800"/>
            </a:pPr>
            <a:r>
              <a:rPr lang="en" sz="2400" dirty="0"/>
              <a:t>Stakeholders are on the same page before moving to the next stage</a:t>
            </a:r>
            <a:endParaRPr sz="2400" dirty="0"/>
          </a:p>
          <a:p>
            <a:pPr indent="-457189">
              <a:buSzPts val="1800"/>
            </a:pPr>
            <a:r>
              <a:rPr lang="en" sz="2400" dirty="0"/>
              <a:t>Resources are defined early</a:t>
            </a:r>
            <a:endParaRPr sz="2400" dirty="0"/>
          </a:p>
          <a:p>
            <a:pPr indent="-457189">
              <a:buSzPts val="1800"/>
            </a:pPr>
            <a:r>
              <a:rPr lang="en" sz="2400" dirty="0"/>
              <a:t>Evaluation of a project</a:t>
            </a:r>
            <a:endParaRPr sz="2400" dirty="0"/>
          </a:p>
          <a:p>
            <a:pPr lvl="1" indent="-457189">
              <a:spcBef>
                <a:spcPts val="0"/>
              </a:spcBef>
              <a:buSzPts val="1800"/>
            </a:pPr>
            <a:r>
              <a:rPr lang="en" sz="2400" dirty="0"/>
              <a:t>Effectiveness</a:t>
            </a:r>
            <a:endParaRPr sz="2400" dirty="0"/>
          </a:p>
          <a:p>
            <a:pPr lvl="1" indent="-457189">
              <a:spcBef>
                <a:spcPts val="0"/>
              </a:spcBef>
              <a:buSzPts val="1800"/>
            </a:pPr>
            <a:r>
              <a:rPr lang="en" sz="2400" dirty="0"/>
              <a:t>Cost-benefits</a:t>
            </a:r>
            <a:endParaRPr sz="24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57189">
              <a:buSzPts val="1800"/>
            </a:pPr>
            <a:r>
              <a:rPr lang="en" sz="2400" dirty="0"/>
              <a:t>Overlapping of project phases increases risk</a:t>
            </a:r>
            <a:endParaRPr sz="2400" dirty="0"/>
          </a:p>
          <a:p>
            <a:pPr indent="-457189">
              <a:buSzPts val="1800"/>
            </a:pPr>
            <a:r>
              <a:rPr lang="en" sz="2400" dirty="0"/>
              <a:t>Schedule restrictions across an organization</a:t>
            </a:r>
            <a:endParaRPr sz="2400" dirty="0"/>
          </a:p>
          <a:p>
            <a:pPr lvl="1" indent="-457189">
              <a:spcBef>
                <a:spcPts val="0"/>
              </a:spcBef>
              <a:buSzPts val="1800"/>
            </a:pPr>
            <a:r>
              <a:rPr lang="en" sz="2400" dirty="0"/>
              <a:t>Feedback availability</a:t>
            </a:r>
            <a:endParaRPr sz="2400" dirty="0"/>
          </a:p>
          <a:p>
            <a:pPr indent="-457189">
              <a:buSzPts val="1800"/>
            </a:pPr>
            <a:r>
              <a:rPr lang="en" sz="2400" dirty="0"/>
              <a:t>Fluctuation in cost throughout the project</a:t>
            </a:r>
            <a:endParaRPr sz="2400" dirty="0"/>
          </a:p>
          <a:p>
            <a:pPr lvl="1" indent="-457189">
              <a:spcBef>
                <a:spcPts val="0"/>
              </a:spcBef>
              <a:buSzPts val="1800"/>
            </a:pPr>
            <a:r>
              <a:rPr lang="en" sz="2400" dirty="0"/>
              <a:t>Feature changes</a:t>
            </a:r>
            <a:endParaRPr sz="24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29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Best Practices</a:t>
            </a:r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Have a definite project end</a:t>
            </a:r>
            <a:endParaRPr dirty="0"/>
          </a:p>
          <a:p>
            <a:r>
              <a:rPr lang="en" dirty="0"/>
              <a:t>Get approval from stakeholders along the way</a:t>
            </a:r>
            <a:endParaRPr dirty="0"/>
          </a:p>
          <a:p>
            <a:r>
              <a:rPr lang="en" dirty="0"/>
              <a:t>Define specific goals</a:t>
            </a:r>
            <a:endParaRPr dirty="0"/>
          </a:p>
          <a:p>
            <a:r>
              <a:rPr lang="en" dirty="0"/>
              <a:t>The goal should answer the question, “How will we know if this project is successful?”</a:t>
            </a:r>
            <a:endParaRPr dirty="0"/>
          </a:p>
          <a:p>
            <a:r>
              <a:rPr lang="en" dirty="0"/>
              <a:t>Both large and small projects should include phase-end reviews</a:t>
            </a:r>
            <a:endParaRPr dirty="0"/>
          </a:p>
          <a:p>
            <a:r>
              <a:rPr lang="en" dirty="0"/>
              <a:t>“Fast tracking” - a process where the next phase starts before the current phase is finished, is risky and generally best avoided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583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</TotalTime>
  <Words>352</Words>
  <Application>Microsoft Macintosh PowerPoint</Application>
  <PresentationFormat>Widescreen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Project Life Cycle</vt:lpstr>
      <vt:lpstr>Advantages vs Disadvantages</vt:lpstr>
      <vt:lpstr>Best Practices</vt:lpstr>
    </vt:vector>
  </TitlesOfParts>
  <Company>City University of Seattle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Life Cycle</dc:title>
  <dc:creator>Linh Luong</dc:creator>
  <cp:lastModifiedBy>ykl3</cp:lastModifiedBy>
  <cp:revision>10</cp:revision>
  <dcterms:created xsi:type="dcterms:W3CDTF">2019-09-23T20:41:45Z</dcterms:created>
  <dcterms:modified xsi:type="dcterms:W3CDTF">2019-10-13T02:27:44Z</dcterms:modified>
</cp:coreProperties>
</file>