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9"/>
  </p:normalViewPr>
  <p:slideViewPr>
    <p:cSldViewPr snapToGrid="0">
      <p:cViewPr varScale="1">
        <p:scale>
          <a:sx n="152" d="100"/>
          <a:sy n="152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F68E-12D3-4B6D-BE28-8AB371BF98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1A28D62-F6AF-4EDB-B292-F74B0F8E8CB2}">
      <dgm:prSet/>
      <dgm:spPr/>
      <dgm:t>
        <a:bodyPr/>
        <a:lstStyle/>
        <a:p>
          <a:r>
            <a:rPr lang="en-US"/>
            <a:t>Money laundering is a multi-trillion-dollar international underground market.</a:t>
          </a:r>
        </a:p>
      </dgm:t>
    </dgm:pt>
    <dgm:pt modelId="{B0E83BAA-A888-49E1-A194-CBC050D443EA}" type="parTrans" cxnId="{81E6526C-2CC0-4516-B409-8C6BC4DAA699}">
      <dgm:prSet/>
      <dgm:spPr/>
      <dgm:t>
        <a:bodyPr/>
        <a:lstStyle/>
        <a:p>
          <a:endParaRPr lang="en-US"/>
        </a:p>
      </dgm:t>
    </dgm:pt>
    <dgm:pt modelId="{05E0F555-9DD9-4BF4-8C7A-CEA9E2C49A35}" type="sibTrans" cxnId="{81E6526C-2CC0-4516-B409-8C6BC4DAA699}">
      <dgm:prSet/>
      <dgm:spPr/>
      <dgm:t>
        <a:bodyPr/>
        <a:lstStyle/>
        <a:p>
          <a:endParaRPr lang="en-US"/>
        </a:p>
      </dgm:t>
    </dgm:pt>
    <dgm:pt modelId="{064D718B-F01C-49CF-B8CD-67F52CF16A22}">
      <dgm:prSet/>
      <dgm:spPr/>
      <dgm:t>
        <a:bodyPr/>
        <a:lstStyle/>
        <a:p>
          <a:r>
            <a:rPr lang="en-US"/>
            <a:t>It is difficult for various financial institutions across the globe to properly identify ML within their systems.</a:t>
          </a:r>
        </a:p>
      </dgm:t>
    </dgm:pt>
    <dgm:pt modelId="{4859C6CB-63AD-496D-8F8E-2325300A18D6}" type="parTrans" cxnId="{6DD5F97C-8651-415C-8DA4-9EEE19EFF70E}">
      <dgm:prSet/>
      <dgm:spPr/>
      <dgm:t>
        <a:bodyPr/>
        <a:lstStyle/>
        <a:p>
          <a:endParaRPr lang="en-US"/>
        </a:p>
      </dgm:t>
    </dgm:pt>
    <dgm:pt modelId="{D794122B-A7E2-4C47-B128-C88D6C0F4202}" type="sibTrans" cxnId="{6DD5F97C-8651-415C-8DA4-9EEE19EFF70E}">
      <dgm:prSet/>
      <dgm:spPr/>
      <dgm:t>
        <a:bodyPr/>
        <a:lstStyle/>
        <a:p>
          <a:endParaRPr lang="en-US"/>
        </a:p>
      </dgm:t>
    </dgm:pt>
    <dgm:pt modelId="{FCEE02B8-1539-42C1-919E-20C814F5F0A5}">
      <dgm:prSet/>
      <dgm:spPr/>
      <dgm:t>
        <a:bodyPr/>
        <a:lstStyle/>
        <a:p>
          <a:r>
            <a:rPr lang="en-US"/>
            <a:t>This is why automated detection systems are important, monitor, flag and review possible ML transactions in real time.</a:t>
          </a:r>
        </a:p>
      </dgm:t>
    </dgm:pt>
    <dgm:pt modelId="{E79020C3-2EEF-4F2D-874B-545AE6F80310}" type="parTrans" cxnId="{151F6BE1-7923-4DD4-9FAF-84C33718A4F3}">
      <dgm:prSet/>
      <dgm:spPr/>
      <dgm:t>
        <a:bodyPr/>
        <a:lstStyle/>
        <a:p>
          <a:endParaRPr lang="en-US"/>
        </a:p>
      </dgm:t>
    </dgm:pt>
    <dgm:pt modelId="{F4AA5BCE-AE17-4F06-9217-06A5FB665131}" type="sibTrans" cxnId="{151F6BE1-7923-4DD4-9FAF-84C33718A4F3}">
      <dgm:prSet/>
      <dgm:spPr/>
      <dgm:t>
        <a:bodyPr/>
        <a:lstStyle/>
        <a:p>
          <a:endParaRPr lang="en-US"/>
        </a:p>
      </dgm:t>
    </dgm:pt>
    <dgm:pt modelId="{C209B9F5-FF7B-409D-88B7-6A128921F92A}">
      <dgm:prSet/>
      <dgm:spPr/>
      <dgm:t>
        <a:bodyPr/>
        <a:lstStyle/>
        <a:p>
          <a:r>
            <a:rPr lang="en-US"/>
            <a:t>The goal of this project is to develop ML models that can detect fraudulent transactions.</a:t>
          </a:r>
        </a:p>
      </dgm:t>
    </dgm:pt>
    <dgm:pt modelId="{84D18682-996A-4971-B95C-D532262259B2}" type="parTrans" cxnId="{6C8D4176-1537-413F-9926-434262792E63}">
      <dgm:prSet/>
      <dgm:spPr/>
      <dgm:t>
        <a:bodyPr/>
        <a:lstStyle/>
        <a:p>
          <a:endParaRPr lang="en-US"/>
        </a:p>
      </dgm:t>
    </dgm:pt>
    <dgm:pt modelId="{CC7A828C-D7A0-4B95-BAF4-2D1A06ED9C26}" type="sibTrans" cxnId="{6C8D4176-1537-413F-9926-434262792E63}">
      <dgm:prSet/>
      <dgm:spPr/>
      <dgm:t>
        <a:bodyPr/>
        <a:lstStyle/>
        <a:p>
          <a:endParaRPr lang="en-US"/>
        </a:p>
      </dgm:t>
    </dgm:pt>
    <dgm:pt modelId="{0E110D54-B0CC-4C29-999A-BDDA9EB86640}" type="pres">
      <dgm:prSet presAssocID="{66C4F68E-12D3-4B6D-BE28-8AB371BF9804}" presName="root" presStyleCnt="0">
        <dgm:presLayoutVars>
          <dgm:dir/>
          <dgm:resizeHandles val="exact"/>
        </dgm:presLayoutVars>
      </dgm:prSet>
      <dgm:spPr/>
    </dgm:pt>
    <dgm:pt modelId="{687C863F-446F-40F6-AE9E-CD97F1734642}" type="pres">
      <dgm:prSet presAssocID="{66C4F68E-12D3-4B6D-BE28-8AB371BF9804}" presName="container" presStyleCnt="0">
        <dgm:presLayoutVars>
          <dgm:dir/>
          <dgm:resizeHandles val="exact"/>
        </dgm:presLayoutVars>
      </dgm:prSet>
      <dgm:spPr/>
    </dgm:pt>
    <dgm:pt modelId="{1F5A18DF-4419-47D2-A41E-8F8F98A11215}" type="pres">
      <dgm:prSet presAssocID="{11A28D62-F6AF-4EDB-B292-F74B0F8E8CB2}" presName="compNode" presStyleCnt="0"/>
      <dgm:spPr/>
    </dgm:pt>
    <dgm:pt modelId="{8AFD30A8-6CF1-4EE0-AB62-E37CDB6BD13B}" type="pres">
      <dgm:prSet presAssocID="{11A28D62-F6AF-4EDB-B292-F74B0F8E8CB2}" presName="iconBgRect" presStyleLbl="bgShp" presStyleIdx="0" presStyleCnt="4"/>
      <dgm:spPr/>
    </dgm:pt>
    <dgm:pt modelId="{D8D63F50-B9F8-4FDF-A251-F89E7100512F}" type="pres">
      <dgm:prSet presAssocID="{11A28D62-F6AF-4EDB-B292-F74B0F8E8C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244A9D78-3B85-48E1-BD74-FCF11CD686DB}" type="pres">
      <dgm:prSet presAssocID="{11A28D62-F6AF-4EDB-B292-F74B0F8E8CB2}" presName="spaceRect" presStyleCnt="0"/>
      <dgm:spPr/>
    </dgm:pt>
    <dgm:pt modelId="{E4B04C3E-3B1C-40E2-BA68-CEA57E32F624}" type="pres">
      <dgm:prSet presAssocID="{11A28D62-F6AF-4EDB-B292-F74B0F8E8CB2}" presName="textRect" presStyleLbl="revTx" presStyleIdx="0" presStyleCnt="4">
        <dgm:presLayoutVars>
          <dgm:chMax val="1"/>
          <dgm:chPref val="1"/>
        </dgm:presLayoutVars>
      </dgm:prSet>
      <dgm:spPr/>
    </dgm:pt>
    <dgm:pt modelId="{3253A4E0-AB37-49AF-95A0-7E0C2D1CE97A}" type="pres">
      <dgm:prSet presAssocID="{05E0F555-9DD9-4BF4-8C7A-CEA9E2C49A35}" presName="sibTrans" presStyleLbl="sibTrans2D1" presStyleIdx="0" presStyleCnt="0"/>
      <dgm:spPr/>
    </dgm:pt>
    <dgm:pt modelId="{BFA30B90-9AE6-4A5C-A9D5-41120FC35A6A}" type="pres">
      <dgm:prSet presAssocID="{064D718B-F01C-49CF-B8CD-67F52CF16A22}" presName="compNode" presStyleCnt="0"/>
      <dgm:spPr/>
    </dgm:pt>
    <dgm:pt modelId="{F133972A-2710-4B78-B393-48A769767D92}" type="pres">
      <dgm:prSet presAssocID="{064D718B-F01C-49CF-B8CD-67F52CF16A22}" presName="iconBgRect" presStyleLbl="bgShp" presStyleIdx="1" presStyleCnt="4"/>
      <dgm:spPr/>
    </dgm:pt>
    <dgm:pt modelId="{A8DBC8CD-4CE0-4B5A-BC80-88D03AB11886}" type="pres">
      <dgm:prSet presAssocID="{064D718B-F01C-49CF-B8CD-67F52CF16A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E9052F2-C19E-4F01-A76B-F1687C5C3C85}" type="pres">
      <dgm:prSet presAssocID="{064D718B-F01C-49CF-B8CD-67F52CF16A22}" presName="spaceRect" presStyleCnt="0"/>
      <dgm:spPr/>
    </dgm:pt>
    <dgm:pt modelId="{E617CA89-9907-430C-9465-7466DE61FFBB}" type="pres">
      <dgm:prSet presAssocID="{064D718B-F01C-49CF-B8CD-67F52CF16A22}" presName="textRect" presStyleLbl="revTx" presStyleIdx="1" presStyleCnt="4">
        <dgm:presLayoutVars>
          <dgm:chMax val="1"/>
          <dgm:chPref val="1"/>
        </dgm:presLayoutVars>
      </dgm:prSet>
      <dgm:spPr/>
    </dgm:pt>
    <dgm:pt modelId="{9EB4CC2B-1881-4E68-9E61-1532C223A099}" type="pres">
      <dgm:prSet presAssocID="{D794122B-A7E2-4C47-B128-C88D6C0F4202}" presName="sibTrans" presStyleLbl="sibTrans2D1" presStyleIdx="0" presStyleCnt="0"/>
      <dgm:spPr/>
    </dgm:pt>
    <dgm:pt modelId="{5B62FA3D-2A8E-4341-A6AA-E97B4CB93321}" type="pres">
      <dgm:prSet presAssocID="{FCEE02B8-1539-42C1-919E-20C814F5F0A5}" presName="compNode" presStyleCnt="0"/>
      <dgm:spPr/>
    </dgm:pt>
    <dgm:pt modelId="{0D2921EA-49E2-4353-9B1C-6E43CF3B3145}" type="pres">
      <dgm:prSet presAssocID="{FCEE02B8-1539-42C1-919E-20C814F5F0A5}" presName="iconBgRect" presStyleLbl="bgShp" presStyleIdx="2" presStyleCnt="4"/>
      <dgm:spPr/>
    </dgm:pt>
    <dgm:pt modelId="{7F15EEA8-6464-4369-A055-CD52DB266A57}" type="pres">
      <dgm:prSet presAssocID="{FCEE02B8-1539-42C1-919E-20C814F5F0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B84AF4A-AAB2-4506-B4E5-128FAAF6C0FF}" type="pres">
      <dgm:prSet presAssocID="{FCEE02B8-1539-42C1-919E-20C814F5F0A5}" presName="spaceRect" presStyleCnt="0"/>
      <dgm:spPr/>
    </dgm:pt>
    <dgm:pt modelId="{DC846D23-F804-4F20-8F57-8D9AAB661363}" type="pres">
      <dgm:prSet presAssocID="{FCEE02B8-1539-42C1-919E-20C814F5F0A5}" presName="textRect" presStyleLbl="revTx" presStyleIdx="2" presStyleCnt="4">
        <dgm:presLayoutVars>
          <dgm:chMax val="1"/>
          <dgm:chPref val="1"/>
        </dgm:presLayoutVars>
      </dgm:prSet>
      <dgm:spPr/>
    </dgm:pt>
    <dgm:pt modelId="{0E187DC0-C854-4D07-8B70-0AB52908B178}" type="pres">
      <dgm:prSet presAssocID="{F4AA5BCE-AE17-4F06-9217-06A5FB665131}" presName="sibTrans" presStyleLbl="sibTrans2D1" presStyleIdx="0" presStyleCnt="0"/>
      <dgm:spPr/>
    </dgm:pt>
    <dgm:pt modelId="{E4D2ACB1-487D-47F2-8783-53CF61A9D71E}" type="pres">
      <dgm:prSet presAssocID="{C209B9F5-FF7B-409D-88B7-6A128921F92A}" presName="compNode" presStyleCnt="0"/>
      <dgm:spPr/>
    </dgm:pt>
    <dgm:pt modelId="{6170E95D-14C3-439B-A94E-990133EE9C70}" type="pres">
      <dgm:prSet presAssocID="{C209B9F5-FF7B-409D-88B7-6A128921F92A}" presName="iconBgRect" presStyleLbl="bgShp" presStyleIdx="3" presStyleCnt="4"/>
      <dgm:spPr/>
    </dgm:pt>
    <dgm:pt modelId="{60A675BF-3D62-4110-B21F-5AFEE16763C4}" type="pres">
      <dgm:prSet presAssocID="{C209B9F5-FF7B-409D-88B7-6A128921F9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DE7004-59EA-4D8B-96D9-40DB6C62099F}" type="pres">
      <dgm:prSet presAssocID="{C209B9F5-FF7B-409D-88B7-6A128921F92A}" presName="spaceRect" presStyleCnt="0"/>
      <dgm:spPr/>
    </dgm:pt>
    <dgm:pt modelId="{BDF3425C-51E1-418B-A7A2-5499C9D4D018}" type="pres">
      <dgm:prSet presAssocID="{C209B9F5-FF7B-409D-88B7-6A128921F9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9AB748-4366-4657-A903-57534C9D79D0}" type="presOf" srcId="{FCEE02B8-1539-42C1-919E-20C814F5F0A5}" destId="{DC846D23-F804-4F20-8F57-8D9AAB661363}" srcOrd="0" destOrd="0" presId="urn:microsoft.com/office/officeart/2018/2/layout/IconCircleList"/>
    <dgm:cxn modelId="{EA97395F-18D6-42EB-A078-C8649BE14674}" type="presOf" srcId="{11A28D62-F6AF-4EDB-B292-F74B0F8E8CB2}" destId="{E4B04C3E-3B1C-40E2-BA68-CEA57E32F624}" srcOrd="0" destOrd="0" presId="urn:microsoft.com/office/officeart/2018/2/layout/IconCircleList"/>
    <dgm:cxn modelId="{81E6526C-2CC0-4516-B409-8C6BC4DAA699}" srcId="{66C4F68E-12D3-4B6D-BE28-8AB371BF9804}" destId="{11A28D62-F6AF-4EDB-B292-F74B0F8E8CB2}" srcOrd="0" destOrd="0" parTransId="{B0E83BAA-A888-49E1-A194-CBC050D443EA}" sibTransId="{05E0F555-9DD9-4BF4-8C7A-CEA9E2C49A35}"/>
    <dgm:cxn modelId="{6C8D4176-1537-413F-9926-434262792E63}" srcId="{66C4F68E-12D3-4B6D-BE28-8AB371BF9804}" destId="{C209B9F5-FF7B-409D-88B7-6A128921F92A}" srcOrd="3" destOrd="0" parTransId="{84D18682-996A-4971-B95C-D532262259B2}" sibTransId="{CC7A828C-D7A0-4B95-BAF4-2D1A06ED9C26}"/>
    <dgm:cxn modelId="{AD3E1C7A-E06A-4325-8C41-C5C520E3403C}" type="presOf" srcId="{F4AA5BCE-AE17-4F06-9217-06A5FB665131}" destId="{0E187DC0-C854-4D07-8B70-0AB52908B178}" srcOrd="0" destOrd="0" presId="urn:microsoft.com/office/officeart/2018/2/layout/IconCircleList"/>
    <dgm:cxn modelId="{6DD5F97C-8651-415C-8DA4-9EEE19EFF70E}" srcId="{66C4F68E-12D3-4B6D-BE28-8AB371BF9804}" destId="{064D718B-F01C-49CF-B8CD-67F52CF16A22}" srcOrd="1" destOrd="0" parTransId="{4859C6CB-63AD-496D-8F8E-2325300A18D6}" sibTransId="{D794122B-A7E2-4C47-B128-C88D6C0F4202}"/>
    <dgm:cxn modelId="{FF2D3B89-84DC-4659-8472-343A09492488}" type="presOf" srcId="{05E0F555-9DD9-4BF4-8C7A-CEA9E2C49A35}" destId="{3253A4E0-AB37-49AF-95A0-7E0C2D1CE97A}" srcOrd="0" destOrd="0" presId="urn:microsoft.com/office/officeart/2018/2/layout/IconCircleList"/>
    <dgm:cxn modelId="{765320A8-B896-40DB-B2F7-04E3450DAF0B}" type="presOf" srcId="{66C4F68E-12D3-4B6D-BE28-8AB371BF9804}" destId="{0E110D54-B0CC-4C29-999A-BDDA9EB86640}" srcOrd="0" destOrd="0" presId="urn:microsoft.com/office/officeart/2018/2/layout/IconCircleList"/>
    <dgm:cxn modelId="{5D88E9AE-AFAB-46CC-99F7-B7CB9D47404F}" type="presOf" srcId="{064D718B-F01C-49CF-B8CD-67F52CF16A22}" destId="{E617CA89-9907-430C-9465-7466DE61FFBB}" srcOrd="0" destOrd="0" presId="urn:microsoft.com/office/officeart/2018/2/layout/IconCircleList"/>
    <dgm:cxn modelId="{C7D112B8-2994-452B-8F13-E5975F0CA41D}" type="presOf" srcId="{D794122B-A7E2-4C47-B128-C88D6C0F4202}" destId="{9EB4CC2B-1881-4E68-9E61-1532C223A099}" srcOrd="0" destOrd="0" presId="urn:microsoft.com/office/officeart/2018/2/layout/IconCircleList"/>
    <dgm:cxn modelId="{151F6BE1-7923-4DD4-9FAF-84C33718A4F3}" srcId="{66C4F68E-12D3-4B6D-BE28-8AB371BF9804}" destId="{FCEE02B8-1539-42C1-919E-20C814F5F0A5}" srcOrd="2" destOrd="0" parTransId="{E79020C3-2EEF-4F2D-874B-545AE6F80310}" sibTransId="{F4AA5BCE-AE17-4F06-9217-06A5FB665131}"/>
    <dgm:cxn modelId="{302D54E7-4F8F-4E5E-AB9C-A4815971F5C9}" type="presOf" srcId="{C209B9F5-FF7B-409D-88B7-6A128921F92A}" destId="{BDF3425C-51E1-418B-A7A2-5499C9D4D018}" srcOrd="0" destOrd="0" presId="urn:microsoft.com/office/officeart/2018/2/layout/IconCircleList"/>
    <dgm:cxn modelId="{ECFBF302-DF63-42F6-8DEE-B45F756CA53A}" type="presParOf" srcId="{0E110D54-B0CC-4C29-999A-BDDA9EB86640}" destId="{687C863F-446F-40F6-AE9E-CD97F1734642}" srcOrd="0" destOrd="0" presId="urn:microsoft.com/office/officeart/2018/2/layout/IconCircleList"/>
    <dgm:cxn modelId="{A6B82B86-46FE-4C23-897D-21336A8AF24E}" type="presParOf" srcId="{687C863F-446F-40F6-AE9E-CD97F1734642}" destId="{1F5A18DF-4419-47D2-A41E-8F8F98A11215}" srcOrd="0" destOrd="0" presId="urn:microsoft.com/office/officeart/2018/2/layout/IconCircleList"/>
    <dgm:cxn modelId="{65B4140E-6FC5-43C2-A964-403DAA4B6F99}" type="presParOf" srcId="{1F5A18DF-4419-47D2-A41E-8F8F98A11215}" destId="{8AFD30A8-6CF1-4EE0-AB62-E37CDB6BD13B}" srcOrd="0" destOrd="0" presId="urn:microsoft.com/office/officeart/2018/2/layout/IconCircleList"/>
    <dgm:cxn modelId="{8DEE9E52-80DB-4CB1-80ED-54ED40DC86DC}" type="presParOf" srcId="{1F5A18DF-4419-47D2-A41E-8F8F98A11215}" destId="{D8D63F50-B9F8-4FDF-A251-F89E7100512F}" srcOrd="1" destOrd="0" presId="urn:microsoft.com/office/officeart/2018/2/layout/IconCircleList"/>
    <dgm:cxn modelId="{448609F1-C285-4A7E-A9C8-0E62EAB1C31D}" type="presParOf" srcId="{1F5A18DF-4419-47D2-A41E-8F8F98A11215}" destId="{244A9D78-3B85-48E1-BD74-FCF11CD686DB}" srcOrd="2" destOrd="0" presId="urn:microsoft.com/office/officeart/2018/2/layout/IconCircleList"/>
    <dgm:cxn modelId="{804FB2E7-71AB-4820-893C-1C857440CB95}" type="presParOf" srcId="{1F5A18DF-4419-47D2-A41E-8F8F98A11215}" destId="{E4B04C3E-3B1C-40E2-BA68-CEA57E32F624}" srcOrd="3" destOrd="0" presId="urn:microsoft.com/office/officeart/2018/2/layout/IconCircleList"/>
    <dgm:cxn modelId="{F5C0120D-E234-449D-BC82-790D6D85E2EE}" type="presParOf" srcId="{687C863F-446F-40F6-AE9E-CD97F1734642}" destId="{3253A4E0-AB37-49AF-95A0-7E0C2D1CE97A}" srcOrd="1" destOrd="0" presId="urn:microsoft.com/office/officeart/2018/2/layout/IconCircleList"/>
    <dgm:cxn modelId="{86A9823A-6479-4E0D-AA89-543DD20FAB6B}" type="presParOf" srcId="{687C863F-446F-40F6-AE9E-CD97F1734642}" destId="{BFA30B90-9AE6-4A5C-A9D5-41120FC35A6A}" srcOrd="2" destOrd="0" presId="urn:microsoft.com/office/officeart/2018/2/layout/IconCircleList"/>
    <dgm:cxn modelId="{064FD3B2-B4A1-4839-B5F7-F9E7A2445DE7}" type="presParOf" srcId="{BFA30B90-9AE6-4A5C-A9D5-41120FC35A6A}" destId="{F133972A-2710-4B78-B393-48A769767D92}" srcOrd="0" destOrd="0" presId="urn:microsoft.com/office/officeart/2018/2/layout/IconCircleList"/>
    <dgm:cxn modelId="{5A26F717-881B-4300-B9CD-E9058E957189}" type="presParOf" srcId="{BFA30B90-9AE6-4A5C-A9D5-41120FC35A6A}" destId="{A8DBC8CD-4CE0-4B5A-BC80-88D03AB11886}" srcOrd="1" destOrd="0" presId="urn:microsoft.com/office/officeart/2018/2/layout/IconCircleList"/>
    <dgm:cxn modelId="{5B686570-C2D4-4648-A09A-61CFD2FAAAE8}" type="presParOf" srcId="{BFA30B90-9AE6-4A5C-A9D5-41120FC35A6A}" destId="{9E9052F2-C19E-4F01-A76B-F1687C5C3C85}" srcOrd="2" destOrd="0" presId="urn:microsoft.com/office/officeart/2018/2/layout/IconCircleList"/>
    <dgm:cxn modelId="{D08BD59F-1083-4E3C-B6CB-1DAD4A4FE5B6}" type="presParOf" srcId="{BFA30B90-9AE6-4A5C-A9D5-41120FC35A6A}" destId="{E617CA89-9907-430C-9465-7466DE61FFBB}" srcOrd="3" destOrd="0" presId="urn:microsoft.com/office/officeart/2018/2/layout/IconCircleList"/>
    <dgm:cxn modelId="{4A014493-AE00-4C87-A077-2D67C0FC24F1}" type="presParOf" srcId="{687C863F-446F-40F6-AE9E-CD97F1734642}" destId="{9EB4CC2B-1881-4E68-9E61-1532C223A099}" srcOrd="3" destOrd="0" presId="urn:microsoft.com/office/officeart/2018/2/layout/IconCircleList"/>
    <dgm:cxn modelId="{36B41AF8-4553-438E-B5C3-BC59C17B7EE6}" type="presParOf" srcId="{687C863F-446F-40F6-AE9E-CD97F1734642}" destId="{5B62FA3D-2A8E-4341-A6AA-E97B4CB93321}" srcOrd="4" destOrd="0" presId="urn:microsoft.com/office/officeart/2018/2/layout/IconCircleList"/>
    <dgm:cxn modelId="{9140A7B3-809B-4B0E-8238-018788527BCF}" type="presParOf" srcId="{5B62FA3D-2A8E-4341-A6AA-E97B4CB93321}" destId="{0D2921EA-49E2-4353-9B1C-6E43CF3B3145}" srcOrd="0" destOrd="0" presId="urn:microsoft.com/office/officeart/2018/2/layout/IconCircleList"/>
    <dgm:cxn modelId="{CA5E6384-9C4B-4B7F-8800-30D7ACF857FB}" type="presParOf" srcId="{5B62FA3D-2A8E-4341-A6AA-E97B4CB93321}" destId="{7F15EEA8-6464-4369-A055-CD52DB266A57}" srcOrd="1" destOrd="0" presId="urn:microsoft.com/office/officeart/2018/2/layout/IconCircleList"/>
    <dgm:cxn modelId="{59ECDFC7-2331-463F-968A-BC5CFECD69DA}" type="presParOf" srcId="{5B62FA3D-2A8E-4341-A6AA-E97B4CB93321}" destId="{4B84AF4A-AAB2-4506-B4E5-128FAAF6C0FF}" srcOrd="2" destOrd="0" presId="urn:microsoft.com/office/officeart/2018/2/layout/IconCircleList"/>
    <dgm:cxn modelId="{8CAF4317-6F6B-4BF3-BDD3-1FB1BE58A00E}" type="presParOf" srcId="{5B62FA3D-2A8E-4341-A6AA-E97B4CB93321}" destId="{DC846D23-F804-4F20-8F57-8D9AAB661363}" srcOrd="3" destOrd="0" presId="urn:microsoft.com/office/officeart/2018/2/layout/IconCircleList"/>
    <dgm:cxn modelId="{418D538D-8078-4139-AE5D-C80E9F205BD0}" type="presParOf" srcId="{687C863F-446F-40F6-AE9E-CD97F1734642}" destId="{0E187DC0-C854-4D07-8B70-0AB52908B178}" srcOrd="5" destOrd="0" presId="urn:microsoft.com/office/officeart/2018/2/layout/IconCircleList"/>
    <dgm:cxn modelId="{7B8AECCB-7CE3-4480-BC59-336E64C95F09}" type="presParOf" srcId="{687C863F-446F-40F6-AE9E-CD97F1734642}" destId="{E4D2ACB1-487D-47F2-8783-53CF61A9D71E}" srcOrd="6" destOrd="0" presId="urn:microsoft.com/office/officeart/2018/2/layout/IconCircleList"/>
    <dgm:cxn modelId="{1D900891-6AA4-4620-9BB9-F65F8F1592FE}" type="presParOf" srcId="{E4D2ACB1-487D-47F2-8783-53CF61A9D71E}" destId="{6170E95D-14C3-439B-A94E-990133EE9C70}" srcOrd="0" destOrd="0" presId="urn:microsoft.com/office/officeart/2018/2/layout/IconCircleList"/>
    <dgm:cxn modelId="{46397EB0-A42E-4711-9A98-6C295B43580C}" type="presParOf" srcId="{E4D2ACB1-487D-47F2-8783-53CF61A9D71E}" destId="{60A675BF-3D62-4110-B21F-5AFEE16763C4}" srcOrd="1" destOrd="0" presId="urn:microsoft.com/office/officeart/2018/2/layout/IconCircleList"/>
    <dgm:cxn modelId="{DA1481D7-6EB0-4E95-A3DD-EAC4575D9D15}" type="presParOf" srcId="{E4D2ACB1-487D-47F2-8783-53CF61A9D71E}" destId="{E9DE7004-59EA-4D8B-96D9-40DB6C62099F}" srcOrd="2" destOrd="0" presId="urn:microsoft.com/office/officeart/2018/2/layout/IconCircleList"/>
    <dgm:cxn modelId="{2214C7C6-7D32-41E9-873C-4DE7729F001B}" type="presParOf" srcId="{E4D2ACB1-487D-47F2-8783-53CF61A9D71E}" destId="{BDF3425C-51E1-418B-A7A2-5499C9D4D0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83FE9-DB5D-4CCC-B637-825490AEA1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CAE3F5-3C47-4900-B169-96269F08B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Determine whether an exchange is fishy.</a:t>
          </a:r>
          <a:endParaRPr lang="en-US"/>
        </a:p>
      </dgm:t>
    </dgm:pt>
    <dgm:pt modelId="{AE38FAA4-C1F7-4718-8220-565340824949}" type="parTrans" cxnId="{E97F810F-62CC-4E60-83E2-4E51B95582BD}">
      <dgm:prSet/>
      <dgm:spPr/>
      <dgm:t>
        <a:bodyPr/>
        <a:lstStyle/>
        <a:p>
          <a:endParaRPr lang="en-US"/>
        </a:p>
      </dgm:t>
    </dgm:pt>
    <dgm:pt modelId="{6E74BB46-186C-448E-B049-35FD4E525570}" type="sibTrans" cxnId="{E97F810F-62CC-4E60-83E2-4E51B95582B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C40DD83-0289-4344-8C24-B5130AA20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By using, Decision Trees, Random Forest, Bagging,  XGBoost, SVC, Neural Networks.</a:t>
          </a:r>
          <a:endParaRPr lang="en-US" dirty="0"/>
        </a:p>
      </dgm:t>
    </dgm:pt>
    <dgm:pt modelId="{3BD952EC-1062-4DE5-BAFD-67BFB9881F55}" type="parTrans" cxnId="{D8796843-2603-4F74-9A3B-9B5786C7A7FB}">
      <dgm:prSet/>
      <dgm:spPr/>
      <dgm:t>
        <a:bodyPr/>
        <a:lstStyle/>
        <a:p>
          <a:endParaRPr lang="en-US"/>
        </a:p>
      </dgm:t>
    </dgm:pt>
    <dgm:pt modelId="{65B187DD-69F2-4DEB-8418-7FFDC15841ED}" type="sibTrans" cxnId="{D8796843-2603-4F74-9A3B-9B5786C7A7F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538D12C-48B5-4F18-8C0F-636BCD6C0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Evaluation: Accuracy, Precision, Recall, F1, AUC-ROC etc.</a:t>
          </a:r>
          <a:endParaRPr lang="en-US" dirty="0"/>
        </a:p>
      </dgm:t>
    </dgm:pt>
    <dgm:pt modelId="{E78A8CE7-86E1-4727-A2CB-41ABBB0D6FEA}" type="parTrans" cxnId="{8FE613AC-5EC7-4FB1-92D0-497A106BDD9D}">
      <dgm:prSet/>
      <dgm:spPr/>
      <dgm:t>
        <a:bodyPr/>
        <a:lstStyle/>
        <a:p>
          <a:endParaRPr lang="en-US"/>
        </a:p>
      </dgm:t>
    </dgm:pt>
    <dgm:pt modelId="{471EDF58-BB8A-4A23-81F4-F8315095803F}" type="sibTrans" cxnId="{8FE613AC-5EC7-4FB1-92D0-497A106BDD9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B27F3F72-0FB9-3243-A990-A3F575181D46}" type="pres">
      <dgm:prSet presAssocID="{D9783FE9-DB5D-4CCC-B637-825490AEA1A7}" presName="Name0" presStyleCnt="0">
        <dgm:presLayoutVars>
          <dgm:animLvl val="lvl"/>
          <dgm:resizeHandles val="exact"/>
        </dgm:presLayoutVars>
      </dgm:prSet>
      <dgm:spPr/>
    </dgm:pt>
    <dgm:pt modelId="{31894A87-0959-B84C-B45E-18EF9CD33577}" type="pres">
      <dgm:prSet presAssocID="{93CAE3F5-3C47-4900-B169-96269F08BD0F}" presName="compositeNode" presStyleCnt="0">
        <dgm:presLayoutVars>
          <dgm:bulletEnabled val="1"/>
        </dgm:presLayoutVars>
      </dgm:prSet>
      <dgm:spPr/>
    </dgm:pt>
    <dgm:pt modelId="{CA47C977-A8E0-5B42-8F24-F6FDB29DC373}" type="pres">
      <dgm:prSet presAssocID="{93CAE3F5-3C47-4900-B169-96269F08BD0F}" presName="bgRect" presStyleLbl="bgAccFollowNode1" presStyleIdx="0" presStyleCnt="3"/>
      <dgm:spPr/>
    </dgm:pt>
    <dgm:pt modelId="{352E67BD-98BE-EE48-852D-E05B88EE693C}" type="pres">
      <dgm:prSet presAssocID="{6E74BB46-186C-448E-B049-35FD4E52557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704AF6F-B653-2244-8C74-3FEBAC7D78E3}" type="pres">
      <dgm:prSet presAssocID="{93CAE3F5-3C47-4900-B169-96269F08BD0F}" presName="bottomLine" presStyleLbl="alignNode1" presStyleIdx="1" presStyleCnt="6">
        <dgm:presLayoutVars/>
      </dgm:prSet>
      <dgm:spPr/>
    </dgm:pt>
    <dgm:pt modelId="{0254BDC8-C1B7-2048-B90A-584BB9B261EC}" type="pres">
      <dgm:prSet presAssocID="{93CAE3F5-3C47-4900-B169-96269F08BD0F}" presName="nodeText" presStyleLbl="bgAccFollowNode1" presStyleIdx="0" presStyleCnt="3">
        <dgm:presLayoutVars>
          <dgm:bulletEnabled val="1"/>
        </dgm:presLayoutVars>
      </dgm:prSet>
      <dgm:spPr/>
    </dgm:pt>
    <dgm:pt modelId="{9234D490-08EF-FA49-B4AD-A93169A94986}" type="pres">
      <dgm:prSet presAssocID="{6E74BB46-186C-448E-B049-35FD4E525570}" presName="sibTrans" presStyleCnt="0"/>
      <dgm:spPr/>
    </dgm:pt>
    <dgm:pt modelId="{317BF010-A3EC-DF45-A040-71811667398C}" type="pres">
      <dgm:prSet presAssocID="{BC40DD83-0289-4344-8C24-B5130AA20731}" presName="compositeNode" presStyleCnt="0">
        <dgm:presLayoutVars>
          <dgm:bulletEnabled val="1"/>
        </dgm:presLayoutVars>
      </dgm:prSet>
      <dgm:spPr/>
    </dgm:pt>
    <dgm:pt modelId="{51CD388A-5B35-FA4D-A1DA-AAC10A88348D}" type="pres">
      <dgm:prSet presAssocID="{BC40DD83-0289-4344-8C24-B5130AA20731}" presName="bgRect" presStyleLbl="bgAccFollowNode1" presStyleIdx="1" presStyleCnt="3"/>
      <dgm:spPr/>
    </dgm:pt>
    <dgm:pt modelId="{E4AAB0B3-1837-B443-A627-68C5C966E170}" type="pres">
      <dgm:prSet presAssocID="{65B187DD-69F2-4DEB-8418-7FFDC15841E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C91724C-2858-DF42-B8FC-CA382DBDA3CD}" type="pres">
      <dgm:prSet presAssocID="{BC40DD83-0289-4344-8C24-B5130AA20731}" presName="bottomLine" presStyleLbl="alignNode1" presStyleIdx="3" presStyleCnt="6">
        <dgm:presLayoutVars/>
      </dgm:prSet>
      <dgm:spPr/>
    </dgm:pt>
    <dgm:pt modelId="{ECF9B020-668A-184E-A25B-694B9AFBFD1D}" type="pres">
      <dgm:prSet presAssocID="{BC40DD83-0289-4344-8C24-B5130AA20731}" presName="nodeText" presStyleLbl="bgAccFollowNode1" presStyleIdx="1" presStyleCnt="3">
        <dgm:presLayoutVars>
          <dgm:bulletEnabled val="1"/>
        </dgm:presLayoutVars>
      </dgm:prSet>
      <dgm:spPr/>
    </dgm:pt>
    <dgm:pt modelId="{4F57E7FF-19B2-AD4B-A421-BD9801E4F318}" type="pres">
      <dgm:prSet presAssocID="{65B187DD-69F2-4DEB-8418-7FFDC15841ED}" presName="sibTrans" presStyleCnt="0"/>
      <dgm:spPr/>
    </dgm:pt>
    <dgm:pt modelId="{6BFE8A86-C140-F643-BA3B-85A87D0C44C5}" type="pres">
      <dgm:prSet presAssocID="{4538D12C-48B5-4F18-8C0F-636BCD6C02FC}" presName="compositeNode" presStyleCnt="0">
        <dgm:presLayoutVars>
          <dgm:bulletEnabled val="1"/>
        </dgm:presLayoutVars>
      </dgm:prSet>
      <dgm:spPr/>
    </dgm:pt>
    <dgm:pt modelId="{EC3C86F1-C966-8647-8A8B-AAA12F9C6D20}" type="pres">
      <dgm:prSet presAssocID="{4538D12C-48B5-4F18-8C0F-636BCD6C02FC}" presName="bgRect" presStyleLbl="bgAccFollowNode1" presStyleIdx="2" presStyleCnt="3"/>
      <dgm:spPr/>
    </dgm:pt>
    <dgm:pt modelId="{FB1A90A3-B875-C043-A7DF-88854B32BA62}" type="pres">
      <dgm:prSet presAssocID="{471EDF58-BB8A-4A23-81F4-F8315095803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C156352-A130-894C-B6DB-B3F1B394EC42}" type="pres">
      <dgm:prSet presAssocID="{4538D12C-48B5-4F18-8C0F-636BCD6C02FC}" presName="bottomLine" presStyleLbl="alignNode1" presStyleIdx="5" presStyleCnt="6">
        <dgm:presLayoutVars/>
      </dgm:prSet>
      <dgm:spPr/>
    </dgm:pt>
    <dgm:pt modelId="{FDA78435-5D9D-DD4B-B0D8-A81D513117F2}" type="pres">
      <dgm:prSet presAssocID="{4538D12C-48B5-4F18-8C0F-636BCD6C02F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5F8000B-3767-844A-8C0E-7504F3806104}" type="presOf" srcId="{4538D12C-48B5-4F18-8C0F-636BCD6C02FC}" destId="{EC3C86F1-C966-8647-8A8B-AAA12F9C6D20}" srcOrd="0" destOrd="0" presId="urn:microsoft.com/office/officeart/2016/7/layout/BasicLinearProcessNumbered"/>
    <dgm:cxn modelId="{E97F810F-62CC-4E60-83E2-4E51B95582BD}" srcId="{D9783FE9-DB5D-4CCC-B637-825490AEA1A7}" destId="{93CAE3F5-3C47-4900-B169-96269F08BD0F}" srcOrd="0" destOrd="0" parTransId="{AE38FAA4-C1F7-4718-8220-565340824949}" sibTransId="{6E74BB46-186C-448E-B049-35FD4E525570}"/>
    <dgm:cxn modelId="{DD5D3E3B-5ED9-8B4A-8B37-EE247518A95F}" type="presOf" srcId="{D9783FE9-DB5D-4CCC-B637-825490AEA1A7}" destId="{B27F3F72-0FB9-3243-A990-A3F575181D46}" srcOrd="0" destOrd="0" presId="urn:microsoft.com/office/officeart/2016/7/layout/BasicLinearProcessNumbered"/>
    <dgm:cxn modelId="{C53A8E3C-3D0B-2B4E-86E2-72EC2CD21FFA}" type="presOf" srcId="{93CAE3F5-3C47-4900-B169-96269F08BD0F}" destId="{CA47C977-A8E0-5B42-8F24-F6FDB29DC373}" srcOrd="0" destOrd="0" presId="urn:microsoft.com/office/officeart/2016/7/layout/BasicLinearProcessNumbered"/>
    <dgm:cxn modelId="{D8796843-2603-4F74-9A3B-9B5786C7A7FB}" srcId="{D9783FE9-DB5D-4CCC-B637-825490AEA1A7}" destId="{BC40DD83-0289-4344-8C24-B5130AA20731}" srcOrd="1" destOrd="0" parTransId="{3BD952EC-1062-4DE5-BAFD-67BFB9881F55}" sibTransId="{65B187DD-69F2-4DEB-8418-7FFDC15841ED}"/>
    <dgm:cxn modelId="{B156C94F-1076-2646-867C-E2A09059CCFB}" type="presOf" srcId="{4538D12C-48B5-4F18-8C0F-636BCD6C02FC}" destId="{FDA78435-5D9D-DD4B-B0D8-A81D513117F2}" srcOrd="1" destOrd="0" presId="urn:microsoft.com/office/officeart/2016/7/layout/BasicLinearProcessNumbered"/>
    <dgm:cxn modelId="{AE2CDA50-68B8-254A-8D0A-F6C25C54A34F}" type="presOf" srcId="{6E74BB46-186C-448E-B049-35FD4E525570}" destId="{352E67BD-98BE-EE48-852D-E05B88EE693C}" srcOrd="0" destOrd="0" presId="urn:microsoft.com/office/officeart/2016/7/layout/BasicLinearProcessNumbered"/>
    <dgm:cxn modelId="{92BBD97E-82FB-2D42-A8CD-2EBD9C405EF8}" type="presOf" srcId="{65B187DD-69F2-4DEB-8418-7FFDC15841ED}" destId="{E4AAB0B3-1837-B443-A627-68C5C966E170}" srcOrd="0" destOrd="0" presId="urn:microsoft.com/office/officeart/2016/7/layout/BasicLinearProcessNumbered"/>
    <dgm:cxn modelId="{DECD4486-8CC9-224C-A13C-50BF74665396}" type="presOf" srcId="{93CAE3F5-3C47-4900-B169-96269F08BD0F}" destId="{0254BDC8-C1B7-2048-B90A-584BB9B261EC}" srcOrd="1" destOrd="0" presId="urn:microsoft.com/office/officeart/2016/7/layout/BasicLinearProcessNumbered"/>
    <dgm:cxn modelId="{3D21CD9C-BD52-B249-B63A-7D61D37F1F08}" type="presOf" srcId="{471EDF58-BB8A-4A23-81F4-F8315095803F}" destId="{FB1A90A3-B875-C043-A7DF-88854B32BA62}" srcOrd="0" destOrd="0" presId="urn:microsoft.com/office/officeart/2016/7/layout/BasicLinearProcessNumbered"/>
    <dgm:cxn modelId="{8FE613AC-5EC7-4FB1-92D0-497A106BDD9D}" srcId="{D9783FE9-DB5D-4CCC-B637-825490AEA1A7}" destId="{4538D12C-48B5-4F18-8C0F-636BCD6C02FC}" srcOrd="2" destOrd="0" parTransId="{E78A8CE7-86E1-4727-A2CB-41ABBB0D6FEA}" sibTransId="{471EDF58-BB8A-4A23-81F4-F8315095803F}"/>
    <dgm:cxn modelId="{F7933ABC-B095-3842-A0DB-776A77E72621}" type="presOf" srcId="{BC40DD83-0289-4344-8C24-B5130AA20731}" destId="{ECF9B020-668A-184E-A25B-694B9AFBFD1D}" srcOrd="1" destOrd="0" presId="urn:microsoft.com/office/officeart/2016/7/layout/BasicLinearProcessNumbered"/>
    <dgm:cxn modelId="{61E660CB-51AD-0E4B-9138-FACA69839085}" type="presOf" srcId="{BC40DD83-0289-4344-8C24-B5130AA20731}" destId="{51CD388A-5B35-FA4D-A1DA-AAC10A88348D}" srcOrd="0" destOrd="0" presId="urn:microsoft.com/office/officeart/2016/7/layout/BasicLinearProcessNumbered"/>
    <dgm:cxn modelId="{6DD3E2A4-94F2-414D-92F5-0967C7AA7411}" type="presParOf" srcId="{B27F3F72-0FB9-3243-A990-A3F575181D46}" destId="{31894A87-0959-B84C-B45E-18EF9CD33577}" srcOrd="0" destOrd="0" presId="urn:microsoft.com/office/officeart/2016/7/layout/BasicLinearProcessNumbered"/>
    <dgm:cxn modelId="{CFC4BEDF-FDC0-5343-A233-AEBA1B94A999}" type="presParOf" srcId="{31894A87-0959-B84C-B45E-18EF9CD33577}" destId="{CA47C977-A8E0-5B42-8F24-F6FDB29DC373}" srcOrd="0" destOrd="0" presId="urn:microsoft.com/office/officeart/2016/7/layout/BasicLinearProcessNumbered"/>
    <dgm:cxn modelId="{F59868DE-BA31-C94E-850C-E5DF3F8BD8C2}" type="presParOf" srcId="{31894A87-0959-B84C-B45E-18EF9CD33577}" destId="{352E67BD-98BE-EE48-852D-E05B88EE693C}" srcOrd="1" destOrd="0" presId="urn:microsoft.com/office/officeart/2016/7/layout/BasicLinearProcessNumbered"/>
    <dgm:cxn modelId="{E7041322-8DDC-B74C-9D43-B2212AC390B5}" type="presParOf" srcId="{31894A87-0959-B84C-B45E-18EF9CD33577}" destId="{0704AF6F-B653-2244-8C74-3FEBAC7D78E3}" srcOrd="2" destOrd="0" presId="urn:microsoft.com/office/officeart/2016/7/layout/BasicLinearProcessNumbered"/>
    <dgm:cxn modelId="{306FE48D-31E0-204A-93FD-50FD5E50BDB9}" type="presParOf" srcId="{31894A87-0959-B84C-B45E-18EF9CD33577}" destId="{0254BDC8-C1B7-2048-B90A-584BB9B261EC}" srcOrd="3" destOrd="0" presId="urn:microsoft.com/office/officeart/2016/7/layout/BasicLinearProcessNumbered"/>
    <dgm:cxn modelId="{F84B9761-91F8-C248-8B80-272AC73FF1DF}" type="presParOf" srcId="{B27F3F72-0FB9-3243-A990-A3F575181D46}" destId="{9234D490-08EF-FA49-B4AD-A93169A94986}" srcOrd="1" destOrd="0" presId="urn:microsoft.com/office/officeart/2016/7/layout/BasicLinearProcessNumbered"/>
    <dgm:cxn modelId="{2C245846-BD87-934A-9721-6BBDEE8CCC82}" type="presParOf" srcId="{B27F3F72-0FB9-3243-A990-A3F575181D46}" destId="{317BF010-A3EC-DF45-A040-71811667398C}" srcOrd="2" destOrd="0" presId="urn:microsoft.com/office/officeart/2016/7/layout/BasicLinearProcessNumbered"/>
    <dgm:cxn modelId="{CB129E3E-DC53-E841-99E7-3E8B06AF0716}" type="presParOf" srcId="{317BF010-A3EC-DF45-A040-71811667398C}" destId="{51CD388A-5B35-FA4D-A1DA-AAC10A88348D}" srcOrd="0" destOrd="0" presId="urn:microsoft.com/office/officeart/2016/7/layout/BasicLinearProcessNumbered"/>
    <dgm:cxn modelId="{E279A997-D79D-DF4E-A5D8-273D2D1C4529}" type="presParOf" srcId="{317BF010-A3EC-DF45-A040-71811667398C}" destId="{E4AAB0B3-1837-B443-A627-68C5C966E170}" srcOrd="1" destOrd="0" presId="urn:microsoft.com/office/officeart/2016/7/layout/BasicLinearProcessNumbered"/>
    <dgm:cxn modelId="{22BAD1DA-134E-584E-9FCF-24600A1FBF13}" type="presParOf" srcId="{317BF010-A3EC-DF45-A040-71811667398C}" destId="{EC91724C-2858-DF42-B8FC-CA382DBDA3CD}" srcOrd="2" destOrd="0" presId="urn:microsoft.com/office/officeart/2016/7/layout/BasicLinearProcessNumbered"/>
    <dgm:cxn modelId="{03422D9B-4E83-684B-8B5A-C875260583E6}" type="presParOf" srcId="{317BF010-A3EC-DF45-A040-71811667398C}" destId="{ECF9B020-668A-184E-A25B-694B9AFBFD1D}" srcOrd="3" destOrd="0" presId="urn:microsoft.com/office/officeart/2016/7/layout/BasicLinearProcessNumbered"/>
    <dgm:cxn modelId="{3E3C62F1-D67C-9445-8BBA-313AF9EFD894}" type="presParOf" srcId="{B27F3F72-0FB9-3243-A990-A3F575181D46}" destId="{4F57E7FF-19B2-AD4B-A421-BD9801E4F318}" srcOrd="3" destOrd="0" presId="urn:microsoft.com/office/officeart/2016/7/layout/BasicLinearProcessNumbered"/>
    <dgm:cxn modelId="{4679251F-AEE1-8348-B2EC-C08107D5BCF6}" type="presParOf" srcId="{B27F3F72-0FB9-3243-A990-A3F575181D46}" destId="{6BFE8A86-C140-F643-BA3B-85A87D0C44C5}" srcOrd="4" destOrd="0" presId="urn:microsoft.com/office/officeart/2016/7/layout/BasicLinearProcessNumbered"/>
    <dgm:cxn modelId="{50966B0D-2177-A64A-A081-190DA5B5DD6F}" type="presParOf" srcId="{6BFE8A86-C140-F643-BA3B-85A87D0C44C5}" destId="{EC3C86F1-C966-8647-8A8B-AAA12F9C6D20}" srcOrd="0" destOrd="0" presId="urn:microsoft.com/office/officeart/2016/7/layout/BasicLinearProcessNumbered"/>
    <dgm:cxn modelId="{3BF60BC1-CB39-9646-8CC5-CF8813A4D564}" type="presParOf" srcId="{6BFE8A86-C140-F643-BA3B-85A87D0C44C5}" destId="{FB1A90A3-B875-C043-A7DF-88854B32BA62}" srcOrd="1" destOrd="0" presId="urn:microsoft.com/office/officeart/2016/7/layout/BasicLinearProcessNumbered"/>
    <dgm:cxn modelId="{ECC18B83-866F-414C-871B-5A5F73ED626C}" type="presParOf" srcId="{6BFE8A86-C140-F643-BA3B-85A87D0C44C5}" destId="{8C156352-A130-894C-B6DB-B3F1B394EC42}" srcOrd="2" destOrd="0" presId="urn:microsoft.com/office/officeart/2016/7/layout/BasicLinearProcessNumbered"/>
    <dgm:cxn modelId="{AA5538B1-3D41-A045-942B-A8C9EE066B11}" type="presParOf" srcId="{6BFE8A86-C140-F643-BA3B-85A87D0C44C5}" destId="{FDA78435-5D9D-DD4B-B0D8-A81D513117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8CC2C-128A-4043-A61D-99E9B55DC9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C1B326-226E-4189-AD39-CE80DCB439D8}">
      <dgm:prSet/>
      <dgm:spPr/>
      <dgm:t>
        <a:bodyPr/>
        <a:lstStyle/>
        <a:p>
          <a:r>
            <a:rPr lang="en-US" b="0" i="0"/>
            <a:t>To detect anomalies without labeled data (i.e., that set off from predictable trends.)</a:t>
          </a:r>
          <a:endParaRPr lang="en-US"/>
        </a:p>
      </dgm:t>
    </dgm:pt>
    <dgm:pt modelId="{76B1CD63-7B6E-4C1C-B76A-7822FA579310}" type="parTrans" cxnId="{4172B158-74BD-4C3B-86E2-8D76252F58F0}">
      <dgm:prSet/>
      <dgm:spPr/>
      <dgm:t>
        <a:bodyPr/>
        <a:lstStyle/>
        <a:p>
          <a:endParaRPr lang="en-US"/>
        </a:p>
      </dgm:t>
    </dgm:pt>
    <dgm:pt modelId="{71036320-3381-4F77-86EC-73C4AF42F50B}" type="sibTrans" cxnId="{4172B158-74BD-4C3B-86E2-8D76252F58F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1FE0C04-120B-4752-855E-65BFF0B95D8F}">
      <dgm:prSet/>
      <dgm:spPr/>
      <dgm:t>
        <a:bodyPr/>
        <a:lstStyle/>
        <a:p>
          <a:r>
            <a:rPr lang="en-US" b="0" i="0"/>
            <a:t>Isolation Forest, One-Class SVM, Autoencoders, and possible clustering.</a:t>
          </a:r>
          <a:endParaRPr lang="en-US"/>
        </a:p>
      </dgm:t>
    </dgm:pt>
    <dgm:pt modelId="{E9BDDF7A-164A-4B59-BCBD-66CD3453557E}" type="parTrans" cxnId="{96C5896A-0F5D-4365-8673-5F1F382C9E0D}">
      <dgm:prSet/>
      <dgm:spPr/>
      <dgm:t>
        <a:bodyPr/>
        <a:lstStyle/>
        <a:p>
          <a:endParaRPr lang="en-US"/>
        </a:p>
      </dgm:t>
    </dgm:pt>
    <dgm:pt modelId="{F9EB8475-989C-4929-8631-B4143B17E303}" type="sibTrans" cxnId="{96C5896A-0F5D-4365-8673-5F1F382C9E0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09CBB10-2545-46B3-A2FC-EF56428C81DF}">
      <dgm:prSet/>
      <dgm:spPr/>
      <dgm:t>
        <a:bodyPr/>
        <a:lstStyle/>
        <a:p>
          <a:r>
            <a:rPr lang="en-US" b="0" i="0"/>
            <a:t>Evaluation: How most identified anomalies that set off from predictable trends.</a:t>
          </a:r>
          <a:endParaRPr lang="en-US"/>
        </a:p>
      </dgm:t>
    </dgm:pt>
    <dgm:pt modelId="{8E046431-6240-437C-A5F5-2623E4F6F90F}" type="parTrans" cxnId="{C60D5A10-5074-42CF-9BF7-879A550F5CA0}">
      <dgm:prSet/>
      <dgm:spPr/>
      <dgm:t>
        <a:bodyPr/>
        <a:lstStyle/>
        <a:p>
          <a:endParaRPr lang="en-US"/>
        </a:p>
      </dgm:t>
    </dgm:pt>
    <dgm:pt modelId="{0C3E3903-57BE-40D8-98AB-E579452E98F8}" type="sibTrans" cxnId="{C60D5A10-5074-42CF-9BF7-879A550F5CA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A1A5C59-B984-A24B-B297-DF87701D8CE4}" type="pres">
      <dgm:prSet presAssocID="{FA58CC2C-128A-4043-A61D-99E9B55DC966}" presName="Name0" presStyleCnt="0">
        <dgm:presLayoutVars>
          <dgm:animLvl val="lvl"/>
          <dgm:resizeHandles val="exact"/>
        </dgm:presLayoutVars>
      </dgm:prSet>
      <dgm:spPr/>
    </dgm:pt>
    <dgm:pt modelId="{9CCAEB97-6D96-264E-94BF-7EF9BA1E863E}" type="pres">
      <dgm:prSet presAssocID="{88C1B326-226E-4189-AD39-CE80DCB439D8}" presName="compositeNode" presStyleCnt="0">
        <dgm:presLayoutVars>
          <dgm:bulletEnabled val="1"/>
        </dgm:presLayoutVars>
      </dgm:prSet>
      <dgm:spPr/>
    </dgm:pt>
    <dgm:pt modelId="{37C5193C-7B29-2747-B9DA-A1C32DC57BAB}" type="pres">
      <dgm:prSet presAssocID="{88C1B326-226E-4189-AD39-CE80DCB439D8}" presName="bgRect" presStyleLbl="bgAccFollowNode1" presStyleIdx="0" presStyleCnt="3"/>
      <dgm:spPr/>
    </dgm:pt>
    <dgm:pt modelId="{D2041AA2-9581-C940-9E86-5A1468FCAF6A}" type="pres">
      <dgm:prSet presAssocID="{71036320-3381-4F77-86EC-73C4AF42F50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047F99E-7307-4D4B-A815-6BD6099C7DFA}" type="pres">
      <dgm:prSet presAssocID="{88C1B326-226E-4189-AD39-CE80DCB439D8}" presName="bottomLine" presStyleLbl="alignNode1" presStyleIdx="1" presStyleCnt="6">
        <dgm:presLayoutVars/>
      </dgm:prSet>
      <dgm:spPr/>
    </dgm:pt>
    <dgm:pt modelId="{D33F0FDC-8E54-B245-BEA3-70C0A5A6833C}" type="pres">
      <dgm:prSet presAssocID="{88C1B326-226E-4189-AD39-CE80DCB439D8}" presName="nodeText" presStyleLbl="bgAccFollowNode1" presStyleIdx="0" presStyleCnt="3">
        <dgm:presLayoutVars>
          <dgm:bulletEnabled val="1"/>
        </dgm:presLayoutVars>
      </dgm:prSet>
      <dgm:spPr/>
    </dgm:pt>
    <dgm:pt modelId="{7012EF7E-674B-2047-A0D9-88D52FF65685}" type="pres">
      <dgm:prSet presAssocID="{71036320-3381-4F77-86EC-73C4AF42F50B}" presName="sibTrans" presStyleCnt="0"/>
      <dgm:spPr/>
    </dgm:pt>
    <dgm:pt modelId="{41935613-E567-3749-B56A-0CEC863B4A90}" type="pres">
      <dgm:prSet presAssocID="{71FE0C04-120B-4752-855E-65BFF0B95D8F}" presName="compositeNode" presStyleCnt="0">
        <dgm:presLayoutVars>
          <dgm:bulletEnabled val="1"/>
        </dgm:presLayoutVars>
      </dgm:prSet>
      <dgm:spPr/>
    </dgm:pt>
    <dgm:pt modelId="{E3DA485A-4BCE-8E47-BCD8-42AC16C2CBCD}" type="pres">
      <dgm:prSet presAssocID="{71FE0C04-120B-4752-855E-65BFF0B95D8F}" presName="bgRect" presStyleLbl="bgAccFollowNode1" presStyleIdx="1" presStyleCnt="3"/>
      <dgm:spPr/>
    </dgm:pt>
    <dgm:pt modelId="{F489D09F-0F71-264C-AF45-58C42F65F08B}" type="pres">
      <dgm:prSet presAssocID="{F9EB8475-989C-4929-8631-B4143B17E30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980B3BF-5510-EB40-B15A-874A211C8294}" type="pres">
      <dgm:prSet presAssocID="{71FE0C04-120B-4752-855E-65BFF0B95D8F}" presName="bottomLine" presStyleLbl="alignNode1" presStyleIdx="3" presStyleCnt="6">
        <dgm:presLayoutVars/>
      </dgm:prSet>
      <dgm:spPr/>
    </dgm:pt>
    <dgm:pt modelId="{1724DD0F-6288-0E41-B716-4258D211615D}" type="pres">
      <dgm:prSet presAssocID="{71FE0C04-120B-4752-855E-65BFF0B95D8F}" presName="nodeText" presStyleLbl="bgAccFollowNode1" presStyleIdx="1" presStyleCnt="3">
        <dgm:presLayoutVars>
          <dgm:bulletEnabled val="1"/>
        </dgm:presLayoutVars>
      </dgm:prSet>
      <dgm:spPr/>
    </dgm:pt>
    <dgm:pt modelId="{958AAAEB-1023-D742-9893-21782D2B8AFF}" type="pres">
      <dgm:prSet presAssocID="{F9EB8475-989C-4929-8631-B4143B17E303}" presName="sibTrans" presStyleCnt="0"/>
      <dgm:spPr/>
    </dgm:pt>
    <dgm:pt modelId="{588AEA5A-1230-E64D-9212-8D034E8A4129}" type="pres">
      <dgm:prSet presAssocID="{209CBB10-2545-46B3-A2FC-EF56428C81DF}" presName="compositeNode" presStyleCnt="0">
        <dgm:presLayoutVars>
          <dgm:bulletEnabled val="1"/>
        </dgm:presLayoutVars>
      </dgm:prSet>
      <dgm:spPr/>
    </dgm:pt>
    <dgm:pt modelId="{111E90D5-1919-A44F-91E0-CE70FD47DD4B}" type="pres">
      <dgm:prSet presAssocID="{209CBB10-2545-46B3-A2FC-EF56428C81DF}" presName="bgRect" presStyleLbl="bgAccFollowNode1" presStyleIdx="2" presStyleCnt="3"/>
      <dgm:spPr/>
    </dgm:pt>
    <dgm:pt modelId="{40501C43-C6AD-7542-8D9B-06B2E97304BD}" type="pres">
      <dgm:prSet presAssocID="{0C3E3903-57BE-40D8-98AB-E579452E98F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86D99D1-CBE3-2943-A262-5D6363229946}" type="pres">
      <dgm:prSet presAssocID="{209CBB10-2545-46B3-A2FC-EF56428C81DF}" presName="bottomLine" presStyleLbl="alignNode1" presStyleIdx="5" presStyleCnt="6">
        <dgm:presLayoutVars/>
      </dgm:prSet>
      <dgm:spPr/>
    </dgm:pt>
    <dgm:pt modelId="{D5BA3EBF-1EE8-234A-A2DF-4A6F56CC2965}" type="pres">
      <dgm:prSet presAssocID="{209CBB10-2545-46B3-A2FC-EF56428C81D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BF2D30E-66DD-9048-9328-A5825BECB793}" type="presOf" srcId="{209CBB10-2545-46B3-A2FC-EF56428C81DF}" destId="{111E90D5-1919-A44F-91E0-CE70FD47DD4B}" srcOrd="0" destOrd="0" presId="urn:microsoft.com/office/officeart/2016/7/layout/BasicLinearProcessNumbered"/>
    <dgm:cxn modelId="{C60D5A10-5074-42CF-9BF7-879A550F5CA0}" srcId="{FA58CC2C-128A-4043-A61D-99E9B55DC966}" destId="{209CBB10-2545-46B3-A2FC-EF56428C81DF}" srcOrd="2" destOrd="0" parTransId="{8E046431-6240-437C-A5F5-2623E4F6F90F}" sibTransId="{0C3E3903-57BE-40D8-98AB-E579452E98F8}"/>
    <dgm:cxn modelId="{1B60AD4F-277B-D54E-9098-7844A3950B93}" type="presOf" srcId="{88C1B326-226E-4189-AD39-CE80DCB439D8}" destId="{D33F0FDC-8E54-B245-BEA3-70C0A5A6833C}" srcOrd="1" destOrd="0" presId="urn:microsoft.com/office/officeart/2016/7/layout/BasicLinearProcessNumbered"/>
    <dgm:cxn modelId="{4172B158-74BD-4C3B-86E2-8D76252F58F0}" srcId="{FA58CC2C-128A-4043-A61D-99E9B55DC966}" destId="{88C1B326-226E-4189-AD39-CE80DCB439D8}" srcOrd="0" destOrd="0" parTransId="{76B1CD63-7B6E-4C1C-B76A-7822FA579310}" sibTransId="{71036320-3381-4F77-86EC-73C4AF42F50B}"/>
    <dgm:cxn modelId="{87C2B768-594D-D846-BB3E-D99EE32FC4D2}" type="presOf" srcId="{88C1B326-226E-4189-AD39-CE80DCB439D8}" destId="{37C5193C-7B29-2747-B9DA-A1C32DC57BAB}" srcOrd="0" destOrd="0" presId="urn:microsoft.com/office/officeart/2016/7/layout/BasicLinearProcessNumbered"/>
    <dgm:cxn modelId="{96C5896A-0F5D-4365-8673-5F1F382C9E0D}" srcId="{FA58CC2C-128A-4043-A61D-99E9B55DC966}" destId="{71FE0C04-120B-4752-855E-65BFF0B95D8F}" srcOrd="1" destOrd="0" parTransId="{E9BDDF7A-164A-4B59-BCBD-66CD3453557E}" sibTransId="{F9EB8475-989C-4929-8631-B4143B17E303}"/>
    <dgm:cxn modelId="{F3ABAB71-4BE4-DB40-B6AB-E93E90BB614B}" type="presOf" srcId="{FA58CC2C-128A-4043-A61D-99E9B55DC966}" destId="{CA1A5C59-B984-A24B-B297-DF87701D8CE4}" srcOrd="0" destOrd="0" presId="urn:microsoft.com/office/officeart/2016/7/layout/BasicLinearProcessNumbered"/>
    <dgm:cxn modelId="{6ED7CE8D-029F-E84A-B6C0-EEDE6B9ED1AA}" type="presOf" srcId="{71036320-3381-4F77-86EC-73C4AF42F50B}" destId="{D2041AA2-9581-C940-9E86-5A1468FCAF6A}" srcOrd="0" destOrd="0" presId="urn:microsoft.com/office/officeart/2016/7/layout/BasicLinearProcessNumbered"/>
    <dgm:cxn modelId="{7E9B0E9F-979B-8247-AAAB-9CD05AC6DB8B}" type="presOf" srcId="{209CBB10-2545-46B3-A2FC-EF56428C81DF}" destId="{D5BA3EBF-1EE8-234A-A2DF-4A6F56CC2965}" srcOrd="1" destOrd="0" presId="urn:microsoft.com/office/officeart/2016/7/layout/BasicLinearProcessNumbered"/>
    <dgm:cxn modelId="{AC0498A2-D5C4-054D-94A9-FD4C2B85D77E}" type="presOf" srcId="{71FE0C04-120B-4752-855E-65BFF0B95D8F}" destId="{1724DD0F-6288-0E41-B716-4258D211615D}" srcOrd="1" destOrd="0" presId="urn:microsoft.com/office/officeart/2016/7/layout/BasicLinearProcessNumbered"/>
    <dgm:cxn modelId="{448DD5C3-44A6-7A4F-927A-92872AE7AC41}" type="presOf" srcId="{F9EB8475-989C-4929-8631-B4143B17E303}" destId="{F489D09F-0F71-264C-AF45-58C42F65F08B}" srcOrd="0" destOrd="0" presId="urn:microsoft.com/office/officeart/2016/7/layout/BasicLinearProcessNumbered"/>
    <dgm:cxn modelId="{AE624CCE-DA8D-1C49-BDBB-69917F8F34DE}" type="presOf" srcId="{71FE0C04-120B-4752-855E-65BFF0B95D8F}" destId="{E3DA485A-4BCE-8E47-BCD8-42AC16C2CBCD}" srcOrd="0" destOrd="0" presId="urn:microsoft.com/office/officeart/2016/7/layout/BasicLinearProcessNumbered"/>
    <dgm:cxn modelId="{510EE9E8-774D-284F-9D45-9C8BCD0D7851}" type="presOf" srcId="{0C3E3903-57BE-40D8-98AB-E579452E98F8}" destId="{40501C43-C6AD-7542-8D9B-06B2E97304BD}" srcOrd="0" destOrd="0" presId="urn:microsoft.com/office/officeart/2016/7/layout/BasicLinearProcessNumbered"/>
    <dgm:cxn modelId="{94717720-0800-8E45-B49D-5C9EE194D5E9}" type="presParOf" srcId="{CA1A5C59-B984-A24B-B297-DF87701D8CE4}" destId="{9CCAEB97-6D96-264E-94BF-7EF9BA1E863E}" srcOrd="0" destOrd="0" presId="urn:microsoft.com/office/officeart/2016/7/layout/BasicLinearProcessNumbered"/>
    <dgm:cxn modelId="{EC332AED-61D8-004E-941C-29192C01A26F}" type="presParOf" srcId="{9CCAEB97-6D96-264E-94BF-7EF9BA1E863E}" destId="{37C5193C-7B29-2747-B9DA-A1C32DC57BAB}" srcOrd="0" destOrd="0" presId="urn:microsoft.com/office/officeart/2016/7/layout/BasicLinearProcessNumbered"/>
    <dgm:cxn modelId="{025AC976-52AE-AD4D-A285-C6A5FB8A2468}" type="presParOf" srcId="{9CCAEB97-6D96-264E-94BF-7EF9BA1E863E}" destId="{D2041AA2-9581-C940-9E86-5A1468FCAF6A}" srcOrd="1" destOrd="0" presId="urn:microsoft.com/office/officeart/2016/7/layout/BasicLinearProcessNumbered"/>
    <dgm:cxn modelId="{052ACF2E-2ED5-1046-B6D7-C01F30851F82}" type="presParOf" srcId="{9CCAEB97-6D96-264E-94BF-7EF9BA1E863E}" destId="{6047F99E-7307-4D4B-A815-6BD6099C7DFA}" srcOrd="2" destOrd="0" presId="urn:microsoft.com/office/officeart/2016/7/layout/BasicLinearProcessNumbered"/>
    <dgm:cxn modelId="{863EF1E6-423D-1F4C-AE23-733854B565C9}" type="presParOf" srcId="{9CCAEB97-6D96-264E-94BF-7EF9BA1E863E}" destId="{D33F0FDC-8E54-B245-BEA3-70C0A5A6833C}" srcOrd="3" destOrd="0" presId="urn:microsoft.com/office/officeart/2016/7/layout/BasicLinearProcessNumbered"/>
    <dgm:cxn modelId="{831C61B6-CA62-E546-B78B-0069CA4E1F99}" type="presParOf" srcId="{CA1A5C59-B984-A24B-B297-DF87701D8CE4}" destId="{7012EF7E-674B-2047-A0D9-88D52FF65685}" srcOrd="1" destOrd="0" presId="urn:microsoft.com/office/officeart/2016/7/layout/BasicLinearProcessNumbered"/>
    <dgm:cxn modelId="{3E569745-E0A0-AB40-80F9-BFBDA0A49267}" type="presParOf" srcId="{CA1A5C59-B984-A24B-B297-DF87701D8CE4}" destId="{41935613-E567-3749-B56A-0CEC863B4A90}" srcOrd="2" destOrd="0" presId="urn:microsoft.com/office/officeart/2016/7/layout/BasicLinearProcessNumbered"/>
    <dgm:cxn modelId="{0DE06D32-CF29-6C43-AD92-381652CC56AA}" type="presParOf" srcId="{41935613-E567-3749-B56A-0CEC863B4A90}" destId="{E3DA485A-4BCE-8E47-BCD8-42AC16C2CBCD}" srcOrd="0" destOrd="0" presId="urn:microsoft.com/office/officeart/2016/7/layout/BasicLinearProcessNumbered"/>
    <dgm:cxn modelId="{9484BEB5-CE7C-084F-8D2F-31D6AF44CAFA}" type="presParOf" srcId="{41935613-E567-3749-B56A-0CEC863B4A90}" destId="{F489D09F-0F71-264C-AF45-58C42F65F08B}" srcOrd="1" destOrd="0" presId="urn:microsoft.com/office/officeart/2016/7/layout/BasicLinearProcessNumbered"/>
    <dgm:cxn modelId="{D4C59361-3B14-8549-A57B-DFEE3E005B7B}" type="presParOf" srcId="{41935613-E567-3749-B56A-0CEC863B4A90}" destId="{0980B3BF-5510-EB40-B15A-874A211C8294}" srcOrd="2" destOrd="0" presId="urn:microsoft.com/office/officeart/2016/7/layout/BasicLinearProcessNumbered"/>
    <dgm:cxn modelId="{4E4CED9F-CE33-2A47-BEDE-61570EF0D8F0}" type="presParOf" srcId="{41935613-E567-3749-B56A-0CEC863B4A90}" destId="{1724DD0F-6288-0E41-B716-4258D211615D}" srcOrd="3" destOrd="0" presId="urn:microsoft.com/office/officeart/2016/7/layout/BasicLinearProcessNumbered"/>
    <dgm:cxn modelId="{E893CD7F-18EC-E34E-A5AE-5A38EADE8E5A}" type="presParOf" srcId="{CA1A5C59-B984-A24B-B297-DF87701D8CE4}" destId="{958AAAEB-1023-D742-9893-21782D2B8AFF}" srcOrd="3" destOrd="0" presId="urn:microsoft.com/office/officeart/2016/7/layout/BasicLinearProcessNumbered"/>
    <dgm:cxn modelId="{D90CB2B9-6DD9-4F48-8813-60841A7342BE}" type="presParOf" srcId="{CA1A5C59-B984-A24B-B297-DF87701D8CE4}" destId="{588AEA5A-1230-E64D-9212-8D034E8A4129}" srcOrd="4" destOrd="0" presId="urn:microsoft.com/office/officeart/2016/7/layout/BasicLinearProcessNumbered"/>
    <dgm:cxn modelId="{F5B4720F-C04B-744F-A0C4-69AD6AFA6523}" type="presParOf" srcId="{588AEA5A-1230-E64D-9212-8D034E8A4129}" destId="{111E90D5-1919-A44F-91E0-CE70FD47DD4B}" srcOrd="0" destOrd="0" presId="urn:microsoft.com/office/officeart/2016/7/layout/BasicLinearProcessNumbered"/>
    <dgm:cxn modelId="{16D50018-5C18-E447-B521-BAFEBDD227AD}" type="presParOf" srcId="{588AEA5A-1230-E64D-9212-8D034E8A4129}" destId="{40501C43-C6AD-7542-8D9B-06B2E97304BD}" srcOrd="1" destOrd="0" presId="urn:microsoft.com/office/officeart/2016/7/layout/BasicLinearProcessNumbered"/>
    <dgm:cxn modelId="{38D2E14D-7562-5F4F-8379-D609AC95B0EA}" type="presParOf" srcId="{588AEA5A-1230-E64D-9212-8D034E8A4129}" destId="{E86D99D1-CBE3-2943-A262-5D6363229946}" srcOrd="2" destOrd="0" presId="urn:microsoft.com/office/officeart/2016/7/layout/BasicLinearProcessNumbered"/>
    <dgm:cxn modelId="{5D93AAF3-4E68-5F49-B4B0-7C02D9412EF7}" type="presParOf" srcId="{588AEA5A-1230-E64D-9212-8D034E8A4129}" destId="{D5BA3EBF-1EE8-234A-A2DF-4A6F56CC2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D30A8-6CF1-4EE0-AB62-E37CDB6BD13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63F50-B9F8-4FDF-A251-F89E7100512F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04C3E-3B1C-40E2-BA68-CEA57E32F62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Money laundering is a multi-trillion-dollar international underground market.</a:t>
          </a:r>
        </a:p>
      </dsp:txBody>
      <dsp:txXfrm>
        <a:off x="1948202" y="368029"/>
        <a:ext cx="3233964" cy="1371985"/>
      </dsp:txXfrm>
    </dsp:sp>
    <dsp:sp modelId="{F133972A-2710-4B78-B393-48A769767D9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BC8CD-4CE0-4B5A-BC80-88D03AB1188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7CA89-9907-430C-9465-7466DE61FFB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difficult for various financial institutions across the globe to properly identify ML within their systems.</a:t>
          </a:r>
        </a:p>
      </dsp:txBody>
      <dsp:txXfrm>
        <a:off x="7411643" y="368029"/>
        <a:ext cx="3233964" cy="1371985"/>
      </dsp:txXfrm>
    </dsp:sp>
    <dsp:sp modelId="{0D2921EA-49E2-4353-9B1C-6E43CF3B314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5EEA8-6464-4369-A055-CD52DB266A5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6D23-F804-4F20-8F57-8D9AAB66136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why automated detection systems are important, monitor, flag and review possible ML transactions in real time.</a:t>
          </a:r>
        </a:p>
      </dsp:txBody>
      <dsp:txXfrm>
        <a:off x="1948202" y="2452790"/>
        <a:ext cx="3233964" cy="1371985"/>
      </dsp:txXfrm>
    </dsp:sp>
    <dsp:sp modelId="{6170E95D-14C3-439B-A94E-990133EE9C70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675BF-3D62-4110-B21F-5AFEE16763C4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3425C-51E1-418B-A7A2-5499C9D4D01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project is to develop ML models that can detect fraudulent transactions.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7C977-A8E0-5B42-8F24-F6FDB29DC373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Determine whether an exchange is fishy.</a:t>
          </a:r>
          <a:endParaRPr lang="en-US" sz="2200" kern="1200"/>
        </a:p>
      </dsp:txBody>
      <dsp:txXfrm>
        <a:off x="0" y="1500572"/>
        <a:ext cx="3286125" cy="2369325"/>
      </dsp:txXfrm>
    </dsp:sp>
    <dsp:sp modelId="{352E67BD-98BE-EE48-852D-E05B88EE693C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224221" y="568377"/>
        <a:ext cx="837682" cy="837682"/>
      </dsp:txXfrm>
    </dsp:sp>
    <dsp:sp modelId="{0704AF6F-B653-2244-8C74-3FEBAC7D78E3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D388A-5B35-FA4D-A1DA-AAC10A88348D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By using, Decision Trees, Random Forest, Bagging,  XGBoost, SVC, Neural Networks.</a:t>
          </a:r>
          <a:endParaRPr lang="en-US" sz="2200" kern="1200" dirty="0"/>
        </a:p>
      </dsp:txBody>
      <dsp:txXfrm>
        <a:off x="3614737" y="1500572"/>
        <a:ext cx="3286125" cy="2369325"/>
      </dsp:txXfrm>
    </dsp:sp>
    <dsp:sp modelId="{E4AAB0B3-1837-B443-A627-68C5C966E170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4838958" y="568377"/>
        <a:ext cx="837682" cy="837682"/>
      </dsp:txXfrm>
    </dsp:sp>
    <dsp:sp modelId="{EC91724C-2858-DF42-B8FC-CA382DBDA3CD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C86F1-C966-8647-8A8B-AAA12F9C6D20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Evaluation: Accuracy, Precision, Recall, F1, AUC-ROC etc.</a:t>
          </a:r>
          <a:endParaRPr lang="en-US" sz="2200" kern="1200" dirty="0"/>
        </a:p>
      </dsp:txBody>
      <dsp:txXfrm>
        <a:off x="7229475" y="1500572"/>
        <a:ext cx="3286125" cy="2369325"/>
      </dsp:txXfrm>
    </dsp:sp>
    <dsp:sp modelId="{FB1A90A3-B875-C043-A7DF-88854B32BA62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8453696" y="568377"/>
        <a:ext cx="837682" cy="837682"/>
      </dsp:txXfrm>
    </dsp:sp>
    <dsp:sp modelId="{8C156352-A130-894C-B6DB-B3F1B394EC42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5193C-7B29-2747-B9DA-A1C32DC57BAB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To detect anomalies without labeled data (i.e., that set off from predictable trends.)</a:t>
          </a:r>
          <a:endParaRPr lang="en-US" sz="2400" kern="1200"/>
        </a:p>
      </dsp:txBody>
      <dsp:txXfrm>
        <a:off x="0" y="1500572"/>
        <a:ext cx="3286125" cy="2369325"/>
      </dsp:txXfrm>
    </dsp:sp>
    <dsp:sp modelId="{D2041AA2-9581-C940-9E86-5A1468FCAF6A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047F99E-7307-4D4B-A815-6BD6099C7DFA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485A-4BCE-8E47-BCD8-42AC16C2CBCD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Isolation Forest, One-Class SVM, Autoencoders, and possible clustering.</a:t>
          </a:r>
          <a:endParaRPr lang="en-US" sz="2400" kern="1200"/>
        </a:p>
      </dsp:txBody>
      <dsp:txXfrm>
        <a:off x="3614737" y="1500572"/>
        <a:ext cx="3286125" cy="2369325"/>
      </dsp:txXfrm>
    </dsp:sp>
    <dsp:sp modelId="{F489D09F-0F71-264C-AF45-58C42F65F08B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0980B3BF-5510-EB40-B15A-874A211C8294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E90D5-1919-A44F-91E0-CE70FD47DD4B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Evaluation: How most identified anomalies that set off from predictable trends.</a:t>
          </a:r>
          <a:endParaRPr lang="en-US" sz="2400" kern="1200"/>
        </a:p>
      </dsp:txBody>
      <dsp:txXfrm>
        <a:off x="7229475" y="1500572"/>
        <a:ext cx="3286125" cy="2369325"/>
      </dsp:txXfrm>
    </dsp:sp>
    <dsp:sp modelId="{40501C43-C6AD-7542-8D9B-06B2E97304BD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E86D99D1-CBE3-2943-A262-5D6363229946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1999-CAC5-9D32-9FDD-2F37EF54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65B38-7AF1-D1B7-839F-1AC9B7AFC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DF7F-4571-2496-D6C2-79B78B4E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F06D-EFE2-4946-20A3-7014B211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93E8-0C94-9851-6B7F-877E493A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52DB-79A3-F275-06A4-6A380E28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BCC50-C914-A85A-387B-8ED9FEE7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291E-7815-B13F-4A6D-40E27649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CB8A-3205-5DC5-F593-8BC573F2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AD48-77EB-7328-2CDD-DF1FB77D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FB479-DC3B-0775-ACAE-310952902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5351-E400-E568-F837-A5854962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4E15-CF45-FF0D-6BA4-CD68A38F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444C-2F6A-58D1-74ED-7C2F152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14D0-E76F-D082-333A-D2954E3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2B0E-5184-8C5E-E165-CA20C4AE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6220-A517-CD81-BB79-1338CB84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5515E-1883-BE1A-2691-31EC2E47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2F84-14E9-D955-B4BE-CAE68825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EB32-CB33-F47C-2747-E6D9F2C9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EECE-7095-37D6-0B59-C1DEA5B9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7B22-DD42-15C1-60C1-612A1292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9F54-7175-CFB5-E76E-AE35B253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3BF0-B4E1-9F8A-E1E0-862F4E0D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4760-8D5E-E6BC-6A2D-67C49659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9BB9-AD36-68DC-309E-037D372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9888-7F45-7E4D-D31F-B9055DFCD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C7E84-BC2E-03CC-8678-BEA5D7E1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68482-16EC-039C-7128-B905BA7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68871-DDC5-117B-8DFD-50881554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930C-847B-FA5F-64EE-56A224FB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14D8-94DD-7EB7-3BC5-2B2B4C65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464F-3F64-2669-EC20-2048BE3C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FAB24-1143-7547-53BD-6A5E9336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BE38-FD84-ABA7-3B4E-02EFF8B8D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E990D-1368-1275-E96A-0CF227D1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B5B5C-6667-F6A5-06A1-9F0F8B1A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1862-A675-0747-B575-0184D7A5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2841-6668-3AE2-2FD1-194BCC8A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512-C02B-7569-9FE7-91E30BEB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6A418-1B9A-0003-C220-9036B8E5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DB507-E985-6F3D-12C3-AFC33DA2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7385-733B-127B-C96D-B7A80C18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71B96-E645-6E1D-89D5-06BE9CF5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EC7A9-2E71-2559-567F-9A2243D1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7962-766B-DC1A-6466-81EFDA28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4A77-E100-B3F1-E02F-CFA6F813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2145-C849-B6CF-8F75-311BB883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839-895F-E29F-6E71-153E5A20B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4D29-4EE6-5421-28FB-D86C0E38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0AD5-52B2-65C5-7EEA-6AD4208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46FB-590D-D3D0-421D-9CEC3D66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246E-B1C9-A56C-FB63-67B2995B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2E33D-2B5F-B6B7-73C3-DC91CBFC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8A6BE-D8DF-4584-FDCC-814B2098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5EB6D-08E7-931D-D648-2BE85548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A6E64-7B47-0773-0133-1B0B8894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AFA6-6D4E-6B87-ED2F-64A01E91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A0889-A9AE-5276-EC40-E2935624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E188-8082-B616-6DCF-7AA9A9AB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DA17-E2F0-34BA-542C-374AF3278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660CE-3F47-134F-842C-2DE9D385CA2A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5020-A69B-9CD0-1032-FEA5D39A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BDE4-72FA-7636-2B51-DA930406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0DC8D-1F29-0643-9E2E-21E0786B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simpkins@hawk.iit.edu" TargetMode="External"/><Relationship Id="rId2" Type="http://schemas.openxmlformats.org/officeDocument/2006/relationships/hyperlink" Target="mailto:srobles2@hawk.iit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patel100@hawk.iit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altman2019/ibm-transactions-for-anti-money-laundering-a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A03F-2AEB-643A-C085-E3DBDED9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403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800" b="1" i="0" dirty="0">
                <a:effectLst/>
                <a:latin typeface="-apple-system"/>
              </a:rPr>
              <a:t>Anti-Money Laundering Detection with Machine Learning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C58B-88B3-AF8F-BCFA-D711FA104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1100"/>
            <a:ext cx="9144000" cy="2080491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6000" b="1" i="0" dirty="0">
                <a:effectLst/>
                <a:latin typeface="-apple-system"/>
              </a:rPr>
              <a:t>Team Members</a:t>
            </a:r>
          </a:p>
          <a:p>
            <a:pPr>
              <a:spcAft>
                <a:spcPts val="1200"/>
              </a:spcAft>
            </a:pPr>
            <a:r>
              <a:rPr lang="en-US" b="1" i="0" dirty="0">
                <a:effectLst/>
                <a:latin typeface="-apple-system"/>
              </a:rPr>
              <a:t>Sophia Robles</a:t>
            </a:r>
            <a:r>
              <a:rPr lang="en-US" b="0" i="0" dirty="0">
                <a:effectLst/>
                <a:latin typeface="-apple-system"/>
              </a:rPr>
              <a:t> – </a:t>
            </a:r>
            <a:r>
              <a:rPr lang="en-US" b="0" i="0" u="sng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srobles2@hawk.iit.edu</a:t>
            </a:r>
            <a:endParaRPr lang="en-US" u="sng" dirty="0">
              <a:latin typeface="-apple-system"/>
            </a:endParaRPr>
          </a:p>
          <a:p>
            <a:pPr>
              <a:spcAft>
                <a:spcPts val="1200"/>
              </a:spcAft>
            </a:pPr>
            <a:r>
              <a:rPr lang="en-US" b="1" i="0" dirty="0">
                <a:effectLst/>
                <a:latin typeface="-apple-system"/>
              </a:rPr>
              <a:t>Nicholas Simpkins</a:t>
            </a:r>
            <a:r>
              <a:rPr lang="en-US" b="0" i="0" dirty="0">
                <a:effectLst/>
                <a:latin typeface="-apple-system"/>
              </a:rPr>
              <a:t> – </a:t>
            </a:r>
            <a:r>
              <a:rPr lang="en-US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nsimpkins@hawk.iit.edu</a:t>
            </a:r>
            <a:endParaRPr lang="en-US" b="0" i="0" dirty="0">
              <a:effectLst/>
              <a:latin typeface="-apple-system"/>
            </a:endParaRPr>
          </a:p>
          <a:p>
            <a:pPr>
              <a:spcAft>
                <a:spcPts val="1200"/>
              </a:spcAft>
            </a:pPr>
            <a:r>
              <a:rPr lang="en-US" b="1" i="0" dirty="0">
                <a:effectLst/>
                <a:latin typeface="-apple-system"/>
              </a:rPr>
              <a:t>Harsh Patel</a:t>
            </a:r>
            <a:r>
              <a:rPr lang="en-US" b="0" i="0" dirty="0">
                <a:effectLst/>
                <a:latin typeface="-apple-system"/>
              </a:rPr>
              <a:t> – </a:t>
            </a:r>
            <a:r>
              <a:rPr lang="en-US" b="0" i="0" u="sng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hpatel100@hawk.iit.edu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7C9B-1733-EF8A-4797-69B6948F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F196-A94C-BB8C-58AB-2CD7651C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Bagging (Using Naïve Bayes) – Bitcoin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A44981-7A68-2BC3-69A8-24620D3D050C}"/>
              </a:ext>
            </a:extLst>
          </p:cNvPr>
          <p:cNvSpPr/>
          <p:nvPr/>
        </p:nvSpPr>
        <p:spPr>
          <a:xfrm>
            <a:off x="472577" y="158105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461347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AD2630-8602-F8AB-DFA9-F7B4E9A94E1E}"/>
              </a:ext>
            </a:extLst>
          </p:cNvPr>
          <p:cNvSpPr/>
          <p:nvPr/>
        </p:nvSpPr>
        <p:spPr>
          <a:xfrm>
            <a:off x="472577" y="229913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461347 rows × 38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C02659-EA08-098F-2619-CEBEC9D2D85F}"/>
              </a:ext>
            </a:extLst>
          </p:cNvPr>
          <p:cNvSpPr/>
          <p:nvPr/>
        </p:nvSpPr>
        <p:spPr>
          <a:xfrm>
            <a:off x="472577" y="3017214"/>
            <a:ext cx="5349383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6EEC3E-E717-9AE2-D419-B9C3E0BE1AB9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346010 rows × 37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346010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124)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823E7-13C9-E174-D493-FE4B7E61AFBD}"/>
              </a:ext>
            </a:extLst>
          </p:cNvPr>
          <p:cNvSpPr/>
          <p:nvPr/>
        </p:nvSpPr>
        <p:spPr>
          <a:xfrm>
            <a:off x="3586762" y="3429000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115337 rows × 37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115337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115295, 1: 42)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0256A0-B9BC-0B48-99FC-53039CBE2211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691767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691767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345886)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A8DE84-A2B3-2D35-691E-58151D121CD0}"/>
              </a:ext>
            </a:extLst>
          </p:cNvPr>
          <p:cNvSpPr/>
          <p:nvPr/>
        </p:nvSpPr>
        <p:spPr>
          <a:xfrm>
            <a:off x="472577" y="1110328"/>
            <a:ext cx="5349383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A50EA-557B-5F54-E44E-EEF208F560BF}"/>
              </a:ext>
            </a:extLst>
          </p:cNvPr>
          <p:cNvSpPr txBox="1"/>
          <p:nvPr/>
        </p:nvSpPr>
        <p:spPr>
          <a:xfrm>
            <a:off x="6187583" y="1104000"/>
            <a:ext cx="5648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n_estimator</a:t>
            </a:r>
            <a:r>
              <a:rPr lang="en-US" sz="1400" dirty="0"/>
              <a:t>, </a:t>
            </a:r>
            <a:r>
              <a:rPr lang="en-US" sz="1400" dirty="0" err="1"/>
              <a:t>max_samples</a:t>
            </a:r>
            <a:r>
              <a:rPr lang="en-US" sz="1400" dirty="0"/>
              <a:t> and </a:t>
            </a:r>
            <a:r>
              <a:rPr lang="en-US" sz="1400" dirty="0" err="1"/>
              <a:t>max_feature</a:t>
            </a:r>
            <a:r>
              <a:rPr lang="en-US" sz="1400" dirty="0"/>
              <a:t>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ROC scores.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BE434-830E-000F-5A0D-6D7830CF2480}"/>
              </a:ext>
            </a:extLst>
          </p:cNvPr>
          <p:cNvSpPr txBox="1"/>
          <p:nvPr/>
        </p:nvSpPr>
        <p:spPr>
          <a:xfrm>
            <a:off x="6187583" y="3764397"/>
            <a:ext cx="52796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r>
              <a:rPr lang="en-US" sz="1200" dirty="0"/>
              <a:t>{'clf_BGC__</a:t>
            </a:r>
            <a:r>
              <a:rPr lang="en-US" sz="1200" dirty="0" err="1"/>
              <a:t>max_features</a:t>
            </a:r>
            <a:r>
              <a:rPr lang="en-US" sz="1200" dirty="0"/>
              <a:t>': 0.5, 'clf_BGC__</a:t>
            </a:r>
            <a:r>
              <a:rPr lang="en-US" sz="1200" dirty="0" err="1"/>
              <a:t>max_samples</a:t>
            </a:r>
            <a:r>
              <a:rPr lang="en-US" sz="1200" dirty="0"/>
              <a:t>': 0.5, 'clf_BGC__</a:t>
            </a:r>
            <a:r>
              <a:rPr lang="en-US" sz="1200" dirty="0" err="1"/>
              <a:t>n_estimators</a:t>
            </a:r>
            <a:r>
              <a:rPr lang="en-US" sz="1200" dirty="0"/>
              <a:t>': 50} </a:t>
            </a:r>
            <a:br>
              <a:rPr lang="en-US" sz="1200" dirty="0"/>
            </a:br>
            <a:endParaRPr lang="en-US" sz="1200" b="1" dirty="0"/>
          </a:p>
          <a:p>
            <a:pPr>
              <a:buNone/>
            </a:pPr>
            <a:r>
              <a:rPr lang="en-US" sz="1100" dirty="0"/>
              <a:t>[TEST DATA] The AUC-ROC Score: 0.5085</a:t>
            </a:r>
          </a:p>
          <a:p>
            <a:pPr>
              <a:buNone/>
            </a:pPr>
            <a:r>
              <a:rPr lang="en-US" sz="1100" dirty="0"/>
              <a:t>[TEST DATA] The accuracy Score: 0.0138</a:t>
            </a:r>
          </a:p>
        </p:txBody>
      </p:sp>
      <p:pic>
        <p:nvPicPr>
          <p:cNvPr id="14" name="Content Placeholder 13" descr="A screenshot of a table&#10;&#10;AI-generated content may be incorrect.">
            <a:extLst>
              <a:ext uri="{FF2B5EF4-FFF2-40B4-BE49-F238E27FC236}">
                <a16:creationId xmlns:a16="http://schemas.microsoft.com/office/drawing/2014/main" id="{44A63BCB-73B7-9CF8-A0AF-26CBDD9B9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583" y="2214599"/>
            <a:ext cx="5095610" cy="1225526"/>
          </a:xfrm>
        </p:spPr>
      </p:pic>
    </p:spTree>
    <p:extLst>
      <p:ext uri="{BB962C8B-B14F-4D97-AF65-F5344CB8AC3E}">
        <p14:creationId xmlns:p14="http://schemas.microsoft.com/office/powerpoint/2010/main" val="410030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536A-57BE-75C9-69D4-77FF6DF7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DF91-AA95-085E-2838-9EB2AE2B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Bagging (Using Naïve Bayes) – UK Pound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C64578-BF34-ACDC-9A3D-C77860CC98F5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33F188-E5C7-1880-D709-F7B01B3353DF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42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F8093-B28B-5240-2C92-785A53D3DD55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255B01-904B-2372-FF05-CF13DC3EADAD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209441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209441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129)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60FE82-D70C-B310-9675-B76459B2DF26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69814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69814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69771, 1: 43)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BDD19-3386-CD0E-D23C-1A1AF2E2F4E5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418615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418615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209303)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F7888BB-2D94-828A-9BB8-E468BF646277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F6329-20E7-909A-E993-7656B2F66756}"/>
              </a:ext>
            </a:extLst>
          </p:cNvPr>
          <p:cNvSpPr txBox="1"/>
          <p:nvPr/>
        </p:nvSpPr>
        <p:spPr>
          <a:xfrm>
            <a:off x="6610525" y="888590"/>
            <a:ext cx="5279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n_estimator</a:t>
            </a:r>
            <a:r>
              <a:rPr lang="en-US" sz="1400" dirty="0"/>
              <a:t>, </a:t>
            </a:r>
            <a:r>
              <a:rPr lang="en-US" sz="1400" dirty="0" err="1"/>
              <a:t>max_samples</a:t>
            </a:r>
            <a:r>
              <a:rPr lang="en-US" sz="1400" dirty="0"/>
              <a:t> and </a:t>
            </a:r>
            <a:r>
              <a:rPr lang="en-US" sz="1400" dirty="0" err="1"/>
              <a:t>max_feature</a:t>
            </a:r>
            <a:r>
              <a:rPr lang="en-US" sz="1400" dirty="0"/>
              <a:t>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ROC scores.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F4284-4ECC-4C79-9949-B187CD09AC10}"/>
              </a:ext>
            </a:extLst>
          </p:cNvPr>
          <p:cNvSpPr txBox="1"/>
          <p:nvPr/>
        </p:nvSpPr>
        <p:spPr>
          <a:xfrm>
            <a:off x="6596963" y="3645160"/>
            <a:ext cx="5279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r>
              <a:rPr lang="en-US" sz="1400" dirty="0"/>
              <a:t>{'clf_BGC__</a:t>
            </a:r>
            <a:r>
              <a:rPr lang="en-US" sz="1400" dirty="0" err="1"/>
              <a:t>max_features</a:t>
            </a:r>
            <a:r>
              <a:rPr lang="en-US" sz="1400" dirty="0"/>
              <a:t>': 0.5, 'clf_BGC__</a:t>
            </a:r>
            <a:r>
              <a:rPr lang="en-US" sz="1400" dirty="0" err="1"/>
              <a:t>max_samples</a:t>
            </a:r>
            <a:r>
              <a:rPr lang="en-US" sz="1400" dirty="0"/>
              <a:t>': 0.5, 'clf_BGC__</a:t>
            </a:r>
            <a:r>
              <a:rPr lang="en-US" sz="1400" dirty="0" err="1"/>
              <a:t>n_estimators</a:t>
            </a:r>
            <a:r>
              <a:rPr lang="en-US" sz="1400" dirty="0"/>
              <a:t>': 50} </a:t>
            </a:r>
            <a:br>
              <a:rPr lang="en-US" sz="1400" dirty="0"/>
            </a:br>
            <a:endParaRPr lang="en-US" sz="1400" b="1" dirty="0"/>
          </a:p>
          <a:p>
            <a:pPr>
              <a:buNone/>
            </a:pPr>
            <a:r>
              <a:rPr lang="en-US" sz="1400" dirty="0"/>
              <a:t>[TEST DATA] The AUC-ROC Score: 0.7893</a:t>
            </a:r>
          </a:p>
          <a:p>
            <a:pPr>
              <a:buNone/>
            </a:pPr>
            <a:r>
              <a:rPr lang="en-US" sz="1400" dirty="0"/>
              <a:t>[TEST DATA] The accuracy Score: 0.0186</a:t>
            </a:r>
          </a:p>
        </p:txBody>
      </p:sp>
      <p:pic>
        <p:nvPicPr>
          <p:cNvPr id="14" name="Content Placeholder 13" descr="A screenshot of a table&#10;&#10;AI-generated content may be incorrect.">
            <a:extLst>
              <a:ext uri="{FF2B5EF4-FFF2-40B4-BE49-F238E27FC236}">
                <a16:creationId xmlns:a16="http://schemas.microsoft.com/office/drawing/2014/main" id="{0966386F-607A-0586-C922-996420FC1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963" y="2160738"/>
            <a:ext cx="5108898" cy="1266308"/>
          </a:xfrm>
        </p:spPr>
      </p:pic>
    </p:spTree>
    <p:extLst>
      <p:ext uri="{BB962C8B-B14F-4D97-AF65-F5344CB8AC3E}">
        <p14:creationId xmlns:p14="http://schemas.microsoft.com/office/powerpoint/2010/main" val="781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9E8F9-9992-0B62-17B5-9D4A33DF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7CD-1945-668E-76B7-473BA2D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Gradient Boosting Classifier – Bitcoin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034B7-FB8F-FE9D-3E72-C27C625BA47F}"/>
              </a:ext>
            </a:extLst>
          </p:cNvPr>
          <p:cNvSpPr/>
          <p:nvPr/>
        </p:nvSpPr>
        <p:spPr>
          <a:xfrm>
            <a:off x="472577" y="158105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461347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60A255-74A7-0FD0-8767-C0792B7ECDD6}"/>
              </a:ext>
            </a:extLst>
          </p:cNvPr>
          <p:cNvSpPr/>
          <p:nvPr/>
        </p:nvSpPr>
        <p:spPr>
          <a:xfrm>
            <a:off x="472577" y="229913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461347 rows × 38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9501EF-142C-4509-E5B3-B8F3ECCF46B1}"/>
              </a:ext>
            </a:extLst>
          </p:cNvPr>
          <p:cNvSpPr/>
          <p:nvPr/>
        </p:nvSpPr>
        <p:spPr>
          <a:xfrm>
            <a:off x="472577" y="3017214"/>
            <a:ext cx="5349383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4A6C0C-D84F-DCEC-5CA3-0434AB92EBE4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346010 rows × 37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346010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124)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102D4A-F7AB-8585-F79B-C39D9F1E59ED}"/>
              </a:ext>
            </a:extLst>
          </p:cNvPr>
          <p:cNvSpPr/>
          <p:nvPr/>
        </p:nvSpPr>
        <p:spPr>
          <a:xfrm>
            <a:off x="3586762" y="3429000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115337 rows × 37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115337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115295, 1: 42)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839F20-560B-24F3-BCA5-B04E93E1CE66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691767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691767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345886)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9726FE9-940D-C56B-6035-C79C13BE005C}"/>
              </a:ext>
            </a:extLst>
          </p:cNvPr>
          <p:cNvSpPr/>
          <p:nvPr/>
        </p:nvSpPr>
        <p:spPr>
          <a:xfrm>
            <a:off x="472577" y="1110328"/>
            <a:ext cx="5349383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C8F51-D7D3-34ED-8AF8-808A34E6FDF9}"/>
              </a:ext>
            </a:extLst>
          </p:cNvPr>
          <p:cNvSpPr txBox="1"/>
          <p:nvPr/>
        </p:nvSpPr>
        <p:spPr>
          <a:xfrm>
            <a:off x="6187583" y="1104000"/>
            <a:ext cx="5648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learning_rate</a:t>
            </a:r>
            <a:r>
              <a:rPr lang="en-US" sz="1400" dirty="0"/>
              <a:t>, </a:t>
            </a:r>
            <a:r>
              <a:rPr lang="en-US" sz="1400" dirty="0" err="1"/>
              <a:t>max_depth</a:t>
            </a:r>
            <a:r>
              <a:rPr lang="en-US" sz="1400" dirty="0"/>
              <a:t>, and </a:t>
            </a:r>
            <a:r>
              <a:rPr lang="en-US" sz="1400" dirty="0" err="1"/>
              <a:t>min_samples_leaf</a:t>
            </a:r>
            <a:r>
              <a:rPr lang="en-US" sz="1400" dirty="0"/>
              <a:t> 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E1195-98A5-F90E-DB03-2CCE2C6ED609}"/>
              </a:ext>
            </a:extLst>
          </p:cNvPr>
          <p:cNvSpPr txBox="1"/>
          <p:nvPr/>
        </p:nvSpPr>
        <p:spPr>
          <a:xfrm>
            <a:off x="6187583" y="3764397"/>
            <a:ext cx="5279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pPr algn="l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{'clf_GBC__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learning_rate</a:t>
            </a:r>
            <a:r>
              <a:rPr lang="en-US" sz="1400" dirty="0">
                <a:solidFill>
                  <a:srgbClr val="000000"/>
                </a:solidFill>
                <a:effectLst/>
              </a:rPr>
              <a:t>': 0.1, 'clf_GBC__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max_depth</a:t>
            </a:r>
            <a:r>
              <a:rPr lang="en-US" sz="1400" dirty="0">
                <a:solidFill>
                  <a:srgbClr val="000000"/>
                </a:solidFill>
                <a:effectLst/>
              </a:rPr>
              <a:t>': 10, 'clf_GBC__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min_samples_leaf</a:t>
            </a:r>
            <a:r>
              <a:rPr lang="en-US" sz="1400" dirty="0">
                <a:solidFill>
                  <a:srgbClr val="000000"/>
                </a:solidFill>
                <a:effectLst/>
              </a:rPr>
              <a:t>': 1} </a:t>
            </a:r>
            <a:br>
              <a:rPr lang="en-US" sz="1400" dirty="0"/>
            </a:br>
            <a:endParaRPr lang="en-US" sz="1400" b="1" dirty="0"/>
          </a:p>
          <a:p>
            <a:pPr>
              <a:buNone/>
            </a:pPr>
            <a:r>
              <a:rPr lang="en-US" sz="1400" dirty="0"/>
              <a:t>[TEST DATA] The AUC-ROC Score: 0.7544</a:t>
            </a:r>
          </a:p>
          <a:p>
            <a:pPr>
              <a:buNone/>
            </a:pPr>
            <a:r>
              <a:rPr lang="en-US" sz="1400" dirty="0"/>
              <a:t>[TEST DATA] The accuracy Score: 0.9991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13F33F-6026-CCB3-9668-DDC763EC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61" y="2129488"/>
            <a:ext cx="5466362" cy="1299512"/>
          </a:xfrm>
        </p:spPr>
      </p:pic>
    </p:spTree>
    <p:extLst>
      <p:ext uri="{BB962C8B-B14F-4D97-AF65-F5344CB8AC3E}">
        <p14:creationId xmlns:p14="http://schemas.microsoft.com/office/powerpoint/2010/main" val="353741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3FE5-F2AB-B340-767A-B54CA73B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9A2-D082-3B62-D78F-EBF4D3EC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Gradient Boosting Classifier – UK Pound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5014FF-8627-A23F-5C97-500728EBA8C3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E86CEC-986A-6D20-B57E-E412694F7E39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42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44ED79-DB01-9789-6D15-6725432096DD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388BE0-AAB5-A641-5A68-7347BFB26867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209441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209441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129)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EDE54-3516-EB4D-7AA1-0BB66206F821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69814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69814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69771, 1: 43)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C5FD8F-31AD-A67F-69E0-96959684AF44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418615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418615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209303)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66628F-4D05-9C55-DD33-1CBB5841F575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5CCAF-C054-5A82-DC9A-812B94E522BC}"/>
              </a:ext>
            </a:extLst>
          </p:cNvPr>
          <p:cNvSpPr txBox="1"/>
          <p:nvPr/>
        </p:nvSpPr>
        <p:spPr>
          <a:xfrm>
            <a:off x="6425089" y="927202"/>
            <a:ext cx="562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learning_rate, max_depth, and </a:t>
            </a:r>
            <a:r>
              <a:rPr lang="en-US" sz="1400" dirty="0" err="1"/>
              <a:t>min_samples_leaf</a:t>
            </a:r>
            <a:r>
              <a:rPr lang="en-US" sz="1400" dirty="0"/>
              <a:t> 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C8E8A-0800-1F62-8AD6-2B559EBBCFBA}"/>
              </a:ext>
            </a:extLst>
          </p:cNvPr>
          <p:cNvSpPr txBox="1"/>
          <p:nvPr/>
        </p:nvSpPr>
        <p:spPr>
          <a:xfrm>
            <a:off x="6596963" y="3645160"/>
            <a:ext cx="5279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r>
              <a:rPr lang="en-US" sz="1400" dirty="0"/>
              <a:t>{'clf_BGC__</a:t>
            </a:r>
            <a:r>
              <a:rPr lang="en-US" sz="1400" dirty="0" err="1"/>
              <a:t>max_features</a:t>
            </a:r>
            <a:r>
              <a:rPr lang="en-US" sz="1400" dirty="0"/>
              <a:t>': 0.1, 'clf_BGC__</a:t>
            </a:r>
            <a:r>
              <a:rPr lang="en-US" sz="1400" dirty="0" err="1"/>
              <a:t>max_samples</a:t>
            </a:r>
            <a:r>
              <a:rPr lang="en-US" sz="1400" dirty="0"/>
              <a:t>’: 10, 'clf_BGC__</a:t>
            </a:r>
            <a:r>
              <a:rPr lang="en-US" sz="1400" dirty="0" err="1"/>
              <a:t>n_estimators</a:t>
            </a:r>
            <a:r>
              <a:rPr lang="en-US" sz="1400" dirty="0"/>
              <a:t>’: 1} </a:t>
            </a:r>
            <a:br>
              <a:rPr lang="en-US" sz="1400" dirty="0"/>
            </a:br>
            <a:endParaRPr lang="en-US" sz="1400" b="1" dirty="0"/>
          </a:p>
          <a:p>
            <a:pPr>
              <a:buNone/>
            </a:pPr>
            <a:r>
              <a:rPr lang="en-US" sz="1400" dirty="0"/>
              <a:t>[TEST DATA] The AUC-ROC Score: 0.8712</a:t>
            </a:r>
          </a:p>
          <a:p>
            <a:pPr>
              <a:buNone/>
            </a:pPr>
            <a:r>
              <a:rPr lang="en-US" sz="1400" dirty="0"/>
              <a:t>[TEST DATA] The accuracy Score: 0.9993</a:t>
            </a:r>
          </a:p>
        </p:txBody>
      </p:sp>
      <p:pic>
        <p:nvPicPr>
          <p:cNvPr id="12" name="Content Placeholder 11" descr="A table with numbers and a red green and black text&#10;&#10;AI-generated content may be incorrect.">
            <a:extLst>
              <a:ext uri="{FF2B5EF4-FFF2-40B4-BE49-F238E27FC236}">
                <a16:creationId xmlns:a16="http://schemas.microsoft.com/office/drawing/2014/main" id="{40562A27-3C0C-070A-EDB0-5594EE055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807" y="1972544"/>
            <a:ext cx="5453893" cy="1339926"/>
          </a:xfrm>
        </p:spPr>
      </p:pic>
    </p:spTree>
    <p:extLst>
      <p:ext uri="{BB962C8B-B14F-4D97-AF65-F5344CB8AC3E}">
        <p14:creationId xmlns:p14="http://schemas.microsoft.com/office/powerpoint/2010/main" val="415736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0A27B-5A46-8FB8-82B5-203F4EDA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8094-3202-925F-7313-8AF68A10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 – Bitcoin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08D7A3-E0B2-0A7C-D591-254E05DE6AED}"/>
              </a:ext>
            </a:extLst>
          </p:cNvPr>
          <p:cNvSpPr/>
          <p:nvPr/>
        </p:nvSpPr>
        <p:spPr>
          <a:xfrm>
            <a:off x="472577" y="158105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461347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5AC911-78A8-E179-4E71-7ABC4DF1BB4C}"/>
              </a:ext>
            </a:extLst>
          </p:cNvPr>
          <p:cNvSpPr/>
          <p:nvPr/>
        </p:nvSpPr>
        <p:spPr>
          <a:xfrm>
            <a:off x="472577" y="229913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461347 rows × 38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C5E13C-0D42-BDFF-6FFD-81D2E2CC9DC6}"/>
              </a:ext>
            </a:extLst>
          </p:cNvPr>
          <p:cNvSpPr/>
          <p:nvPr/>
        </p:nvSpPr>
        <p:spPr>
          <a:xfrm>
            <a:off x="472577" y="3017214"/>
            <a:ext cx="5349383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184CA1-DF0B-297C-EA45-C96F38924A84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346010 rows × 37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346010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124)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6B336F-E63D-18D2-B54F-DD1A77E1353F}"/>
              </a:ext>
            </a:extLst>
          </p:cNvPr>
          <p:cNvSpPr/>
          <p:nvPr/>
        </p:nvSpPr>
        <p:spPr>
          <a:xfrm>
            <a:off x="3586762" y="3429000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115337 rows × 37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115337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115295, 1: 42)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B2F46E-9BC2-4485-7FE8-DC7898A2066E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691767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691767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345886)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8E9CC7-0CFD-DC00-AA71-1A7E59889778}"/>
              </a:ext>
            </a:extLst>
          </p:cNvPr>
          <p:cNvSpPr/>
          <p:nvPr/>
        </p:nvSpPr>
        <p:spPr>
          <a:xfrm>
            <a:off x="472577" y="1110328"/>
            <a:ext cx="5349383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99CE6-A78D-DAE2-75B1-1EEE59065BEF}"/>
              </a:ext>
            </a:extLst>
          </p:cNvPr>
          <p:cNvSpPr txBox="1"/>
          <p:nvPr/>
        </p:nvSpPr>
        <p:spPr>
          <a:xfrm>
            <a:off x="6187583" y="1104000"/>
            <a:ext cx="5648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learning_rate</a:t>
            </a:r>
            <a:r>
              <a:rPr lang="en-US" sz="1400" dirty="0"/>
              <a:t>, </a:t>
            </a:r>
            <a:r>
              <a:rPr lang="en-US" sz="1400" dirty="0" err="1"/>
              <a:t>max_depth</a:t>
            </a:r>
            <a:r>
              <a:rPr lang="en-US" sz="1400" dirty="0"/>
              <a:t>, and </a:t>
            </a:r>
            <a:r>
              <a:rPr lang="en-US" sz="1400" dirty="0" err="1"/>
              <a:t>min_samples_leaf</a:t>
            </a:r>
            <a:r>
              <a:rPr lang="en-US" sz="1400" dirty="0"/>
              <a:t> 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5B7E5-4344-E688-2148-43F79FDF0A28}"/>
              </a:ext>
            </a:extLst>
          </p:cNvPr>
          <p:cNvSpPr txBox="1"/>
          <p:nvPr/>
        </p:nvSpPr>
        <p:spPr>
          <a:xfrm>
            <a:off x="6187583" y="3312470"/>
            <a:ext cx="52796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pPr algn="l">
              <a:buNone/>
            </a:pPr>
            <a:r>
              <a:rPr lang="en-US" sz="1400" dirty="0"/>
              <a:t>{'</a:t>
            </a:r>
            <a:r>
              <a:rPr lang="en-US" sz="1400" dirty="0" err="1"/>
              <a:t>clf_csv__C</a:t>
            </a:r>
            <a:r>
              <a:rPr lang="en-US" sz="1400" dirty="0"/>
              <a:t>': 1, '</a:t>
            </a:r>
            <a:r>
              <a:rPr lang="en-US" sz="1400" dirty="0" err="1"/>
              <a:t>clf_csv__kernel</a:t>
            </a:r>
            <a:r>
              <a:rPr lang="en-US" sz="1400" dirty="0"/>
              <a:t>': 'linear’} </a:t>
            </a:r>
            <a:br>
              <a:rPr lang="en-US" sz="1400" dirty="0"/>
            </a:br>
            <a:endParaRPr lang="en-US" sz="1400" dirty="0"/>
          </a:p>
          <a:p>
            <a:pPr algn="l">
              <a:buNone/>
            </a:pPr>
            <a:r>
              <a:rPr lang="en-US" sz="1400" dirty="0"/>
              <a:t>[TEST DATA] The AUC-ROC Score: 0.5000</a:t>
            </a:r>
          </a:p>
          <a:p>
            <a:pPr>
              <a:buNone/>
            </a:pPr>
            <a:r>
              <a:rPr lang="en-US" sz="1400" dirty="0"/>
              <a:t>[TEST DATA] The accuracy Score: 0.0004</a:t>
            </a:r>
          </a:p>
        </p:txBody>
      </p:sp>
      <p:pic>
        <p:nvPicPr>
          <p:cNvPr id="21" name="Content Placeholder 20" descr="A close-up of numbers&#10;&#10;AI-generated content may be incorrect.">
            <a:extLst>
              <a:ext uri="{FF2B5EF4-FFF2-40B4-BE49-F238E27FC236}">
                <a16:creationId xmlns:a16="http://schemas.microsoft.com/office/drawing/2014/main" id="{FC9AFF59-264F-28CE-E623-BE45B0474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583" y="2382357"/>
            <a:ext cx="5648788" cy="517288"/>
          </a:xfrm>
        </p:spPr>
      </p:pic>
    </p:spTree>
    <p:extLst>
      <p:ext uri="{BB962C8B-B14F-4D97-AF65-F5344CB8AC3E}">
        <p14:creationId xmlns:p14="http://schemas.microsoft.com/office/powerpoint/2010/main" val="171995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048D4-A6E5-EA8D-FF18-BEAECC29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5B8D-565E-6278-F5D4-17622047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SVC – UK Pound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D8B73-7A54-128D-F005-F22F51FC835F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E94E14-BAD4-3528-9F0D-CE9BE01DAF16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42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F08EB2-5E88-DA0B-E4F8-4A505711ADFB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3B8207-39DB-F2B6-57C7-9A79F2097427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209441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209441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129)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C3BE22-D1EC-6095-B471-EF409A572438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69814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69814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69771, 1: 43)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594C70-890B-83A8-24AB-E5E920D41C3C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418615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418615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209303)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4DBC1F-ED93-A785-2D65-E81F6D8E605C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F036A-E554-5BDA-3926-B31F7E46BF6D}"/>
              </a:ext>
            </a:extLst>
          </p:cNvPr>
          <p:cNvSpPr txBox="1"/>
          <p:nvPr/>
        </p:nvSpPr>
        <p:spPr>
          <a:xfrm>
            <a:off x="6425089" y="927202"/>
            <a:ext cx="562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learning_rate, max_depth, and </a:t>
            </a:r>
            <a:r>
              <a:rPr lang="en-US" sz="1400" dirty="0" err="1"/>
              <a:t>min_samples_leaf</a:t>
            </a:r>
            <a:r>
              <a:rPr lang="en-US" sz="1400" dirty="0"/>
              <a:t> 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6FEE0-E969-61BA-282C-08AB3114B086}"/>
              </a:ext>
            </a:extLst>
          </p:cNvPr>
          <p:cNvSpPr txBox="1"/>
          <p:nvPr/>
        </p:nvSpPr>
        <p:spPr>
          <a:xfrm>
            <a:off x="6425088" y="2899645"/>
            <a:ext cx="545154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 algn="just">
              <a:buNone/>
            </a:pPr>
            <a:endParaRPr lang="en-US" sz="1400" dirty="0"/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pPr algn="l">
              <a:buNone/>
            </a:pPr>
            <a:r>
              <a:rPr lang="en-US" sz="1400" dirty="0"/>
              <a:t>{'</a:t>
            </a:r>
            <a:r>
              <a:rPr lang="en-US" sz="1400" dirty="0" err="1"/>
              <a:t>clf_csv__C</a:t>
            </a:r>
            <a:r>
              <a:rPr lang="en-US" sz="1400" dirty="0"/>
              <a:t>': 1, '</a:t>
            </a:r>
            <a:r>
              <a:rPr lang="en-US" sz="1400" dirty="0" err="1"/>
              <a:t>clf_csv__kernel</a:t>
            </a:r>
            <a:r>
              <a:rPr lang="en-US" sz="1400" dirty="0"/>
              <a:t>': 'linear’} </a:t>
            </a:r>
            <a:br>
              <a:rPr lang="en-US" sz="1400" dirty="0"/>
            </a:br>
            <a:endParaRPr lang="en-US" sz="1400" dirty="0"/>
          </a:p>
          <a:p>
            <a:pPr algn="l">
              <a:buNone/>
            </a:pPr>
            <a:r>
              <a:rPr lang="en-US" sz="1400" dirty="0"/>
              <a:t>[TEST DATA] The AUC-ROC Score: 0.7153</a:t>
            </a:r>
          </a:p>
          <a:p>
            <a:pPr>
              <a:buNone/>
            </a:pPr>
            <a:r>
              <a:rPr lang="en-US" sz="1400" dirty="0"/>
              <a:t>[TEST DATA] The accuracy Score: 0.0396</a:t>
            </a:r>
          </a:p>
        </p:txBody>
      </p:sp>
      <p:pic>
        <p:nvPicPr>
          <p:cNvPr id="14" name="Content Placeholder 13" descr="A close-up of a graph&#10;&#10;AI-generated content may be incorrect.">
            <a:extLst>
              <a:ext uri="{FF2B5EF4-FFF2-40B4-BE49-F238E27FC236}">
                <a16:creationId xmlns:a16="http://schemas.microsoft.com/office/drawing/2014/main" id="{0134140D-5D7F-86B8-1E54-19D05092D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088" y="2140864"/>
            <a:ext cx="5451546" cy="499226"/>
          </a:xfrm>
        </p:spPr>
      </p:pic>
    </p:spTree>
    <p:extLst>
      <p:ext uri="{BB962C8B-B14F-4D97-AF65-F5344CB8AC3E}">
        <p14:creationId xmlns:p14="http://schemas.microsoft.com/office/powerpoint/2010/main" val="77430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B54D-773B-E3ED-4FE9-4A8747CE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Unsupervised Learning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0CF8783-438E-8283-983D-F25D18A8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43700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3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02D2D-6AC9-6C3A-CB98-B6703C1A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Isolation Forest, Autoencoders, K-means </a:t>
            </a:r>
            <a:br>
              <a:rPr lang="en-US" sz="2800" dirty="0"/>
            </a:br>
            <a:r>
              <a:rPr lang="en-US" sz="2800" dirty="0"/>
              <a:t>Clustering Results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 descr="A close-up of a graph&#10;&#10;AI-generated content may be incorrect.">
            <a:extLst>
              <a:ext uri="{FF2B5EF4-FFF2-40B4-BE49-F238E27FC236}">
                <a16:creationId xmlns:a16="http://schemas.microsoft.com/office/drawing/2014/main" id="{B78A8EA1-0DF0-4D00-F37A-BD1CA4B7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7" y="2139484"/>
            <a:ext cx="2089221" cy="409651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blue and red brain&#10;&#10;AI-generated content may be incorrect.">
            <a:extLst>
              <a:ext uri="{FF2B5EF4-FFF2-40B4-BE49-F238E27FC236}">
                <a16:creationId xmlns:a16="http://schemas.microsoft.com/office/drawing/2014/main" id="{6F65C319-DF28-B8FC-9D06-32E76896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09" y="2139484"/>
            <a:ext cx="2089221" cy="4096512"/>
          </a:xfrm>
          <a:prstGeom prst="rect">
            <a:avLst/>
          </a:prstGeom>
        </p:spPr>
      </p:pic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B916480-682D-B00D-D845-242CB0DD4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1501" y="2139484"/>
            <a:ext cx="2099462" cy="4096512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9CC126C3-0B52-EEF1-1A4F-7621D5D9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479" y="2139484"/>
            <a:ext cx="2314529" cy="40965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214DC3-F396-DB1E-334A-AB6FE70BC6AE}"/>
              </a:ext>
            </a:extLst>
          </p:cNvPr>
          <p:cNvSpPr txBox="1"/>
          <p:nvPr/>
        </p:nvSpPr>
        <p:spPr>
          <a:xfrm>
            <a:off x="2685875" y="1273364"/>
            <a:ext cx="68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Bitcoin   </a:t>
            </a:r>
            <a:r>
              <a:rPr lang="en-US" sz="2000" b="1" dirty="0">
                <a:solidFill>
                  <a:schemeClr val="bg1"/>
                </a:solidFill>
              </a:rPr>
              <a:t>(Normal: 438279, Anomaly: 23068)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9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691B81-AC43-F5E6-C6C8-C25DDFE8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0E8596D-84E0-DF83-CD1F-79B0FEB3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346C91D-EE18-3D8B-F94D-F6522263A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3782B-6694-A17E-7C45-E968308E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Isolation Forest, Autoencoders, K-means </a:t>
            </a:r>
            <a:br>
              <a:rPr lang="en-US" sz="2800" dirty="0"/>
            </a:br>
            <a:r>
              <a:rPr lang="en-US" sz="2800" dirty="0"/>
              <a:t>Clustering Results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7A582-78A0-2E53-073D-5ED8210F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053EC-AD4E-B497-2A51-05FF93CB4C54}"/>
              </a:ext>
            </a:extLst>
          </p:cNvPr>
          <p:cNvSpPr txBox="1"/>
          <p:nvPr/>
        </p:nvSpPr>
        <p:spPr>
          <a:xfrm>
            <a:off x="2685875" y="1273364"/>
            <a:ext cx="68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UK Pound   </a:t>
            </a:r>
            <a:r>
              <a:rPr lang="en-US" sz="2000" b="1" dirty="0">
                <a:solidFill>
                  <a:schemeClr val="bg1"/>
                </a:solidFill>
              </a:rPr>
              <a:t>(Normal: 265292, Anomaly: 13963)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B4088D59-FE9C-9E84-C08A-195B91DB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40" y="2023709"/>
            <a:ext cx="2235350" cy="4517173"/>
          </a:xfrm>
        </p:spPr>
      </p:pic>
      <p:pic>
        <p:nvPicPr>
          <p:cNvPr id="12" name="Picture 11" descr="A screenshot of a graph showing a brain&#10;&#10;AI-generated content may be incorrect.">
            <a:extLst>
              <a:ext uri="{FF2B5EF4-FFF2-40B4-BE49-F238E27FC236}">
                <a16:creationId xmlns:a16="http://schemas.microsoft.com/office/drawing/2014/main" id="{5A58FD9C-BCB3-D3E6-2367-026D0E0C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30" y="2023709"/>
            <a:ext cx="2498139" cy="4530721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282E8B5C-1A69-3FA6-6C2E-A1C8887BF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09" y="2030484"/>
            <a:ext cx="2498139" cy="4632938"/>
          </a:xfrm>
          <a:prstGeom prst="rect">
            <a:avLst/>
          </a:prstGeom>
        </p:spPr>
      </p:pic>
      <p:pic>
        <p:nvPicPr>
          <p:cNvPr id="17" name="Picture 16" descr="A close-up of a graph&#10;&#10;AI-generated content may be incorrect.">
            <a:extLst>
              <a:ext uri="{FF2B5EF4-FFF2-40B4-BE49-F238E27FC236}">
                <a16:creationId xmlns:a16="http://schemas.microsoft.com/office/drawing/2014/main" id="{3322B4D0-32EC-8EAC-5A70-1DB94DE3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388" y="2030484"/>
            <a:ext cx="2679700" cy="46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1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CEE15-1FBE-ADA0-BC24-4144005D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199C6-C76F-FA28-020D-5FC73093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Isolation Forest, Autoencoders, K-means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4F7BC-ADE3-AE99-5CAE-1C82C52A0C97}"/>
              </a:ext>
            </a:extLst>
          </p:cNvPr>
          <p:cNvSpPr txBox="1"/>
          <p:nvPr/>
        </p:nvSpPr>
        <p:spPr>
          <a:xfrm>
            <a:off x="4603468" y="5839017"/>
            <a:ext cx="6829520" cy="4037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US Dollar   (Normal: 285000, Anomaly: 15000)</a:t>
            </a:r>
          </a:p>
        </p:txBody>
      </p:sp>
      <p:pic>
        <p:nvPicPr>
          <p:cNvPr id="19" name="Picture 18" descr="A screenshot of a graph&#10;&#10;AI-generated content may be incorrect.">
            <a:extLst>
              <a:ext uri="{FF2B5EF4-FFF2-40B4-BE49-F238E27FC236}">
                <a16:creationId xmlns:a16="http://schemas.microsoft.com/office/drawing/2014/main" id="{35E62188-B24E-5516-9A68-93CB88A7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36" y="321732"/>
            <a:ext cx="2189279" cy="4111323"/>
          </a:xfrm>
          <a:prstGeom prst="rect">
            <a:avLst/>
          </a:prstGeom>
        </p:spPr>
      </p:pic>
      <p:pic>
        <p:nvPicPr>
          <p:cNvPr id="9" name="Picture 8" descr="A blue and red brain&#10;&#10;AI-generated content may be incorrect.">
            <a:extLst>
              <a:ext uri="{FF2B5EF4-FFF2-40B4-BE49-F238E27FC236}">
                <a16:creationId xmlns:a16="http://schemas.microsoft.com/office/drawing/2014/main" id="{54F8C617-621F-6C42-CC7D-1031AC62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77" y="321734"/>
            <a:ext cx="3117134" cy="2010551"/>
          </a:xfrm>
          <a:prstGeom prst="rect">
            <a:avLst/>
          </a:prstGeom>
        </p:spPr>
      </p:pic>
      <p:pic>
        <p:nvPicPr>
          <p:cNvPr id="11" name="Picture 10" descr="A blue and red dots on a grid&#10;&#10;AI-generated content may be incorrect.">
            <a:extLst>
              <a:ext uri="{FF2B5EF4-FFF2-40B4-BE49-F238E27FC236}">
                <a16:creationId xmlns:a16="http://schemas.microsoft.com/office/drawing/2014/main" id="{B90B918A-1938-51FB-DDDB-E7BFB41E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422" y="2422097"/>
            <a:ext cx="3028276" cy="2013804"/>
          </a:xfrm>
          <a:prstGeom prst="rect">
            <a:avLst/>
          </a:prstGeom>
        </p:spPr>
      </p:pic>
      <p:pic>
        <p:nvPicPr>
          <p:cNvPr id="16" name="Picture 15" descr="A blue and red dots on a white grid&#10;&#10;AI-generated content may be incorrect.">
            <a:extLst>
              <a:ext uri="{FF2B5EF4-FFF2-40B4-BE49-F238E27FC236}">
                <a16:creationId xmlns:a16="http://schemas.microsoft.com/office/drawing/2014/main" id="{D87DB73E-30F1-7C8A-AE09-4C0DECEC6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1109817"/>
            <a:ext cx="3797984" cy="253515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blue and red brain&#10;&#10;AI-generated content may be incorrect.">
            <a:extLst>
              <a:ext uri="{FF2B5EF4-FFF2-40B4-BE49-F238E27FC236}">
                <a16:creationId xmlns:a16="http://schemas.microsoft.com/office/drawing/2014/main" id="{289E1087-5B7A-87DF-1727-6AB2DF58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64567" y="4525715"/>
            <a:ext cx="3081305" cy="20105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CF0C14-D9DD-0D26-7295-90175974F54B}"/>
              </a:ext>
            </a:extLst>
          </p:cNvPr>
          <p:cNvSpPr txBox="1"/>
          <p:nvPr/>
        </p:nvSpPr>
        <p:spPr>
          <a:xfrm>
            <a:off x="10041622" y="6065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53824-4886-5CA2-DB7C-B3F81AD44A52}"/>
              </a:ext>
            </a:extLst>
          </p:cNvPr>
          <p:cNvSpPr txBox="1"/>
          <p:nvPr/>
        </p:nvSpPr>
        <p:spPr>
          <a:xfrm>
            <a:off x="5603846" y="45971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15DE2-8A63-BBB7-FEEA-F8AB43CD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and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B2D75C-7C88-9F47-2CAE-FA791ACE1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355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9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9357-3950-1363-22F4-5E6FB385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Future work – Most promising if huge dataset.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106A-FBAA-F8E1-D8A7-03EEC33A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56" y="398398"/>
            <a:ext cx="6906491" cy="55856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1900" b="1" i="0" dirty="0">
                <a:effectLst/>
                <a:latin typeface="Arial" panose="020B0604020202020204" pitchFamily="34" charset="0"/>
              </a:rPr>
              <a:t>Recurrent Neural Networks (RNN) / LSTM (Long-Short term memory)</a:t>
            </a:r>
          </a:p>
          <a:p>
            <a:pPr marL="0" indent="0" algn="just">
              <a:buNone/>
            </a:pPr>
            <a:endParaRPr lang="en-US" sz="1900" b="1" i="0" dirty="0">
              <a:effectLst/>
              <a:latin typeface="Arial" panose="020B0604020202020204" pitchFamily="34" charset="0"/>
            </a:endParaRPr>
          </a:p>
          <a:p>
            <a:pPr lvl="2" algn="just"/>
            <a:r>
              <a:rPr lang="en-US" sz="1500" b="1" i="0" dirty="0">
                <a:effectLst/>
                <a:latin typeface="Arial" panose="020B0604020202020204" pitchFamily="34" charset="0"/>
              </a:rPr>
              <a:t>Objective: </a:t>
            </a:r>
            <a:r>
              <a:rPr lang="en-US" sz="1500" i="0" dirty="0">
                <a:effectLst/>
                <a:latin typeface="Arial" panose="020B0604020202020204" pitchFamily="34" charset="0"/>
              </a:rPr>
              <a:t>Classify if transaction is fraud (1) or non-fraud (0).</a:t>
            </a:r>
          </a:p>
          <a:p>
            <a:pPr lvl="2" algn="just"/>
            <a:endParaRPr lang="en-US" sz="1500" b="0" i="0" dirty="0">
              <a:effectLst/>
              <a:latin typeface="Arial" panose="020B0604020202020204" pitchFamily="34" charset="0"/>
            </a:endParaRP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STEP-1: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Group by from bank, account number</a:t>
            </a:r>
            <a:r>
              <a:rPr lang="en-US" sz="1500" dirty="0">
                <a:latin typeface="Arial" panose="020B0604020202020204" pitchFamily="34" charset="0"/>
              </a:rPr>
              <a:t> and investigate values by hourly/daily.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STEP-2: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Normalized and OneHotEncoding into dataset.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STEP-3: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Rolling window into 2 cols -- to sum up last last hour and 24 hours transaction or past N number of transactions (i.e., last N=25 transactions).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STEP-4:</a:t>
            </a:r>
            <a:r>
              <a:rPr lang="en-US" sz="15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</a:rPr>
              <a:t>Split the dataset into n:100-n train:test split.</a:t>
            </a:r>
            <a:endParaRPr lang="en-US" sz="1500" b="0" i="0" dirty="0">
              <a:effectLst/>
              <a:latin typeface="Arial" panose="020B0604020202020204" pitchFamily="34" charset="0"/>
            </a:endParaRP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STEP-5: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build an RNN model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STEP-6: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</a:rPr>
              <a:t>Train on sequence to predict if the next transaction is fraud using the Long-term memory and feeding short-term memory.</a:t>
            </a:r>
            <a:endParaRPr lang="en-US" sz="1500" b="0" i="0" dirty="0">
              <a:effectLst/>
              <a:latin typeface="Arial" panose="020B0604020202020204" pitchFamily="34" charset="0"/>
            </a:endParaRP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STEP-7: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RNN: Updated after each transaction, and having problem with long-term memory so we need to use LSTM in that case.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STEP-8: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</a:rPr>
              <a:t>LSTM use gates (Forget </a:t>
            </a:r>
            <a:r>
              <a:rPr lang="en-US" sz="1500" dirty="0">
                <a:latin typeface="Arial" panose="020B0604020202020204" pitchFamily="34" charset="0"/>
                <a:sym typeface="Wingdings" pitchFamily="2" charset="2"/>
              </a:rPr>
              <a:t> Input  </a:t>
            </a:r>
            <a:r>
              <a:rPr lang="en-US" sz="1500" dirty="0">
                <a:latin typeface="Arial" panose="020B0604020202020204" pitchFamily="34" charset="0"/>
              </a:rPr>
              <a:t>output gates) for pattern input.</a:t>
            </a:r>
          </a:p>
          <a:p>
            <a:pPr lvl="3" algn="just"/>
            <a:r>
              <a:rPr lang="en-US" sz="15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STEP-9: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</a:rPr>
              <a:t>So, we can get if the next transaction is fraud or not.</a:t>
            </a:r>
            <a:endParaRPr lang="en-US" sz="1500" dirty="0"/>
          </a:p>
          <a:p>
            <a:pPr lvl="1" algn="just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57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50C314-7CD0-2660-750C-B9D5DBD9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600" b="1" i="0">
                <a:solidFill>
                  <a:schemeClr val="tx2"/>
                </a:solidFill>
                <a:effectLst/>
                <a:latin typeface="-apple-system"/>
              </a:rPr>
              <a:t>Dataset Overview and Research Goals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C35AA96-5098-E316-6872-C21AF1CC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379720" cy="523036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Source</a:t>
            </a:r>
            <a:r>
              <a:rPr lang="en-US" sz="1800" dirty="0">
                <a:solidFill>
                  <a:schemeClr val="tx2"/>
                </a:solidFill>
              </a:rPr>
              <a:t>: IBM AML Dataset (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Kaggle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Size</a:t>
            </a:r>
            <a:r>
              <a:rPr lang="en-US" sz="1800" dirty="0">
                <a:solidFill>
                  <a:schemeClr val="tx2"/>
                </a:solidFill>
              </a:rPr>
              <a:t>: ~13 million transactions, 1.1GB (combined)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Features</a:t>
            </a:r>
            <a:r>
              <a:rPr lang="en-US" sz="1800" dirty="0">
                <a:solidFill>
                  <a:schemeClr val="tx2"/>
                </a:solidFill>
              </a:rPr>
              <a:t>: Transaction metadata including bank codes, amounts, currencies, account info, and timestamps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Research Goals (As of now)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Classification</a:t>
            </a:r>
            <a:r>
              <a:rPr lang="en-US" sz="1800" dirty="0">
                <a:solidFill>
                  <a:schemeClr val="tx2"/>
                </a:solidFill>
              </a:rPr>
              <a:t>: Predict whether a transaction is laundering-related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Anomaly Detection</a:t>
            </a:r>
            <a:r>
              <a:rPr lang="en-US" sz="1800" dirty="0">
                <a:solidFill>
                  <a:schemeClr val="tx2"/>
                </a:solidFill>
              </a:rPr>
              <a:t>: Flag novel suspicious activity without labels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Modeling</a:t>
            </a:r>
            <a:r>
              <a:rPr lang="en-US" sz="1800" dirty="0">
                <a:solidFill>
                  <a:schemeClr val="tx2"/>
                </a:solidFill>
              </a:rPr>
              <a:t>: Detect abnormal transaction behavior over time</a:t>
            </a:r>
          </a:p>
        </p:txBody>
      </p:sp>
    </p:spTree>
    <p:extLst>
      <p:ext uri="{BB962C8B-B14F-4D97-AF65-F5344CB8AC3E}">
        <p14:creationId xmlns:p14="http://schemas.microsoft.com/office/powerpoint/2010/main" val="248919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89162-ED63-2297-2027-701B4557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Supervised Learning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CCC755-DE94-44E7-B85F-0BCE0F0B7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6218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68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B6212-2ACD-0BA6-1238-2B20A1F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9" y="1246371"/>
            <a:ext cx="3607266" cy="538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Decision Tree -- USD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15E9C9-609D-2E45-A550-79CDAC56C44F}"/>
              </a:ext>
            </a:extLst>
          </p:cNvPr>
          <p:cNvSpPr txBox="1">
            <a:spLocks/>
          </p:cNvSpPr>
          <p:nvPr/>
        </p:nvSpPr>
        <p:spPr>
          <a:xfrm>
            <a:off x="1258349" y="3076695"/>
            <a:ext cx="4177716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200" dirty="0">
                <a:ea typeface="+mn-ea"/>
                <a:cs typeface="+mn-cs"/>
              </a:rPr>
              <a:t>Decision</a:t>
            </a:r>
            <a:r>
              <a:rPr lang="en-US" sz="3200" dirty="0">
                <a:latin typeface="+mn-lt"/>
                <a:ea typeface="+mn-ea"/>
                <a:cs typeface="+mn-cs"/>
              </a:rPr>
              <a:t> Tree -- Bitcoin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E38FE2-FA4C-21E2-3BCD-F129B5ED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846" y="619654"/>
            <a:ext cx="6098111" cy="154887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C7C1DB-1F5E-AACE-E164-3264AC47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46" y="2592319"/>
            <a:ext cx="6098111" cy="145271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F74ACE1-0B20-8C68-F192-8B1819AB4E6C}"/>
              </a:ext>
            </a:extLst>
          </p:cNvPr>
          <p:cNvSpPr txBox="1">
            <a:spLocks/>
          </p:cNvSpPr>
          <p:nvPr/>
        </p:nvSpPr>
        <p:spPr>
          <a:xfrm>
            <a:off x="1686189" y="5190847"/>
            <a:ext cx="3674376" cy="48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3200" dirty="0">
                <a:ea typeface="+mn-ea"/>
                <a:cs typeface="+mn-cs"/>
              </a:rPr>
              <a:t>Decision</a:t>
            </a:r>
            <a:r>
              <a:rPr lang="en-US" sz="3200" dirty="0">
                <a:latin typeface="+mn-lt"/>
                <a:ea typeface="+mn-ea"/>
                <a:cs typeface="+mn-cs"/>
              </a:rPr>
              <a:t> Tree -- UKD</a:t>
            </a:r>
          </a:p>
        </p:txBody>
      </p:sp>
      <p:pic>
        <p:nvPicPr>
          <p:cNvPr id="26" name="Picture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FEC99A-26B8-F098-6F64-9D08D8095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46" y="4502593"/>
            <a:ext cx="6098110" cy="14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470-55FA-0A04-7603-6E6CC04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</a:t>
            </a:r>
            <a:r>
              <a:rPr lang="en-US" dirty="0">
                <a:solidFill>
                  <a:srgbClr val="002060"/>
                </a:solidFill>
              </a:rPr>
              <a:t>Regression</a:t>
            </a:r>
            <a:r>
              <a:rPr lang="en-US" dirty="0"/>
              <a:t> – Bitcoin Results</a:t>
            </a:r>
          </a:p>
        </p:txBody>
      </p:sp>
      <p:pic>
        <p:nvPicPr>
          <p:cNvPr id="15" name="Content Placeholder 14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551EB25F-CFBD-0C53-92C3-09048ECA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525" y="2148226"/>
            <a:ext cx="5170615" cy="1164244"/>
          </a:xfr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4DECB8-2AC8-ACF3-F559-10E137406009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461347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20DF98-9B70-511F-6E4A-83A5536E44B2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461347 rows × 38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19DBAA-6967-9117-CECB-9598E6C265A2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6E765F-88DC-F724-1BC0-EF9F5856F49E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346010 rows × 37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346010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124)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66931B-8B36-3DCA-95E6-6B527A7CF93B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115337 rows × 37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115337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115295, 1: 42)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5D5E96-86B9-BA8C-4AB2-2C62A41F04EA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691767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691767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345886)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9ABE8E-427C-91B0-C3A3-BD1AF9C6AB8E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99E44-1AFE-7F65-FBF0-69371AA92C26}"/>
              </a:ext>
            </a:extLst>
          </p:cNvPr>
          <p:cNvSpPr txBox="1"/>
          <p:nvPr/>
        </p:nvSpPr>
        <p:spPr>
          <a:xfrm>
            <a:off x="6610525" y="888590"/>
            <a:ext cx="527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Initial Step: </a:t>
            </a:r>
          </a:p>
          <a:p>
            <a:pPr algn="just"/>
            <a:r>
              <a:rPr lang="en-US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Multiple C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Multiple metrics (accuracy, recall,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078FB-10F1-9B31-E26C-6CDBE0B0DA6C}"/>
              </a:ext>
            </a:extLst>
          </p:cNvPr>
          <p:cNvSpPr txBox="1"/>
          <p:nvPr/>
        </p:nvSpPr>
        <p:spPr>
          <a:xfrm>
            <a:off x="6555996" y="3427046"/>
            <a:ext cx="527967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b="1" u="sng" dirty="0"/>
          </a:p>
          <a:p>
            <a:pPr algn="just">
              <a:buNone/>
            </a:pPr>
            <a:r>
              <a:rPr lang="en-US" b="1" u="sng" dirty="0"/>
              <a:t>Second Step</a:t>
            </a:r>
            <a:r>
              <a:rPr lang="en-US" b="1" dirty="0"/>
              <a:t>: </a:t>
            </a:r>
          </a:p>
          <a:p>
            <a:pPr algn="just">
              <a:buNone/>
            </a:pPr>
            <a:r>
              <a:rPr lang="en-US" dirty="0"/>
              <a:t>Retrain the best model using the selected C.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u="sng" dirty="0"/>
              <a:t>Last Step</a:t>
            </a:r>
            <a:r>
              <a:rPr lang="en-US" b="1" dirty="0"/>
              <a:t>: </a:t>
            </a:r>
          </a:p>
          <a:p>
            <a:pPr>
              <a:buNone/>
            </a:pPr>
            <a:r>
              <a:rPr lang="en-US" dirty="0"/>
              <a:t>Evaluate on X_test, y_test</a:t>
            </a:r>
          </a:p>
          <a:p>
            <a:endParaRPr lang="en-US" b="1" u="sng" dirty="0"/>
          </a:p>
          <a:p>
            <a:r>
              <a:rPr lang="en-US" b="1" dirty="0"/>
              <a:t>The Best Parameters for AUC : {'</a:t>
            </a:r>
            <a:r>
              <a:rPr lang="en-US" b="1" dirty="0" err="1"/>
              <a:t>clf_LR__C</a:t>
            </a:r>
            <a:r>
              <a:rPr lang="en-US" b="1" dirty="0"/>
              <a:t>’: 0.01}</a:t>
            </a:r>
          </a:p>
          <a:p>
            <a:pPr>
              <a:buNone/>
            </a:pPr>
            <a:r>
              <a:rPr lang="en-US" sz="1400" dirty="0"/>
              <a:t>[TEST DATA] The AUC-ROC Score: 0.6190</a:t>
            </a:r>
          </a:p>
          <a:p>
            <a:pPr>
              <a:buNone/>
            </a:pPr>
            <a:r>
              <a:rPr lang="en-US" sz="1400" dirty="0"/>
              <a:t>[TEST DATA] The accuracy Score: 0.5532</a:t>
            </a:r>
          </a:p>
        </p:txBody>
      </p:sp>
    </p:spTree>
    <p:extLst>
      <p:ext uri="{BB962C8B-B14F-4D97-AF65-F5344CB8AC3E}">
        <p14:creationId xmlns:p14="http://schemas.microsoft.com/office/powerpoint/2010/main" val="396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AD413-9750-3611-E740-F888E078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026E-121B-151A-7993-892A51D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</a:t>
            </a:r>
            <a:r>
              <a:rPr lang="en-US" dirty="0">
                <a:solidFill>
                  <a:srgbClr val="002060"/>
                </a:solidFill>
              </a:rPr>
              <a:t>Regression</a:t>
            </a:r>
            <a:r>
              <a:rPr lang="en-US" dirty="0"/>
              <a:t> – UK Pound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84CA12-F0E7-74BA-C113-6DDCCA28D372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3399D3-F2AE-7630-6CAF-497309C83AC9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42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924A24-827A-CCE3-9110-EFA6A9D900D3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893DD7-BACB-E397-E84A-FC2298A1965D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209441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209441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129)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73137B-F6D6-94C3-4907-A96B0530077D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69814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69814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69771, 1: 43)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2A65FC-8FE6-404F-C1B5-8E06C100F39F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418615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418615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209303)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FBBC37-7D85-E7E6-B5DA-DEEDDEF4BB05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6039-9FDD-950B-22D7-C31E54527505}"/>
              </a:ext>
            </a:extLst>
          </p:cNvPr>
          <p:cNvSpPr txBox="1"/>
          <p:nvPr/>
        </p:nvSpPr>
        <p:spPr>
          <a:xfrm>
            <a:off x="6610525" y="888590"/>
            <a:ext cx="527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Initial Step: </a:t>
            </a:r>
          </a:p>
          <a:p>
            <a:pPr algn="just"/>
            <a:r>
              <a:rPr lang="en-US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Multiple C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Multiple metrics (accuracy, recall,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8004E-AF98-E8C6-4E02-155905F6CACE}"/>
              </a:ext>
            </a:extLst>
          </p:cNvPr>
          <p:cNvSpPr txBox="1"/>
          <p:nvPr/>
        </p:nvSpPr>
        <p:spPr>
          <a:xfrm>
            <a:off x="6555996" y="3427046"/>
            <a:ext cx="527967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b="1" u="sng" dirty="0"/>
          </a:p>
          <a:p>
            <a:pPr algn="just">
              <a:buNone/>
            </a:pPr>
            <a:r>
              <a:rPr lang="en-US" b="1" u="sng" dirty="0"/>
              <a:t>Second Step</a:t>
            </a:r>
            <a:r>
              <a:rPr lang="en-US" b="1" dirty="0"/>
              <a:t>: </a:t>
            </a:r>
          </a:p>
          <a:p>
            <a:pPr algn="just">
              <a:buNone/>
            </a:pPr>
            <a:r>
              <a:rPr lang="en-US" dirty="0"/>
              <a:t>Retrain the best model using the selected C.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u="sng" dirty="0"/>
              <a:t>Last Step</a:t>
            </a:r>
            <a:r>
              <a:rPr lang="en-US" b="1" dirty="0"/>
              <a:t>: </a:t>
            </a:r>
          </a:p>
          <a:p>
            <a:pPr>
              <a:buNone/>
            </a:pPr>
            <a:r>
              <a:rPr lang="en-US" dirty="0"/>
              <a:t>Evaluate on X_test, y_test</a:t>
            </a:r>
          </a:p>
          <a:p>
            <a:endParaRPr lang="en-US" b="1" u="sng" dirty="0"/>
          </a:p>
          <a:p>
            <a:r>
              <a:rPr lang="en-US" b="1" dirty="0"/>
              <a:t>The Best Parameters for AUC: {'</a:t>
            </a:r>
            <a:r>
              <a:rPr lang="en-US" b="1" dirty="0" err="1"/>
              <a:t>clf_LR__C</a:t>
            </a:r>
            <a:r>
              <a:rPr lang="en-US" b="1" dirty="0"/>
              <a:t>’: 0.01}</a:t>
            </a:r>
          </a:p>
          <a:p>
            <a:pPr>
              <a:buNone/>
            </a:pPr>
            <a:r>
              <a:rPr lang="en-US" sz="1400" dirty="0"/>
              <a:t>[TEST DATA] The AUC-ROC Score: 0.8475</a:t>
            </a:r>
          </a:p>
          <a:p>
            <a:pPr>
              <a:buNone/>
            </a:pPr>
            <a:r>
              <a:rPr lang="en-US" sz="1400" dirty="0"/>
              <a:t>[TEST DATA] The accuracy Score: 0.8468 </a:t>
            </a:r>
          </a:p>
        </p:txBody>
      </p:sp>
      <p:pic>
        <p:nvPicPr>
          <p:cNvPr id="12" name="Content Placeholder 11" descr="A screenshot of a graph&#10;&#10;AI-generated content may be incorrect.">
            <a:extLst>
              <a:ext uri="{FF2B5EF4-FFF2-40B4-BE49-F238E27FC236}">
                <a16:creationId xmlns:a16="http://schemas.microsoft.com/office/drawing/2014/main" id="{58A4DFB3-CE09-5DED-4589-AB66546E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525" y="2166313"/>
            <a:ext cx="5108898" cy="1260733"/>
          </a:xfrm>
        </p:spPr>
      </p:pic>
    </p:spTree>
    <p:extLst>
      <p:ext uri="{BB962C8B-B14F-4D97-AF65-F5344CB8AC3E}">
        <p14:creationId xmlns:p14="http://schemas.microsoft.com/office/powerpoint/2010/main" val="26055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4FED7-D60B-A5AF-A0A7-7C9CDCE51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6A4D-6DB0-331B-452A-CB2C169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Forest – Bitcoin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1AF64C-3CFC-E059-9026-46ACF3D0146D}"/>
              </a:ext>
            </a:extLst>
          </p:cNvPr>
          <p:cNvSpPr/>
          <p:nvPr/>
        </p:nvSpPr>
        <p:spPr>
          <a:xfrm>
            <a:off x="472577" y="158105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461347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1D3B35-335A-2C6B-032B-E399082054CF}"/>
              </a:ext>
            </a:extLst>
          </p:cNvPr>
          <p:cNvSpPr/>
          <p:nvPr/>
        </p:nvSpPr>
        <p:spPr>
          <a:xfrm>
            <a:off x="472577" y="2299134"/>
            <a:ext cx="5349383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</a:rPr>
              <a:t>461347 rows × 38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60739D-5C4C-F21F-4A1D-AA428CF266CB}"/>
              </a:ext>
            </a:extLst>
          </p:cNvPr>
          <p:cNvSpPr/>
          <p:nvPr/>
        </p:nvSpPr>
        <p:spPr>
          <a:xfrm>
            <a:off x="472577" y="3017214"/>
            <a:ext cx="5349383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1C6818-2FEA-321E-71FF-46D57ADC9DDC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346010 rows × 37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346010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124)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E90426-8A14-F00B-1704-EFE5B273A7ED}"/>
              </a:ext>
            </a:extLst>
          </p:cNvPr>
          <p:cNvSpPr/>
          <p:nvPr/>
        </p:nvSpPr>
        <p:spPr>
          <a:xfrm>
            <a:off x="3586762" y="3429000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115337 rows × 37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115337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115295, 1: 42)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8AD738-F2C3-2061-99F4-E4D862275E8F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691767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691767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345886, 1: 345886)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F7F158-3012-B8F0-D65A-EF516FA6C2B6}"/>
              </a:ext>
            </a:extLst>
          </p:cNvPr>
          <p:cNvSpPr/>
          <p:nvPr/>
        </p:nvSpPr>
        <p:spPr>
          <a:xfrm>
            <a:off x="472577" y="1110328"/>
            <a:ext cx="5349383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CE3D7-6B8D-EC0D-0231-90F54D91859F}"/>
              </a:ext>
            </a:extLst>
          </p:cNvPr>
          <p:cNvSpPr txBox="1"/>
          <p:nvPr/>
        </p:nvSpPr>
        <p:spPr>
          <a:xfrm>
            <a:off x="6187583" y="647649"/>
            <a:ext cx="5648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max_depth</a:t>
            </a:r>
            <a:r>
              <a:rPr lang="en-US" sz="1400" dirty="0"/>
              <a:t>, </a:t>
            </a:r>
            <a:r>
              <a:rPr lang="en-US" sz="1400" dirty="0" err="1"/>
              <a:t>min_leaf</a:t>
            </a:r>
            <a:r>
              <a:rPr lang="en-US" sz="1400" dirty="0"/>
              <a:t>, </a:t>
            </a:r>
            <a:r>
              <a:rPr lang="en-US" sz="1400" dirty="0" err="1"/>
              <a:t>min_split</a:t>
            </a:r>
            <a:r>
              <a:rPr lang="en-US" sz="1400" dirty="0"/>
              <a:t>, </a:t>
            </a:r>
            <a:r>
              <a:rPr lang="en-US" sz="1400" dirty="0" err="1"/>
              <a:t>n_estimator</a:t>
            </a:r>
            <a:r>
              <a:rPr lang="en-US" sz="1400" dirty="0"/>
              <a:t>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19438B-77F7-90CC-A74C-B0031AD63E51}"/>
              </a:ext>
            </a:extLst>
          </p:cNvPr>
          <p:cNvSpPr txBox="1"/>
          <p:nvPr/>
        </p:nvSpPr>
        <p:spPr>
          <a:xfrm>
            <a:off x="6187583" y="4542792"/>
            <a:ext cx="527967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u="sng" dirty="0"/>
              <a:t>Second Step</a:t>
            </a:r>
            <a:r>
              <a:rPr lang="en-US" sz="1400" b="1" dirty="0"/>
              <a:t>: </a:t>
            </a:r>
          </a:p>
          <a:p>
            <a:pPr algn="just">
              <a:buNone/>
            </a:pPr>
            <a:r>
              <a:rPr lang="en-US" sz="1400" dirty="0"/>
              <a:t>Retrain the best model using the selected best parameters.</a:t>
            </a:r>
          </a:p>
          <a:p>
            <a:pPr>
              <a:buNone/>
            </a:pPr>
            <a:r>
              <a:rPr lang="en-US" sz="1400" b="1" u="sng" dirty="0"/>
              <a:t>Last Step</a:t>
            </a:r>
            <a:r>
              <a:rPr lang="en-US" sz="1400" b="1" dirty="0"/>
              <a:t>: </a:t>
            </a:r>
          </a:p>
          <a:p>
            <a:pPr>
              <a:buNone/>
            </a:pPr>
            <a:r>
              <a:rPr lang="en-US" sz="1400" dirty="0"/>
              <a:t>Evaluate on X_test, y_test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b="1" dirty="0"/>
              <a:t>The Best Parameters for AUC : </a:t>
            </a:r>
          </a:p>
          <a:p>
            <a:r>
              <a:rPr lang="en-US" sz="1200" b="1" dirty="0"/>
              <a:t>{</a:t>
            </a:r>
            <a:r>
              <a:rPr lang="en-US" sz="1200" dirty="0"/>
              <a:t>'clf_RFC__</a:t>
            </a:r>
            <a:r>
              <a:rPr lang="en-US" sz="1200" dirty="0" err="1"/>
              <a:t>max_depth</a:t>
            </a:r>
            <a:r>
              <a:rPr lang="en-US" sz="1200" dirty="0"/>
              <a:t>': 15, 'clf_RFC__</a:t>
            </a:r>
            <a:r>
              <a:rPr lang="en-US" sz="1200" dirty="0" err="1"/>
              <a:t>min_samples_leaf</a:t>
            </a:r>
            <a:r>
              <a:rPr lang="en-US" sz="1200" dirty="0"/>
              <a:t>': 1, 'clf_RFC__</a:t>
            </a:r>
            <a:r>
              <a:rPr lang="en-US" sz="1200" dirty="0" err="1"/>
              <a:t>min_samples_split</a:t>
            </a:r>
            <a:r>
              <a:rPr lang="en-US" sz="1200" dirty="0"/>
              <a:t>': 5, 'clf_RFC__</a:t>
            </a:r>
            <a:r>
              <a:rPr lang="en-US" sz="1200" dirty="0" err="1"/>
              <a:t>n_estimators</a:t>
            </a:r>
            <a:r>
              <a:rPr lang="en-US" sz="1200" dirty="0"/>
              <a:t>': 100</a:t>
            </a:r>
            <a:r>
              <a:rPr lang="en-US" sz="1200" b="1" dirty="0"/>
              <a:t>}</a:t>
            </a:r>
          </a:p>
          <a:p>
            <a:endParaRPr lang="en-US" sz="1200" b="1" dirty="0"/>
          </a:p>
          <a:p>
            <a:pPr>
              <a:buNone/>
            </a:pPr>
            <a:r>
              <a:rPr lang="en-US" sz="1100" dirty="0"/>
              <a:t>[TEST DATA] The AUC-ROC Score: 0.8678</a:t>
            </a:r>
          </a:p>
          <a:p>
            <a:pPr>
              <a:buNone/>
            </a:pPr>
            <a:r>
              <a:rPr lang="en-US" sz="1100" dirty="0"/>
              <a:t>[TEST DATA] The accuracy Score: 0.9733</a:t>
            </a:r>
          </a:p>
        </p:txBody>
      </p:sp>
      <p:pic>
        <p:nvPicPr>
          <p:cNvPr id="20" name="Content Placeholder 19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70310C8F-3980-6194-1C71-C61DFDBA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869" y="1645614"/>
            <a:ext cx="4991100" cy="2743200"/>
          </a:xfrm>
        </p:spPr>
      </p:pic>
    </p:spTree>
    <p:extLst>
      <p:ext uri="{BB962C8B-B14F-4D97-AF65-F5344CB8AC3E}">
        <p14:creationId xmlns:p14="http://schemas.microsoft.com/office/powerpoint/2010/main" val="172040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41ECE-AA7D-0275-44E9-C9E5B3540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0DB-73FE-3D44-CACB-5722426B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7" y="128282"/>
            <a:ext cx="10881223" cy="62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Forest – UK Pound Results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20A75C-C621-8FE3-0B92-4344BD63E869}"/>
              </a:ext>
            </a:extLst>
          </p:cNvPr>
          <p:cNvSpPr/>
          <p:nvPr/>
        </p:nvSpPr>
        <p:spPr>
          <a:xfrm>
            <a:off x="472577" y="1581054"/>
            <a:ext cx="5623419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STEP-2</a:t>
            </a:r>
            <a:r>
              <a:rPr lang="en-US" dirty="0"/>
              <a:t>: </a:t>
            </a:r>
            <a:r>
              <a:rPr lang="en-US" b="1" dirty="0"/>
              <a:t>Filtered Bitcoin dataset</a:t>
            </a:r>
            <a:r>
              <a:rPr lang="en-US" dirty="0"/>
              <a:t>: </a:t>
            </a:r>
          </a:p>
          <a:p>
            <a:pPr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E726E3D-70A7-4024-7466-90B094E8DF86}"/>
              </a:ext>
            </a:extLst>
          </p:cNvPr>
          <p:cNvSpPr/>
          <p:nvPr/>
        </p:nvSpPr>
        <p:spPr>
          <a:xfrm>
            <a:off x="472577" y="2299134"/>
            <a:ext cx="5623420" cy="600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STEP-3</a:t>
            </a:r>
            <a:r>
              <a:rPr lang="en-US" dirty="0"/>
              <a:t>: After applying </a:t>
            </a:r>
            <a:r>
              <a:rPr lang="en-US" b="1" dirty="0"/>
              <a:t>Normalization and OneHotEncoder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279255</a:t>
            </a:r>
            <a:r>
              <a:rPr lang="en-US" dirty="0">
                <a:solidFill>
                  <a:srgbClr val="000000"/>
                </a:solidFill>
                <a:effectLst/>
              </a:rPr>
              <a:t> rows × 42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5AA012-2343-ABB3-B7CB-8B1681B98575}"/>
              </a:ext>
            </a:extLst>
          </p:cNvPr>
          <p:cNvSpPr/>
          <p:nvPr/>
        </p:nvSpPr>
        <p:spPr>
          <a:xfrm>
            <a:off x="472577" y="3017214"/>
            <a:ext cx="5623420" cy="29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STEP-4</a:t>
            </a:r>
            <a:r>
              <a:rPr lang="en-US" dirty="0"/>
              <a:t>: </a:t>
            </a:r>
            <a:r>
              <a:rPr lang="en-US" b="1" dirty="0"/>
              <a:t>75:25 Train:test split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21DD4E-55E4-F9C8-A4BB-2F6B409B39A9}"/>
              </a:ext>
            </a:extLst>
          </p:cNvPr>
          <p:cNvSpPr/>
          <p:nvPr/>
        </p:nvSpPr>
        <p:spPr>
          <a:xfrm>
            <a:off x="472577" y="3429000"/>
            <a:ext cx="2538476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209441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pPr algn="l">
              <a:buNone/>
            </a:pPr>
            <a:r>
              <a:rPr lang="en-US" sz="1550" b="1" dirty="0">
                <a:solidFill>
                  <a:srgbClr val="000000"/>
                </a:solidFill>
                <a:effectLst/>
              </a:rPr>
              <a:t>y-train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(Imbalanced)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209441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129)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B74AF1-CFCA-ED51-EAD2-D53CE06EF179}"/>
              </a:ext>
            </a:extLst>
          </p:cNvPr>
          <p:cNvSpPr/>
          <p:nvPr/>
        </p:nvSpPr>
        <p:spPr>
          <a:xfrm>
            <a:off x="3860798" y="3427046"/>
            <a:ext cx="2235198" cy="1148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STEP-4 (b)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X_test: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69814 rows × </a:t>
            </a:r>
            <a:r>
              <a:rPr lang="en-US" sz="1550" dirty="0">
                <a:solidFill>
                  <a:srgbClr val="000000"/>
                </a:solidFill>
              </a:rPr>
              <a:t>41</a:t>
            </a:r>
            <a:r>
              <a:rPr lang="en-US" sz="1550" dirty="0">
                <a:solidFill>
                  <a:srgbClr val="000000"/>
                </a:solidFill>
                <a:effectLst/>
              </a:rPr>
              <a:t> cols</a:t>
            </a:r>
          </a:p>
          <a:p>
            <a:r>
              <a:rPr lang="en-US" sz="1550" b="1" dirty="0">
                <a:solidFill>
                  <a:srgbClr val="000000"/>
                </a:solidFill>
                <a:effectLst/>
              </a:rPr>
              <a:t>y-test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69814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69771, 1: 43)</a:t>
            </a:r>
            <a:endParaRPr lang="en-US" sz="155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30F640-6D06-C356-12C9-8555473DE6DC}"/>
              </a:ext>
            </a:extLst>
          </p:cNvPr>
          <p:cNvSpPr/>
          <p:nvPr/>
        </p:nvSpPr>
        <p:spPr>
          <a:xfrm>
            <a:off x="472577" y="4692072"/>
            <a:ext cx="3028003" cy="19324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55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STEP-5 (a)</a:t>
            </a:r>
            <a:r>
              <a:rPr lang="en-US" sz="155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55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Applying SMOTE</a:t>
            </a:r>
          </a:p>
          <a:p>
            <a:pPr>
              <a:buNone/>
            </a:pPr>
            <a:r>
              <a:rPr lang="en-US" sz="1550" b="1" dirty="0">
                <a:solidFill>
                  <a:srgbClr val="000000"/>
                </a:solidFill>
                <a:latin typeface="Helvetica Neue" panose="02000503000000020004" pitchFamily="2" charset="0"/>
              </a:rPr>
              <a:t>X_train: </a:t>
            </a:r>
          </a:p>
          <a:p>
            <a:pPr algn="l">
              <a:buNone/>
            </a:pPr>
            <a:r>
              <a:rPr lang="en-US" sz="1550" dirty="0">
                <a:solidFill>
                  <a:srgbClr val="000000"/>
                </a:solidFill>
                <a:effectLst/>
              </a:rPr>
              <a:t>418615 rows × 37 cols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y</a:t>
            </a:r>
            <a:r>
              <a:rPr lang="en-US" sz="1550" b="1" dirty="0">
                <a:solidFill>
                  <a:srgbClr val="000000"/>
                </a:solidFill>
                <a:effectLst/>
              </a:rPr>
              <a:t>_train</a:t>
            </a:r>
            <a:r>
              <a:rPr lang="en-US" sz="1550" dirty="0">
                <a:solidFill>
                  <a:srgbClr val="000000"/>
                </a:solidFill>
                <a:effectLst/>
              </a:rPr>
              <a:t>: </a:t>
            </a:r>
            <a:r>
              <a:rPr lang="en-US" sz="1550" b="1" u="sng" dirty="0">
                <a:solidFill>
                  <a:srgbClr val="000000"/>
                </a:solidFill>
                <a:effectLst/>
              </a:rPr>
              <a:t>(Balanced now)</a:t>
            </a:r>
          </a:p>
          <a:p>
            <a:r>
              <a:rPr lang="en-US" sz="1550" dirty="0">
                <a:solidFill>
                  <a:srgbClr val="000000"/>
                </a:solidFill>
                <a:effectLst/>
              </a:rPr>
              <a:t>418615 rows × 1 col</a:t>
            </a:r>
          </a:p>
          <a:p>
            <a:r>
              <a:rPr lang="en-US" sz="1550" dirty="0">
                <a:solidFill>
                  <a:srgbClr val="000000"/>
                </a:solidFill>
              </a:rPr>
              <a:t>(i.e., 0: 209312, 1: 209303)</a:t>
            </a:r>
          </a:p>
          <a:p>
            <a:r>
              <a:rPr lang="en-US" sz="1550" b="1" dirty="0">
                <a:solidFill>
                  <a:srgbClr val="000000"/>
                </a:solidFill>
              </a:rPr>
              <a:t>Weights on y_train:</a:t>
            </a:r>
          </a:p>
          <a:p>
            <a:pPr algn="l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{0: 0.999, 1: 1.000}</a:t>
            </a: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09CA3A-AD7E-552D-EE4A-9A4C5CCF2FC0}"/>
              </a:ext>
            </a:extLst>
          </p:cNvPr>
          <p:cNvSpPr/>
          <p:nvPr/>
        </p:nvSpPr>
        <p:spPr>
          <a:xfrm>
            <a:off x="472577" y="1110328"/>
            <a:ext cx="5623419" cy="352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STEP-1</a:t>
            </a:r>
            <a:r>
              <a:rPr lang="en-US" dirty="0"/>
              <a:t>: </a:t>
            </a:r>
            <a:r>
              <a:rPr lang="en-US" b="1" dirty="0"/>
              <a:t>Total dataset</a:t>
            </a:r>
            <a:r>
              <a:rPr lang="en-US" dirty="0"/>
              <a:t>: 12002394</a:t>
            </a:r>
            <a:r>
              <a:rPr lang="en-US" dirty="0">
                <a:solidFill>
                  <a:srgbClr val="000000"/>
                </a:solidFill>
                <a:effectLst/>
              </a:rPr>
              <a:t> rows × 11 columns</a:t>
            </a: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7C10B4-87AD-8653-3645-1AE7E937CAB8}"/>
              </a:ext>
            </a:extLst>
          </p:cNvPr>
          <p:cNvSpPr txBox="1"/>
          <p:nvPr/>
        </p:nvSpPr>
        <p:spPr>
          <a:xfrm>
            <a:off x="6484690" y="684656"/>
            <a:ext cx="5350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/>
              <a:t>Initial Step: </a:t>
            </a:r>
          </a:p>
          <a:p>
            <a:pPr algn="just"/>
            <a:r>
              <a:rPr lang="en-US" sz="1400" dirty="0"/>
              <a:t>GridSearchCV on the training set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max_depth</a:t>
            </a:r>
            <a:r>
              <a:rPr lang="en-US" sz="1400" dirty="0"/>
              <a:t>, </a:t>
            </a:r>
            <a:r>
              <a:rPr lang="en-US" sz="1400" dirty="0" err="1"/>
              <a:t>min_leaf</a:t>
            </a:r>
            <a:r>
              <a:rPr lang="en-US" sz="1400" dirty="0"/>
              <a:t>, </a:t>
            </a:r>
            <a:r>
              <a:rPr lang="en-US" sz="1400" dirty="0" err="1"/>
              <a:t>min_split</a:t>
            </a:r>
            <a:r>
              <a:rPr lang="en-US" sz="1400" dirty="0"/>
              <a:t>, </a:t>
            </a:r>
            <a:r>
              <a:rPr lang="en-US" sz="1400" dirty="0" err="1"/>
              <a:t>n_estimator</a:t>
            </a:r>
            <a:r>
              <a:rPr lang="en-US" sz="1400" dirty="0"/>
              <a:t>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Multiple metrics (accuracy, precision, recall, ROC_AUC, f1, etc.)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2FEB3-2404-4775-3D73-5C25C0C4F919}"/>
              </a:ext>
            </a:extLst>
          </p:cNvPr>
          <p:cNvSpPr txBox="1"/>
          <p:nvPr/>
        </p:nvSpPr>
        <p:spPr>
          <a:xfrm>
            <a:off x="6555996" y="4575542"/>
            <a:ext cx="5279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200" b="1" u="sng" dirty="0"/>
              <a:t>Second Step</a:t>
            </a:r>
            <a:r>
              <a:rPr lang="en-US" sz="1200" b="1" dirty="0"/>
              <a:t>: </a:t>
            </a:r>
          </a:p>
          <a:p>
            <a:pPr algn="just">
              <a:buNone/>
            </a:pPr>
            <a:r>
              <a:rPr lang="en-US" sz="1200" dirty="0"/>
              <a:t>Retrain the best model using the selected best parameters.</a:t>
            </a:r>
          </a:p>
          <a:p>
            <a:pPr>
              <a:buNone/>
            </a:pPr>
            <a:r>
              <a:rPr lang="en-US" sz="1200" b="1" u="sng" dirty="0"/>
              <a:t>Last Step</a:t>
            </a:r>
            <a:r>
              <a:rPr lang="en-US" sz="1200" b="1" dirty="0"/>
              <a:t>: </a:t>
            </a:r>
          </a:p>
          <a:p>
            <a:pPr>
              <a:buNone/>
            </a:pPr>
            <a:r>
              <a:rPr lang="en-US" sz="1200" dirty="0"/>
              <a:t>Evaluate on X_test, y_test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b="1" dirty="0"/>
              <a:t>The Best Parameters for AUC : </a:t>
            </a:r>
          </a:p>
          <a:p>
            <a:r>
              <a:rPr lang="en-US" sz="1200" b="1" dirty="0"/>
              <a:t>{</a:t>
            </a:r>
            <a:r>
              <a:rPr lang="en-US" sz="1200" dirty="0"/>
              <a:t>'clf_RFC__</a:t>
            </a:r>
            <a:r>
              <a:rPr lang="en-US" sz="1200" dirty="0" err="1"/>
              <a:t>max_depth</a:t>
            </a:r>
            <a:r>
              <a:rPr lang="en-US" sz="1200" dirty="0"/>
              <a:t>': 15, 'clf_RFC__</a:t>
            </a:r>
            <a:r>
              <a:rPr lang="en-US" sz="1200" dirty="0" err="1"/>
              <a:t>min_samples_leaf</a:t>
            </a:r>
            <a:r>
              <a:rPr lang="en-US" sz="1200" dirty="0"/>
              <a:t>’: 2, 'clf_RFC__</a:t>
            </a:r>
            <a:r>
              <a:rPr lang="en-US" sz="1200" dirty="0" err="1"/>
              <a:t>min_samples_split</a:t>
            </a:r>
            <a:r>
              <a:rPr lang="en-US" sz="1200" dirty="0"/>
              <a:t>’: 2, 'clf_RFC__</a:t>
            </a:r>
            <a:r>
              <a:rPr lang="en-US" sz="1200" dirty="0" err="1"/>
              <a:t>n_estimators</a:t>
            </a:r>
            <a:r>
              <a:rPr lang="en-US" sz="1200" dirty="0"/>
              <a:t>': 100</a:t>
            </a:r>
            <a:r>
              <a:rPr lang="en-US" sz="1200" b="1" dirty="0"/>
              <a:t>}</a:t>
            </a:r>
          </a:p>
          <a:p>
            <a:endParaRPr lang="en-US" sz="1200" b="1" dirty="0"/>
          </a:p>
          <a:p>
            <a:pPr>
              <a:buNone/>
            </a:pPr>
            <a:r>
              <a:rPr lang="en-US" sz="1200" dirty="0"/>
              <a:t>[TEST DATA] The AUC-ROC Score: 0.6596</a:t>
            </a:r>
          </a:p>
          <a:p>
            <a:pPr>
              <a:buNone/>
            </a:pPr>
            <a:r>
              <a:rPr lang="en-US" sz="1200" dirty="0"/>
              <a:t>[TEST DATA] The accuracy Score: 0.9565</a:t>
            </a:r>
          </a:p>
        </p:txBody>
      </p:sp>
      <p:pic>
        <p:nvPicPr>
          <p:cNvPr id="20" name="Content Placeholder 19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E6AFE539-0B2F-E224-7332-A0F89D52E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572" y="1704901"/>
            <a:ext cx="5003800" cy="2755900"/>
          </a:xfrm>
        </p:spPr>
      </p:pic>
    </p:spTree>
    <p:extLst>
      <p:ext uri="{BB962C8B-B14F-4D97-AF65-F5344CB8AC3E}">
        <p14:creationId xmlns:p14="http://schemas.microsoft.com/office/powerpoint/2010/main" val="374902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3376</Words>
  <Application>Microsoft Macintosh PowerPoint</Application>
  <PresentationFormat>Widescreen</PresentationFormat>
  <Paragraphs>438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Avenir Next LT Pro</vt:lpstr>
      <vt:lpstr>Calibri</vt:lpstr>
      <vt:lpstr>Helvetica Neue</vt:lpstr>
      <vt:lpstr>Office Theme</vt:lpstr>
      <vt:lpstr>Anti-Money Laundering Detection with Machine Learning</vt:lpstr>
      <vt:lpstr>Introduction and Motivation</vt:lpstr>
      <vt:lpstr>Dataset Overview and Research Goals</vt:lpstr>
      <vt:lpstr>Supervised Learning</vt:lpstr>
      <vt:lpstr>Decision Tree -- USD</vt:lpstr>
      <vt:lpstr>Logistic Regression – Bitcoin Results</vt:lpstr>
      <vt:lpstr>Logistic Regression – UK Pound Results</vt:lpstr>
      <vt:lpstr>Random Forest – Bitcoin Results</vt:lpstr>
      <vt:lpstr>Random Forest – UK Pound Results</vt:lpstr>
      <vt:lpstr>Bagging (Using Naïve Bayes) – Bitcoin Results</vt:lpstr>
      <vt:lpstr>Bagging (Using Naïve Bayes) – UK Pound Results</vt:lpstr>
      <vt:lpstr>Gradient Boosting Classifier – Bitcoin Results</vt:lpstr>
      <vt:lpstr>Gradient Boosting Classifier – UK Pound Results</vt:lpstr>
      <vt:lpstr>SVC – Bitcoin Results</vt:lpstr>
      <vt:lpstr>SVC – UK Pound Results</vt:lpstr>
      <vt:lpstr>Unsupervised Learning</vt:lpstr>
      <vt:lpstr>Isolation Forest, Autoencoders, K-means  Clustering Results</vt:lpstr>
      <vt:lpstr>Isolation Forest, Autoencoders, K-means  Clustering Results</vt:lpstr>
      <vt:lpstr>Isolation Forest, Autoencoders, K-means  Clustering Results</vt:lpstr>
      <vt:lpstr>Future work – Most promising if huge dataset.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Patel</dc:creator>
  <cp:lastModifiedBy>Harsh Patel</cp:lastModifiedBy>
  <cp:revision>134</cp:revision>
  <dcterms:created xsi:type="dcterms:W3CDTF">2025-05-05T12:12:31Z</dcterms:created>
  <dcterms:modified xsi:type="dcterms:W3CDTF">2025-05-05T15:47:49Z</dcterms:modified>
</cp:coreProperties>
</file>