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9" r:id="rId4"/>
    <p:sldId id="283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82" r:id="rId14"/>
    <p:sldId id="267" r:id="rId15"/>
    <p:sldId id="268" r:id="rId16"/>
    <p:sldId id="269" r:id="rId17"/>
    <p:sldId id="281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9" r:id="rId26"/>
    <p:sldId id="278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4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B46D-0AED-42EB-931C-6B5E1C15349C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3510F-BD43-4C39-BCC5-8BE76D0FB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6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baseline="0" dirty="0" smtClean="0"/>
              <a:t> for student to fix and display their name, middle name age and if they love coffee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3510F-BD43-4C39-BCC5-8BE76D0FB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3510F-BD43-4C39-BCC5-8BE76D0FB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Creates group of Student</a:t>
            </a:r>
            <a:r>
              <a:rPr lang="en-US" baseline="0" dirty="0" smtClean="0"/>
              <a:t> and have them present their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3510F-BD43-4C39-BCC5-8BE76D0FB9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5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1B75A-ACC3-45E9-99BF-8C293E9FCC3E}" type="datetimeFigureOut">
              <a:rPr lang="fr-FR"/>
              <a:pPr>
                <a:defRPr/>
              </a:pPr>
              <a:t>15/03/2014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11B9E-8F16-4CAF-825B-DAF8D7CCEEF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2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5A5D7-85DD-4529-AFC4-CD16C3CECF3F}" type="datetimeFigureOut">
              <a:rPr lang="fr-FR"/>
              <a:pPr>
                <a:defRPr/>
              </a:pPr>
              <a:t>15/03/2014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9D1EB-FFD5-4B8C-A2C6-2BDD7E6B335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564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DAAA0-A89C-4889-81A3-E855943B5DCB}" type="datetimeFigureOut">
              <a:rPr lang="fr-FR"/>
              <a:pPr>
                <a:defRPr/>
              </a:pPr>
              <a:t>15/03/2014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5B817-A520-4CA5-9E06-5D100088E73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6861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1B75A-ACC3-45E9-99BF-8C293E9FCC3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11B9E-8F16-4CAF-825B-DAF8D7CCEEFD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61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8FDC4-A3EE-4B60-B213-524BFF99EC8F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39134-E119-4877-9308-4D1130BBEFBB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721C8-4ADA-48C2-AEDD-C10FBDE0CE7F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87D4-D2D4-4695-9D33-C159A97836E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0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18E18-FD57-49EF-8E7D-1D3818009FC3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1E058-7DF2-49C6-AEF7-B27802844182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9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7093E-A4C8-4ECC-A5F3-4F3428078293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58A1F-F67B-4A6E-B05E-14CC8346E358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0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113C-22A0-4609-97DC-F31794970970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2F932-8A19-4536-979E-6C4D316C135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3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3D4E9-2AE7-44D5-B23F-79D33A9FACD1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850EA-6C63-40DB-8DDC-8154D43146F7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88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9D74E-78CC-4F1A-B22B-281425343ABC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539E0-6E28-4012-A28B-68A1137698A8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9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8FDC4-A3EE-4B60-B213-524BFF99EC8F}" type="datetimeFigureOut">
              <a:rPr lang="fr-FR"/>
              <a:pPr>
                <a:defRPr/>
              </a:pPr>
              <a:t>15/03/2014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39134-E119-4877-9308-4D1130BBEFB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3976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8ADF1-31BE-49AF-AE1F-FA49451BD604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A844C-0478-4D1E-B59D-7EBFEDBC9CFA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03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5A5D7-85DD-4529-AFC4-CD16C3CECF3F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9D1EB-FFD5-4B8C-A2C6-2BDD7E6B335A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15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DAAA0-A89C-4889-81A3-E855943B5DCB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5B817-A520-4CA5-9E06-5D100088E73C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9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721C8-4ADA-48C2-AEDD-C10FBDE0CE7F}" type="datetimeFigureOut">
              <a:rPr lang="fr-FR"/>
              <a:pPr>
                <a:defRPr/>
              </a:pPr>
              <a:t>15/03/2014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87D4-D2D4-4695-9D33-C159A97836E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502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18E18-FD57-49EF-8E7D-1D3818009FC3}" type="datetimeFigureOut">
              <a:rPr lang="fr-FR"/>
              <a:pPr>
                <a:defRPr/>
              </a:pPr>
              <a:t>15/03/2014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1E058-7DF2-49C6-AEF7-B2780284418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02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7093E-A4C8-4ECC-A5F3-4F3428078293}" type="datetimeFigureOut">
              <a:rPr lang="fr-FR"/>
              <a:pPr>
                <a:defRPr/>
              </a:pPr>
              <a:t>15/03/2014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58A1F-F67B-4A6E-B05E-14CC8346E35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564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113C-22A0-4609-97DC-F31794970970}" type="datetimeFigureOut">
              <a:rPr lang="fr-FR"/>
              <a:pPr>
                <a:defRPr/>
              </a:pPr>
              <a:t>15/03/2014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2F932-8A19-4536-979E-6C4D316C135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610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3D4E9-2AE7-44D5-B23F-79D33A9FACD1}" type="datetimeFigureOut">
              <a:rPr lang="fr-FR"/>
              <a:pPr>
                <a:defRPr/>
              </a:pPr>
              <a:t>15/03/2014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850EA-6C63-40DB-8DDC-8154D43146F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772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9D74E-78CC-4F1A-B22B-281425343ABC}" type="datetimeFigureOut">
              <a:rPr lang="fr-FR"/>
              <a:pPr>
                <a:defRPr/>
              </a:pPr>
              <a:t>15/03/2014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539E0-6E28-4012-A28B-68A1137698A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94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8ADF1-31BE-49AF-AE1F-FA49451BD604}" type="datetimeFigureOut">
              <a:rPr lang="fr-FR"/>
              <a:pPr>
                <a:defRPr/>
              </a:pPr>
              <a:t>15/03/2014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A844C-0478-4D1E-B59D-7EBFEDBC9CF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897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fr-CA" alt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fr-CA" alt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08421A-C964-4CFF-A80C-41D93343022E}" type="datetimeFigureOut">
              <a:rPr lang="fr-FR"/>
              <a:pPr>
                <a:defRPr/>
              </a:pPr>
              <a:t>15/03/2014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05F09F-73B4-4AA4-B22F-E1FE45BCC3C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fr-CA" alt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fr-CA" alt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08421A-C964-4CFF-A80C-41D93343022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05F09F-73B4-4AA4-B22F-E1FE45BCC3C3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5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214438"/>
            <a:ext cx="7772400" cy="1470025"/>
          </a:xfrm>
        </p:spPr>
        <p:txBody>
          <a:bodyPr/>
          <a:lstStyle/>
          <a:p>
            <a:pPr eaLnBrk="1" hangingPunct="1"/>
            <a:r>
              <a:rPr lang="fr-CA" altLang="en-US" sz="4800" dirty="0" smtClean="0">
                <a:solidFill>
                  <a:schemeClr val="bg1"/>
                </a:solidFill>
              </a:rPr>
              <a:t>Java</a:t>
            </a:r>
            <a:br>
              <a:rPr lang="fr-CA" altLang="en-US" sz="4800" dirty="0" smtClean="0">
                <a:solidFill>
                  <a:schemeClr val="bg1"/>
                </a:solidFill>
              </a:rPr>
            </a:br>
            <a:r>
              <a:rPr lang="fr-CA" altLang="en-US" sz="4800" dirty="0" smtClean="0">
                <a:solidFill>
                  <a:schemeClr val="bg1"/>
                </a:solidFill>
              </a:rPr>
              <a:t>&amp;</a:t>
            </a:r>
            <a:br>
              <a:rPr lang="fr-CA" altLang="en-US" sz="4800" dirty="0" smtClean="0">
                <a:solidFill>
                  <a:schemeClr val="bg1"/>
                </a:solidFill>
              </a:rPr>
            </a:br>
            <a:r>
              <a:rPr lang="fr-CA" altLang="en-US" sz="4800" dirty="0" smtClean="0">
                <a:solidFill>
                  <a:schemeClr val="bg1"/>
                </a:solidFill>
              </a:rPr>
              <a:t>Object </a:t>
            </a:r>
            <a:r>
              <a:rPr lang="fr-CA" altLang="en-US" sz="4800" dirty="0" err="1" smtClean="0">
                <a:solidFill>
                  <a:schemeClr val="bg1"/>
                </a:solidFill>
              </a:rPr>
              <a:t>Oriented</a:t>
            </a:r>
            <a:r>
              <a:rPr lang="fr-CA" altLang="en-US" sz="4800" dirty="0" smtClean="0">
                <a:solidFill>
                  <a:schemeClr val="bg1"/>
                </a:solidFill>
              </a:rPr>
              <a:t> </a:t>
            </a:r>
            <a:r>
              <a:rPr lang="fr-CA" altLang="en-US" sz="4800" dirty="0" err="1" smtClean="0">
                <a:solidFill>
                  <a:schemeClr val="bg1"/>
                </a:solidFill>
              </a:rPr>
              <a:t>Programming</a:t>
            </a:r>
            <a:endParaRPr lang="fr-CA" altLang="en-US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err="1" smtClean="0"/>
              <a:t>My</a:t>
            </a:r>
            <a:r>
              <a:rPr lang="fr-CA" altLang="en-US" dirty="0" smtClean="0"/>
              <a:t> first Java program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Download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JDK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Oracle.com</a:t>
            </a:r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Download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GAJavaIntro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folder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Open command prompt</a:t>
            </a:r>
          </a:p>
          <a:p>
            <a:pPr eaLnBrk="1" hangingPunct="1"/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Go to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GAJavaIntro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folder</a:t>
            </a:r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Run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command: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javac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helloworld.java</a:t>
            </a: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Run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command: java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helloworld</a:t>
            </a:r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Result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« Hello World »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en-US" sz="4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692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endParaRPr lang="fr-CA" altLang="en-US" dirty="0" smtClean="0"/>
          </a:p>
          <a:p>
            <a:pPr eaLnBrk="1" hangingPunct="1"/>
            <a:endParaRPr lang="fr-CA" altLang="en-US" dirty="0"/>
          </a:p>
          <a:p>
            <a:pPr eaLnBrk="1" hangingPunct="1"/>
            <a:r>
              <a:rPr lang="fr-CA" altLang="en-US" sz="4800" dirty="0" err="1" smtClean="0"/>
              <a:t>What</a:t>
            </a:r>
            <a:r>
              <a:rPr lang="fr-CA" altLang="en-US" sz="4800" dirty="0" smtClean="0"/>
              <a:t> </a:t>
            </a:r>
            <a:r>
              <a:rPr lang="fr-CA" altLang="en-US" sz="4800" dirty="0" err="1" smtClean="0"/>
              <a:t>just</a:t>
            </a:r>
            <a:r>
              <a:rPr lang="fr-CA" altLang="en-US" sz="4800" dirty="0" smtClean="0"/>
              <a:t> </a:t>
            </a:r>
            <a:r>
              <a:rPr lang="fr-CA" altLang="en-US" sz="4800" dirty="0" err="1"/>
              <a:t>h</a:t>
            </a:r>
            <a:r>
              <a:rPr lang="fr-CA" altLang="en-US" sz="4800" dirty="0" err="1" smtClean="0"/>
              <a:t>appened</a:t>
            </a:r>
            <a:r>
              <a:rPr lang="fr-CA" altLang="en-US" sz="4800" dirty="0" smtClean="0"/>
              <a:t>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en-US" sz="4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524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owchart: Document 2"/>
          <p:cNvSpPr/>
          <p:nvPr/>
        </p:nvSpPr>
        <p:spPr>
          <a:xfrm>
            <a:off x="2557476" y="1517477"/>
            <a:ext cx="2084832" cy="137160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helloworld.java</a:t>
            </a:r>
          </a:p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6445908" y="1508884"/>
            <a:ext cx="2088232" cy="136815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helloworld.class</a:t>
            </a:r>
            <a:endParaRPr lang="fr-CA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89724" y="1805509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4008" y="1805509"/>
            <a:ext cx="180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‘</a:t>
            </a:r>
            <a:r>
              <a:rPr lang="en-US" dirty="0" err="1" smtClean="0"/>
              <a:t>Javac</a:t>
            </a:r>
            <a:r>
              <a:rPr lang="en-US" dirty="0" smtClean="0"/>
              <a:t> xx’</a:t>
            </a:r>
          </a:p>
          <a:p>
            <a:r>
              <a:rPr lang="en-US" dirty="0" smtClean="0"/>
              <a:t>Compiles java files into class file.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7476" y="764704"/>
            <a:ext cx="20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Language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88224" y="7647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57407" y="4797152"/>
            <a:ext cx="19425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Hello World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28665" y="3005838"/>
            <a:ext cx="0" cy="16472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20072" y="35010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‘Java xx’</a:t>
            </a:r>
          </a:p>
          <a:p>
            <a:r>
              <a:rPr lang="en-US" dirty="0" smtClean="0"/>
              <a:t>Execute the code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en-US" sz="4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320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Java Data Type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Number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, double (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most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used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vl="1"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myAge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21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; double pie= 3.14;</a:t>
            </a:r>
            <a:endParaRPr lang="fr-CA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Character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: Char (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holds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only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one)</a:t>
            </a:r>
          </a:p>
          <a:p>
            <a:pPr lvl="1" eaLnBrk="1" hangingPunct="1"/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har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myMiddleName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‘F’;	</a:t>
            </a: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Text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String</a:t>
            </a:r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/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String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myName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= «Sophian »</a:t>
            </a: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Logical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boolean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or false)</a:t>
            </a:r>
          </a:p>
          <a:p>
            <a:pPr lvl="1" eaLnBrk="1" hangingPunct="1"/>
            <a:r>
              <a:rPr lang="fr-CA" altLang="en-US" dirty="0" err="1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oolean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loveCoffee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eaLnBrk="1" hangingPunct="1"/>
            <a:endParaRPr lang="fr-CA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en-US" sz="4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256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412776"/>
            <a:ext cx="6400800" cy="4713387"/>
          </a:xfrm>
        </p:spPr>
        <p:txBody>
          <a:bodyPr/>
          <a:lstStyle/>
          <a:p>
            <a:pPr eaLnBrk="1" hangingPunct="1"/>
            <a:r>
              <a:rPr lang="fr-CA" altLang="en-US" dirty="0" err="1">
                <a:solidFill>
                  <a:schemeClr val="accent1">
                    <a:lumMod val="50000"/>
                  </a:schemeClr>
                </a:solidFill>
              </a:rPr>
              <a:t>Fix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MyNameis.java</a:t>
            </a:r>
          </a:p>
          <a:p>
            <a:pPr eaLnBrk="1" hangingPunct="1"/>
            <a:endParaRPr lang="fr-CA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Replace the 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XXX</a:t>
            </a:r>
          </a:p>
          <a:p>
            <a:pPr eaLnBrk="1" hangingPunct="1"/>
            <a:endParaRPr lang="fr-CA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 program </a:t>
            </a:r>
            <a:r>
              <a:rPr lang="fr-CA" altLang="en-US" dirty="0" err="1">
                <a:solidFill>
                  <a:schemeClr val="accent1">
                    <a:lumMod val="50000"/>
                  </a:schemeClr>
                </a:solidFill>
              </a:rPr>
              <a:t>should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 display:</a:t>
            </a:r>
            <a:b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«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My name is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Sophian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I'm </a:t>
            </a:r>
            <a:r>
              <a:rPr lang="en-US" i="1" u="sng" dirty="0">
                <a:solidFill>
                  <a:schemeClr val="accent1">
                    <a:lumMod val="50000"/>
                  </a:schemeClr>
                </a:solidFill>
              </a:rPr>
              <a:t>21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I'm </a:t>
            </a:r>
            <a:r>
              <a:rPr lang="en-US" i="1" u="sng" dirty="0">
                <a:solidFill>
                  <a:schemeClr val="accent1">
                    <a:lumMod val="50000"/>
                  </a:schemeClr>
                </a:solidFill>
              </a:rPr>
              <a:t>smart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»</a:t>
            </a:r>
          </a:p>
          <a:p>
            <a:pPr eaLnBrk="1" hangingPunct="1"/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Remember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run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Javac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and Java</a:t>
            </a:r>
            <a:endParaRPr lang="fr-CA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err="1" smtClean="0"/>
              <a:t>Exercise</a:t>
            </a:r>
            <a:r>
              <a:rPr lang="fr-CA" altLang="en-US" dirty="0" smtClean="0"/>
              <a:t> – </a:t>
            </a:r>
            <a:r>
              <a:rPr lang="fr-CA" altLang="en-US" dirty="0" err="1" smtClean="0"/>
              <a:t>My</a:t>
            </a:r>
            <a:r>
              <a:rPr lang="fr-CA" altLang="en-US" dirty="0" smtClean="0"/>
              <a:t> Name Is</a:t>
            </a:r>
            <a:endParaRPr lang="fr-CA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en-US" sz="4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412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Object </a:t>
            </a:r>
            <a:r>
              <a:rPr lang="fr-CA" altLang="en-US" dirty="0" err="1" smtClean="0"/>
              <a:t>Oriented</a:t>
            </a:r>
            <a:r>
              <a:rPr lang="fr-CA" altLang="en-US" dirty="0"/>
              <a:t> </a:t>
            </a:r>
            <a:r>
              <a:rPr lang="fr-CA" altLang="en-US" dirty="0" smtClean="0"/>
              <a:t>Program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Programming paradigm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that represents concepts as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“Objects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</a:rPr>
              <a:t>Object contains data fields and 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</a:rPr>
              <a:t>methods.</a:t>
            </a:r>
            <a:endParaRPr lang="en-US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A class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an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object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definition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Creation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of an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object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done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by:</a:t>
            </a:r>
          </a:p>
          <a:p>
            <a:pPr lvl="1" eaLnBrk="1" hangingPunct="1"/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ew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myObject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8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2420888"/>
            <a:ext cx="6400800" cy="41044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CA" altLang="en-US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lass </a:t>
            </a:r>
            <a:r>
              <a:rPr lang="fr-CA" altLang="en-US" b="1" dirty="0" smtClean="0">
                <a:solidFill>
                  <a:srgbClr val="FF0000"/>
                </a:solidFill>
              </a:rPr>
              <a:t>Car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private</a:t>
            </a:r>
            <a:r>
              <a:rPr lang="fr-CA" altLang="en-US" b="1" dirty="0" smtClean="0">
                <a:solidFill>
                  <a:srgbClr val="FF0000"/>
                </a:solidFill>
              </a:rPr>
              <a:t> </a:t>
            </a:r>
            <a:r>
              <a:rPr lang="fr-CA" altLang="en-US" b="1" dirty="0" err="1" smtClean="0">
                <a:solidFill>
                  <a:srgbClr val="FF0000"/>
                </a:solidFill>
              </a:rPr>
              <a:t>int</a:t>
            </a:r>
            <a:r>
              <a:rPr lang="fr-CA" altLang="en-US" b="1" dirty="0" smtClean="0">
                <a:solidFill>
                  <a:srgbClr val="FF0000"/>
                </a:solidFill>
              </a:rPr>
              <a:t> type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; //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i.e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suv</a:t>
            </a:r>
            <a:endParaRPr lang="fr-CA" alt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private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mpg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= 35;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public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b="1" dirty="0" err="1" smtClean="0">
                <a:solidFill>
                  <a:srgbClr val="FF0000"/>
                </a:solidFill>
              </a:rPr>
              <a:t>CalcMilesFor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gallons){</a:t>
            </a:r>
            <a:endParaRPr lang="fr-CA" alt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return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mpg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* gallons;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}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1800" y="764704"/>
            <a:ext cx="2342308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Class Name</a:t>
            </a:r>
            <a:endParaRPr lang="en-US" sz="3600" dirty="0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 flipH="1">
            <a:off x="3635898" y="1411035"/>
            <a:ext cx="307056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49541" y="2780928"/>
            <a:ext cx="1687385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Method</a:t>
            </a:r>
            <a:endParaRPr lang="en-US" sz="3600" dirty="0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6228184" y="3427259"/>
            <a:ext cx="2065050" cy="793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52120" y="1099595"/>
            <a:ext cx="2053447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Data Field</a:t>
            </a:r>
            <a:endParaRPr lang="en-US" sz="3600" dirty="0">
              <a:solidFill>
                <a:prstClr val="white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932051" y="1745926"/>
            <a:ext cx="1746793" cy="14670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26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endParaRPr lang="fr-CA" altLang="en-US" dirty="0" smtClean="0"/>
          </a:p>
          <a:p>
            <a:pPr eaLnBrk="1" hangingPunct="1"/>
            <a:endParaRPr lang="fr-CA" altLang="en-US" dirty="0"/>
          </a:p>
          <a:p>
            <a:pPr eaLnBrk="1" hangingPunct="1"/>
            <a:r>
              <a:rPr lang="fr-CA" altLang="en-US" sz="4800" dirty="0" err="1" smtClean="0"/>
              <a:t>Your</a:t>
            </a:r>
            <a:r>
              <a:rPr lang="fr-CA" altLang="en-US" sz="4800" dirty="0" smtClean="0"/>
              <a:t> 1st Object.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7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err="1" smtClean="0"/>
              <a:t>Exercise</a:t>
            </a:r>
            <a:r>
              <a:rPr lang="fr-CA" altLang="en-US" dirty="0" smtClean="0"/>
              <a:t> - </a:t>
            </a:r>
            <a:r>
              <a:rPr lang="fr-CA" altLang="en-US" dirty="0" err="1" smtClean="0"/>
              <a:t>Travel</a:t>
            </a:r>
            <a:r>
              <a:rPr lang="fr-CA" altLang="en-US" dirty="0" smtClean="0"/>
              <a:t> </a:t>
            </a:r>
            <a:r>
              <a:rPr lang="fr-CA" altLang="en-US" dirty="0" smtClean="0"/>
              <a:t>Agency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67744" y="1336583"/>
            <a:ext cx="6400800" cy="4525963"/>
          </a:xfrm>
        </p:spPr>
        <p:txBody>
          <a:bodyPr/>
          <a:lstStyle/>
          <a:p>
            <a:pPr eaLnBrk="1" hangingPunct="1"/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Build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travel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agency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applicaton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. Use Travel.java as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base.</a:t>
            </a:r>
          </a:p>
          <a:p>
            <a:pPr eaLnBrk="1" hangingPunct="1"/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Capture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From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in your Object.</a:t>
            </a:r>
            <a:endParaRPr lang="fr-CA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Also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Capture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Number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Passenger</a:t>
            </a:r>
            <a:endParaRPr lang="fr-CA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Calculate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the total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price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out the trip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(Assume a flat rate for all trip)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61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0"/>
            <a:ext cx="6400800" cy="1196752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Object </a:t>
            </a:r>
            <a:r>
              <a:rPr lang="fr-CA" altLang="en-US" dirty="0" err="1" smtClean="0"/>
              <a:t>Oriented</a:t>
            </a:r>
            <a:r>
              <a:rPr lang="fr-CA" altLang="en-US" dirty="0"/>
              <a:t> </a:t>
            </a:r>
            <a:r>
              <a:rPr lang="fr-CA" altLang="en-US" dirty="0" smtClean="0"/>
              <a:t>Program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196752"/>
            <a:ext cx="6400800" cy="5328592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Inheritance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is when an object or class is based on another object 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class and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inheritate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its property.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Encapsulation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mechanism for restricting access to some of the object's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components.</a:t>
            </a:r>
          </a:p>
          <a:p>
            <a:pPr eaLnBrk="1" hangingPunct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Polymorphism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the ability for objects to take many forms</a:t>
            </a:r>
            <a:r>
              <a:rPr lang="en-US" dirty="0" smtClean="0"/>
              <a:t>.</a:t>
            </a:r>
            <a:endParaRPr lang="fr-CA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68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err="1" smtClean="0"/>
              <a:t>Welcome</a:t>
            </a:r>
            <a:r>
              <a:rPr lang="fr-CA" altLang="en-US" dirty="0" smtClean="0"/>
              <a:t>!</a:t>
            </a:r>
            <a:endParaRPr lang="fr-CA" altLang="en-US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1"/>
            <a:ext cx="6400800" cy="2764904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Java Intro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My 1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Code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Objects In Java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Design using Objects</a:t>
            </a:r>
          </a:p>
          <a:p>
            <a:pPr eaLnBrk="1" hangingPunct="1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620688"/>
            <a:ext cx="13290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2420888"/>
            <a:ext cx="6400800" cy="41044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CA" altLang="en-US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lass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Ferari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b="1" dirty="0" err="1" smtClean="0">
                <a:solidFill>
                  <a:srgbClr val="FF0000"/>
                </a:solidFill>
              </a:rPr>
              <a:t>extends</a:t>
            </a:r>
            <a:r>
              <a:rPr lang="fr-CA" altLang="en-US" b="1" dirty="0" smtClean="0">
                <a:solidFill>
                  <a:srgbClr val="FF0000"/>
                </a:solidFill>
              </a:rPr>
              <a:t> 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Car{</a:t>
            </a: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private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String model;</a:t>
            </a:r>
          </a:p>
          <a:p>
            <a:pPr marL="0" indent="0" eaLnBrk="1" hangingPunct="1">
              <a:buNone/>
            </a:pP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public String </a:t>
            </a:r>
            <a:r>
              <a:rPr lang="fr-CA" altLang="en-US" b="1" dirty="0" err="1" smtClean="0">
                <a:solidFill>
                  <a:srgbClr val="FF0000"/>
                </a:solidFill>
              </a:rPr>
              <a:t>getModel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(){</a:t>
            </a: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   return « Ferrari » + model;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}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1800" y="764704"/>
            <a:ext cx="2317429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I</a:t>
            </a:r>
            <a:r>
              <a:rPr lang="en-US" sz="3600" dirty="0" smtClean="0"/>
              <a:t>nheritance</a:t>
            </a:r>
            <a:endParaRPr lang="en-US" sz="3600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3930515" y="1411035"/>
            <a:ext cx="929517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176" y="1556792"/>
            <a:ext cx="2796791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E</a:t>
            </a:r>
            <a:r>
              <a:rPr lang="en-US" sz="3600" dirty="0" smtClean="0"/>
              <a:t>ncapsulation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228184" y="2203373"/>
            <a:ext cx="1340334" cy="20177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96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2420888"/>
            <a:ext cx="6858000" cy="41044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CA" altLang="en-US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lass </a:t>
            </a:r>
            <a:r>
              <a:rPr lang="fr-CA" altLang="en-US" b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rius </a:t>
            </a:r>
            <a:r>
              <a:rPr lang="fr-CA" altLang="en-US" b="1" dirty="0" err="1">
                <a:solidFill>
                  <a:schemeClr val="accent1">
                    <a:lumMod val="50000"/>
                  </a:schemeClr>
                </a:solidFill>
              </a:rPr>
              <a:t>extends</a:t>
            </a:r>
            <a:r>
              <a:rPr lang="fr-CA" altLang="en-US" b="1" dirty="0" smtClean="0">
                <a:solidFill>
                  <a:srgbClr val="FF0000"/>
                </a:solidFill>
              </a:rPr>
              <a:t> </a:t>
            </a:r>
            <a:r>
              <a:rPr lang="fr-CA" altLang="en-US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ar </a:t>
            </a:r>
            <a:r>
              <a:rPr lang="fr-CA" altLang="en-US" b="1" dirty="0" err="1" smtClean="0">
                <a:solidFill>
                  <a:srgbClr val="FF0000"/>
                </a:solidFill>
              </a:rPr>
              <a:t>implements</a:t>
            </a:r>
            <a:r>
              <a:rPr lang="fr-CA" altLang="en-US" b="1" dirty="0" smtClean="0">
                <a:solidFill>
                  <a:srgbClr val="FF0000"/>
                </a:solidFill>
              </a:rPr>
              <a:t>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Hybrid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  …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0072" y="764703"/>
            <a:ext cx="2884508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Polymorphism</a:t>
            </a:r>
            <a:endParaRPr lang="en-US" sz="3600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6662326" y="1411034"/>
            <a:ext cx="645978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09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2060848"/>
            <a:ext cx="6858000" cy="1656184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fr-CA" altLang="en-US" sz="7200" b="1" dirty="0" err="1" smtClean="0">
                <a:solidFill>
                  <a:schemeClr val="accent1">
                    <a:lumMod val="50000"/>
                  </a:schemeClr>
                </a:solidFill>
              </a:rPr>
              <a:t>Let’s</a:t>
            </a:r>
            <a:r>
              <a:rPr lang="fr-CA" altLang="en-US" sz="7200" b="1" dirty="0" smtClean="0">
                <a:solidFill>
                  <a:schemeClr val="accent1">
                    <a:lumMod val="50000"/>
                  </a:schemeClr>
                </a:solidFill>
              </a:rPr>
              <a:t> Design!</a:t>
            </a:r>
            <a:endParaRPr lang="fr-CA" altLang="en-US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1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ictcool.com/wordpress/wp-content/uploads/2011/07/uml_vehicle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348880"/>
            <a:ext cx="6696934" cy="289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286000" y="0"/>
            <a:ext cx="6400800" cy="1196752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Class </a:t>
            </a:r>
            <a:r>
              <a:rPr lang="fr-CA" altLang="en-US" dirty="0" err="1" smtClean="0"/>
              <a:t>Diagram</a:t>
            </a:r>
            <a:endParaRPr lang="fr-CA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41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itc594larrya2.files.wordpress.com/2008/05/shopping-cart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264" b="28026"/>
          <a:stretch/>
        </p:blipFill>
        <p:spPr bwMode="auto">
          <a:xfrm>
            <a:off x="2229512" y="1700808"/>
            <a:ext cx="6808472" cy="491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433348" y="188640"/>
            <a:ext cx="6400800" cy="1196752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Online Shopping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2060848"/>
            <a:ext cx="6858000" cy="1656184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fr-CA" altLang="en-US" sz="7200" b="1" dirty="0" smtClean="0">
                <a:solidFill>
                  <a:schemeClr val="accent1">
                    <a:lumMod val="50000"/>
                  </a:schemeClr>
                </a:solidFill>
              </a:rPr>
              <a:t>Design Facebook!</a:t>
            </a:r>
            <a:endParaRPr lang="fr-CA" altLang="en-US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4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err="1" smtClean="0"/>
              <a:t>What’s</a:t>
            </a:r>
            <a:r>
              <a:rPr lang="fr-CA" altLang="en-US" dirty="0"/>
              <a:t> </a:t>
            </a:r>
            <a:r>
              <a:rPr lang="fr-CA" altLang="en-US" dirty="0" smtClean="0"/>
              <a:t>Java?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Java is a programming language and computing platform first released by Sun Microsystems in 1995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Object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Oriented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Write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once,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runs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everywhere</a:t>
            </a:r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707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err="1" smtClean="0"/>
              <a:t>Who</a:t>
            </a:r>
            <a:r>
              <a:rPr lang="fr-CA" altLang="en-US" dirty="0" smtClean="0"/>
              <a:t> </a:t>
            </a:r>
            <a:r>
              <a:rPr lang="fr-CA" altLang="en-US" dirty="0" err="1" smtClean="0"/>
              <a:t>needs</a:t>
            </a:r>
            <a:r>
              <a:rPr lang="fr-CA" altLang="en-US" dirty="0" smtClean="0"/>
              <a:t> </a:t>
            </a:r>
            <a:r>
              <a:rPr lang="fr-CA" altLang="en-US" dirty="0" err="1" smtClean="0"/>
              <a:t>it</a:t>
            </a:r>
            <a:r>
              <a:rPr lang="fr-CA" altLang="en-US" dirty="0" smtClean="0"/>
              <a:t>?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Most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popular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languages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457200" lvl="1" indent="0" eaLnBrk="1" hangingPunct="1">
              <a:buNone/>
            </a:pP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#1 Java - #2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C - #3 C++  </a:t>
            </a:r>
            <a:r>
              <a:rPr lang="fr-CA" altLang="en-US" sz="20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CA" alt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fr-CA" altLang="en-US" sz="2000" dirty="0" smtClean="0">
                <a:solidFill>
                  <a:schemeClr val="accent1">
                    <a:lumMod val="50000"/>
                  </a:schemeClr>
                </a:solidFill>
              </a:rPr>
              <a:t>: Mashable.com)</a:t>
            </a:r>
            <a:br>
              <a:rPr lang="fr-CA" alt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fr-CA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Companies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who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use Java</a:t>
            </a:r>
          </a:p>
          <a:p>
            <a:pPr eaLnBrk="1" hangingPunct="1"/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blogoscoped.com/files/logo-template/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92981"/>
            <a:ext cx="1824948" cy="12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wgHBhUIBwgWFRQVGRsUFBgXGBsXFxocIB0iGx4YGBUYHigmGCYlHx8UITEtJSosLi8uGyAzO0E4NykvLywBCgoKDg0OGhAQGysmICYwLTAsLC43LSwsLCwrNDcsLyw3Lyw3LCw3NCwsLywsLCwsLC0sLCwsLywsLCw0LCwsLP/AABEIAOEA4QMBEQACEQEDEQH/xAAcAAEAAQUBAQAAAAAAAAAAAAAABwECAwYIBQT/xABCEAEAAgACBAgKCAQHAQAAAAAAAQIDBAUGBxESMjQ2QXKRsRMWITFxc5KywdJRUlNVYYGDoRQjNcIVIlRiY6KjM//EABkBAQADAQEAAAAAAAAAAAAAAAABBAUDAv/EACgRAQABAwMCBwADAQAAAAAAAAABAgMxBBEyUXESExQhM1KxIkJhQf/aAAwDAQACEQMRAD8A2PX/AF2zWHnbaK0Pi8CKeTExI40z01rPRu6Z8+/97+n08THiqV7lyd9oR1i4uJjX4eNiTaZ882mZntleiIjCutSAAAAAAAAAAAAAAAAAAAAAAAK1taluFS0xP0x5JQN11L15zmRzlcnpbHnEwbTFeFad9qTPTwp8sx9O9Vv6amqN6cu1u7MTtKXfCU+vHazNlpzdjYlsbGti4k75tM2n0zO+W7EbRsz1qQAAAAAAAAAAAAAAAAAAAAAAAABTzg9rxn0r/qrdsuPk0dHvxy8Z2eAAAAAAAAAAAAAAAAAAAAAAAAAAAAAAAAAAAAAAAAAAAAAAAAAAAAAAAAAAAAAAAAAAAAAAAAAAH2aL0Vn9L4/gNG5W2Jbp3eaPTafJH5vFddNEb1SmKZnDedF7Lce8RfSukIr9NcOOFPt28kdkqletj+sO0WOsthy+zjV7Cj+ZhXv1rzHu7nCdXcl0izS+rxC1Y+7P/TF+d59Td6/ifKo6KW1B1ZnzaN3fqYnzJ9Vd6/h5VHRhvs71ct5stePRiW+Mp9Vc6o8ml4mtOoWh9G6Cxc/lLYkWw68KIm2+PP074dbWprqrimXiu1TETMIxaCuAAAAAAAAAAAAAAAAAAAA2jUrVDG1ixvD5iZpgVnda3Tafq0+M9CtfvxbjaMulu34uyZNHaPymjMrGVyOBFKR0R3zPTP4yzKqpqneVuIiI2h9LykAAAB4OvfNDM9T4w7WPkpeLnGUENhSAAAAAAAAAAAAAAAAAAAejq7ojF05pimQwp3cKd9p+rWPLNvh6ZhzuXIopmp6pp8U7J9yOUwMhlK5XK4cVpSODWIY1VU1TvK7EbRtDOhIAAAADwde+aGZ6nxh2sfJS8XOMoIbCkAAAAAAAAAAAAAAAAAAAlPZFouMLIYmlMSvlvPg6dWvn7Zn/AKs7WV7zFKzYp9t0hKTuAAAAAA8HXvmhmep8YdrHyUvFzjKCGwpAAAAAAAAAAAAAAAAAAKAnvUrKxlNVMvhbvLOHF59Nv8097GvzvcldtxtTD23J7AAfFpjSmV0Po+2dz191a9sz0REdMy90UTXO0IqqimN5RbpTaXpfM4kxo/DphV6PJw7/AJzPk/ZoUaOiM+6tN6qcPKnXjWaZ3/4tb2MP5HT01rp+vHm19VPHfWb73t7GH8h6e19f08yvqw53WzT+eytsrm9JTalo3WrwaRvj0xWJTTYt0zvEE3Kp9pl4rs8AAAAAAAAAAAAAAAAAAKW4oOjdGVimjcOkdFKx+0MOrMr8YfS8pAARhtizt5zGBkInyRFsWY/GZ4Md1u1oaKn2mpWvziEcrzgAAAAAAAAAAAAAAAAAAAAAAtvxZB0hkOQ4fUr3MKrMr8YZ0JAARFte5yYfqK+/dpaPhPdVv8mjrjiAAAAAAAAAAAAAAAAAAAAAAtvxZB0hkOQ4fUr3MKrMr8YZ0JAARFte5yYfqK+/dpaPhPdVv8mjrjiAAAAAAAAAAAAAAAAAAArFLWjfWsz+SNxXweJ9nPZJvBseDxPs57JN4NlLYeJwZ/lz2SbwbOjchyHD6te5h1ZX4wzoSAAiPa5S1tY8Oa1mf5Nej/fdpaOf4T3Vb/JpHg8T7OeyVveHHY8HifZz2SbwbHg8T7OeyTeDZSaWrG+1Zj8jcUSAAAAAAAAAAAAAAAJj2Uc1P1b/AAZer+Rbs8W5KrqAAAAAAAAAAjrbHj7sll8vv897X7I3f3Su6KPeZcL+IRe0VYAAAAAAAAAAAAAABMeyjmp+rf4MvV/It2eLclV1AAAAAAAAAARPtgx+FprBy+/i4U29q0x/a0dFH8ZlWvz7xDQl1wAAAAAAAAAAAAAAATHso5qfq3+DL1fyLdni3JVdQAAAAAAAAAEKbTcfw2t+JG/iVpT9t/fMtXSxtbhUvcmqrLkAAAAAAAAAAAAAAAmPZRzU/Vv8GXq/kW7PFuSq6gAAAAAAAAAIB1vx/wCJ1ozOJ/y2r7M8H4NmzG1ulRrneqXkOryAAAAAAAAAAAAAAA9XRmsumdFZb+G0dn5pTfNt0VpPlnzzvtWZcqrNFU71Q9RXVHtEvr8d9Zvve3sYfyPPp7X1/U+ZX1PHfWb73t7GH8h6e19f08yvqpbXjWaK/wBXt7GH8h6a19f082vqnDKXtiZSl7zvmaxM9jJnK7DMgAARttJ1i0xojTlMvo3PTh1nCi0xFaT5eFaN/wDmrPREL2ltUV0TNUf9V7tdUT7S1Px31m+97exh/Is+ntfX9cvMr6njvrN9729jD+Q9Pa+v6eZX1PHfWb72t7GH8h6e19f08yvq8HFxL42LOLi232tM2tP0zM75ntdojb2eFqQ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BW9ZpeaWjyxO6UCiQAAAAAAAAAAABbfiyDpDIchw+pXuYVWZX4wzoSAAiLa9zkw/UV9+7S0fCe6rf5NHXHEAAAAABQH2f4ZnPsJePHCfDLa9oWqWZyOkL6TyODNsHEmbW4Mb5pafPviOiZ3zv/AB3K+mvxVT4Zy63bcxO8NIW3FUAAAAAAAAAAAFt+LIOkMhyHD6le5hVZlfjDOhIACItr3OTD9RX37tLR8J7qt/k0dccQAAAAFAbLqbqpmtP52uJi4U1y9Zib3mN0Wj6tfpmfN+Cvfvxbj/XS3bmqf8TV/B5b7GGV4pW9oZcT/wCc+hEJQJrb/XMT0z3tizwhSr5PHdngAAAAAAAAAABbfiyDpDIchw+pXuYVWZX4wzoSAAiLa9zkw/UV9+7S0fCe6rf5NHXHEAAAAB9eif6hT0vFeE05dB5HkdfQxasr0M6E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data:image/jpeg;base64,/9j/4AAQSkZJRgABAQAAAQABAAD/2wCEAAkGBwgHBhUIBwgWFRQVGRsUFBgXGBsXFxocIB0iGx4YGBUYHigmGCYlHx8UITEtJSosLi8uGyAzO0E4NykvLywBCgoKDg0OGhAQGysmICYwLTAsLC43LSwsLCwrNDcsLyw3Lyw3LCw3NCwsLywsLCwsLC0sLCwsLywsLCw0LCwsLP/AABEIAOEA4QMBEQACEQEDEQH/xAAcAAEAAQUBAQAAAAAAAAAAAAAABwECAwYIBQT/xABCEAEAAgACBAgKCAQHAQAAAAAAAQIDBAUGBxESMjQ2QXKRsRMWITFxc5KywdJRUlNVYYGDoRQjNcIVIlRiY6KjM//EABkBAQADAQEAAAAAAAAAAAAAAAABBAUDAv/EACgRAQABAwMCBwADAQAAAAAAAAABAgMxBBEyUXESExQhM1KxIkJhQf/aAAwDAQACEQMRAD8A2PX/AF2zWHnbaK0Pi8CKeTExI40z01rPRu6Z8+/97+n08THiqV7lyd9oR1i4uJjX4eNiTaZ882mZntleiIjCutSAAAAAAAAAAAAAAAAAAAAAAAK1taluFS0xP0x5JQN11L15zmRzlcnpbHnEwbTFeFad9qTPTwp8sx9O9Vv6amqN6cu1u7MTtKXfCU+vHazNlpzdjYlsbGti4k75tM2n0zO+W7EbRsz1qQAAAAAAAAAAAAAAAAAAAAAAAABTzg9rxn0r/qrdsuPk0dHvxy8Z2eAAAAAAAAAAAAAAAAAAAAAAAAAAAAAAAAAAAAAAAAAAAAAAAAAAAAAAAAAAAAAAAAAAAAAAAAAAH2aL0Vn9L4/gNG5W2Jbp3eaPTafJH5vFddNEb1SmKZnDedF7Lce8RfSukIr9NcOOFPt28kdkqletj+sO0WOsthy+zjV7Cj+ZhXv1rzHu7nCdXcl0izS+rxC1Y+7P/TF+d59Td6/ifKo6KW1B1ZnzaN3fqYnzJ9Vd6/h5VHRhvs71ct5stePRiW+Mp9Vc6o8ml4mtOoWh9G6Cxc/lLYkWw68KIm2+PP074dbWprqrimXiu1TETMIxaCuAAAAAAAAAAAAAAAAAAAA2jUrVDG1ixvD5iZpgVnda3Tafq0+M9CtfvxbjaMulu34uyZNHaPymjMrGVyOBFKR0R3zPTP4yzKqpqneVuIiI2h9LykAAAB4OvfNDM9T4w7WPkpeLnGUENhSAAAAAAAAAAAAAAAAAAAejq7ojF05pimQwp3cKd9p+rWPLNvh6ZhzuXIopmp6pp8U7J9yOUwMhlK5XK4cVpSODWIY1VU1TvK7EbRtDOhIAAAADwde+aGZ6nxh2sfJS8XOMoIbCkAAAAAAAAAAAAAAAAAAAlPZFouMLIYmlMSvlvPg6dWvn7Zn/AKs7WV7zFKzYp9t0hKTuAAAAAA8HXvmhmep8YdrHyUvFzjKCGwpAAAAAAAAAAAAAAAAAAKAnvUrKxlNVMvhbvLOHF59Nv8097GvzvcldtxtTD23J7AAfFpjSmV0Po+2dz191a9sz0REdMy90UTXO0IqqimN5RbpTaXpfM4kxo/DphV6PJw7/AJzPk/ZoUaOiM+6tN6qcPKnXjWaZ3/4tb2MP5HT01rp+vHm19VPHfWb73t7GH8h6e19f08yvqw53WzT+eytsrm9JTalo3WrwaRvj0xWJTTYt0zvEE3Kp9pl4rs8AAAAAAAAAAAAAAAAAAKW4oOjdGVimjcOkdFKx+0MOrMr8YfS8pAARhtizt5zGBkInyRFsWY/GZ4Md1u1oaKn2mpWvziEcrzgAAAAAAAAAAAAAAAAAAAAAAtvxZB0hkOQ4fUr3MKrMr8YZ0JAARFte5yYfqK+/dpaPhPdVv8mjrjiAAAAAAAAAAAAAAAAAAAAAAtvxZB0hkOQ4fUr3MKrMr8YZ0JAARFte5yYfqK+/dpaPhPdVv8mjrjiAAAAAAAAAAAAAAAAAAArFLWjfWsz+SNxXweJ9nPZJvBseDxPs57JN4NlLYeJwZ/lz2SbwbOjchyHD6te5h1ZX4wzoSAAiPa5S1tY8Oa1mf5Nej/fdpaOf4T3Vb/JpHg8T7OeyVveHHY8HifZz2SbwbHg8T7OeyTeDZSaWrG+1Zj8jcUSAAAAAAAAAAAAAAAJj2Uc1P1b/AAZer+Rbs8W5KrqAAAAAAAAAAjrbHj7sll8vv897X7I3f3Su6KPeZcL+IRe0VYAAAAAAAAAAAAAABMeyjmp+rf4MvV/It2eLclV1AAAAAAAAAARPtgx+FprBy+/i4U29q0x/a0dFH8ZlWvz7xDQl1wAAAAAAAAAAAAAAATHso5qfq3+DL1fyLdni3JVdQAAAAAAAAAEKbTcfw2t+JG/iVpT9t/fMtXSxtbhUvcmqrLkAAAAAAAAAAAAAAAmPZRzU/Vv8GXq/kW7PFuSq6gAAAAAAAAAIB1vx/wCJ1ozOJ/y2r7M8H4NmzG1ulRrneqXkOryAAAAAAAAAAAAAAA9XRmsumdFZb+G0dn5pTfNt0VpPlnzzvtWZcqrNFU71Q9RXVHtEvr8d9Zvve3sYfyPPp7X1/U+ZX1PHfWb73t7GH8h6e19f08yvqpbXjWaK/wBXt7GH8h6a19f082vqnDKXtiZSl7zvmaxM9jJnK7DMgAARttJ1i0xojTlMvo3PTh1nCi0xFaT5eFaN/wDmrPREL2ltUV0TNUf9V7tdUT7S1Px31m+97exh/Is+ntfX9cvMr6njvrN9729jD+Q9Pa+v6eZX1PHfWb72t7GH8h6e19f08yvq8HFxL42LOLi232tM2tP0zM75ntdojb2eFqQ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BW9ZpeaWjyxO6UCiQAAAAAAAAAAABbfiyDpDIchw+pXuYVWZX4wzoSAAiLa9zkw/UV9+7S0fCe6rf5NHXHEAAAAABQH2f4ZnPsJePHCfDLa9oWqWZyOkL6TyODNsHEmbW4Mb5pafPviOiZ3zv/AB3K+mvxVT4Zy63bcxO8NIW3FUAAAAAAAAAAAFt+LIOkMhyHD6le5hVZlfjDOhIACItr3OTD9RX37tLR8J7qt/k0dccQAAAAFAbLqbqpmtP52uJi4U1y9Zib3mN0Wj6tfpmfN+Cvfvxbj/XS3bmqf8TV/B5b7GGV4pW9oZcT/wCc+hEJQJrb/XMT0z3tizwhSr5PHdngAAAAAAAAAABbfiyDpDIchw+pXuYVWZX4wzoSAAiLa9zkw/UV9+7S0fCe6rf5NHXHEAAAAB9eif6hT0vFeE05dB5HkdfQxasr0M6Ev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https://www.facebook.com/images/fb_icon_325x32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140601"/>
            <a:ext cx="767340" cy="76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data:image/jpeg;base64,/9j/4AAQSkZJRgABAQAAAQABAAD/2wCEAAkGBwgHBgkIBwgKCgkLDRYPDQwMDRsUFRAWIB0iIiAdHx8kKDQsJCYxJx8fLT0tMTU3Ojo6Iys/RD84QzQ5OjcBCgoKDQwNGg8PGjclHyU3Nzc3Nzc3Nzc3Nzc3Nzc3Nzc3Nzc3Nzc3Nzc3Nzc3Nzc3Nzc3Nzc3Nzc3Nzc3Nzc3N//AABEIAH0AyQMBEQACEQEDEQH/xAAcAAEAAgMBAQEAAAAAAAAAAAAABQcBBAYCAwj/xABQEAABAwMCAgMICgwOAwAAAAABAAIDBAURBhIHMRMhURRBYXFygbGzCCIyQlWRoaLC0RUXIzQ3YmRzhJOy0hYnMzZFUnR1gpKUtMHTJCY4/8QAGwEBAAIDAQEAAAAAAAAAAAAAAAEEAgMFBgf/xAA7EQEAAgECAQcHCwMFAAAAAAAAAQIDBBEFEhMhMVGBwRQyQWGRseEGFRYiMzRSU3GCoTVC0SRiovDx/9oADAMBAAIRAxEAPwC8UBAQEBAQEBAQEBAQEBAQEBAQEBAQEBAQEBAQEBAQEBAQEBAQEBAQEBAQEBAQEBAQEBAQEBAQEBAQEBAQEBAQEBAQEBAQEBAQEBAQEBAQEBAQEBAQEBAQEBAQEBAQEBAQEBAQEBAQEBAQEBAQEBAQEBAQEEZfL3Q2Sm6evm2BxwxjRuc8+ALC+SuON7LGm0mXU35OOHIz8UKcH/x7VO8Z5yStb6AVVnWR6KuzX5P3/uyR7J+DVdxSm95ZY/8AFWH9xR5ZP4f5bY+T1fTl/j4vH20Kw8rRAP0kn6KeWT2Mvo9j/Mn2fFj7Z9b8F0/6537qjyu3Yn6PY/zJ9nxZHE+t+C6f9c76k8st2H0fx/mT7PiyOKFX37RB/qiPoKfLJ7EfR7H+ZPs+L6M4pS+/srPNWH/rTyz/AG/yxn5PR6Mv/H4tyl4m0Mjw2qoamAHm9pDwPQfkWddZSeuNlfJwDNEb0vE/w7WhrIK6mZU0kzJoXjLHsOQVaiYmN4cTJjvjtNLxtMNhSwEBAQEBAQEBByOv9cU+iYqOest9TUw1LnMD4XN9o4AHBz2jOPEUExYL3TXuwU15gzFBURdLh5GWdoOOzCDldEcT6HWV5dbaC11cJZC6Z8srm7WtBA7x7SEFgICAg8uQU9ql82otcmhZIGASdyxF3W1uASTjx5XNy75Muz2Ohiuk0HOTHo5U+tIfayuPwlTfq3LPyOe1o+kGH8E/w+Nbw7r6OjnqX3CmcyGMvLQxwJx1qLaW1Y33Z4+OYsl4pFJ6f0cXlVXaemAue1o5uIAKlEzERuntTaUqdO0tPUVFVDMJpNgEbSMHaT3/ABLbkwzjjeZc/RcSpq7zWtZjZz+VqdEygZQWBwnuThU1lrc7LHM7ojHYQQHelqt6S3XV57j+CJrXNHX1T4LMHJXnmWUBAQEBAQEBBxHGOzG86CuLY2gzUgFVH1Z9x1u+buQVnovVn2P4LagpnSfd6WQwQAEZ2zYx48EvKCb4BUVNZtLXXUtxkbBDK/Z00hwGxR8z8ZPxIJ+PjbpB9f3MXV7YicCqdT/c/Tu+ag7auvlFRWKW9PlEtBFD0/SQ+33MxnI7UEbpvW1o1Jaa2523ug01ESJTJHtPU3ccDPYg86P1zZtYvqmWZ1QTShpk6WLZ7rOMdfgKCpKmtmhvtVW08hjmFZLIx496S93X8q5MzteZh7+uOtsFcdo3jaPdCxOGV6uV3qLm25Vb5xC2ExhwA25355DwBW9NktaZ5UvO8Z0mHBXHOKu2+/ggrzdr/X6rrrHRVztks0kUcLtobtDSSM47AVrvfJOTkRK9p9PpMWkpqb16YiJ370BctPXC2XKlt9W2JtRVFoiDZMg5O0ZPe61ptitWYrPWv4NdhzY7Zab7V6/Zu+l109cbDPR/ZFsQ6eT2nRybvckZ9Km+K1JjlIwa7Dqq25v0LA4j22su1Ha6W3wmWU1JPYGjYesnvBW9TS14iKvPcH1GPT3yXyTtG3jDgL/pe6WCKOavbA6KR20PgkLgDjkcgdhVS+G9OmXodLxDBqrTXHM7x2x8Xixabul+D3W+FvRMODNM7YzPYDg58wUUxXv1J1WvwaXoyT09kdb3fdLXaxQtmroo3QkgdLA8vaCeWcgEfEpvhvSN5Y6XiODVW5OOenslIcMnlurYQD7uCRp+Q/RWem+0aOMxvo5/WFyDkui8cygICAgICAgIPE0bJonxSDLHtLXDtB5oPx1qGjqrDd7tY9z2xR1Ra5neftJ2H4nZHjQW7xUoH6Y4O2WzQHYO6IoqgAe6O18jvnjKCDrtIWWHgZDfmUYF09pKancdxLpgwjnjGDyQTWjquWq9j/e2SuLhTsqImZPvcB2PnFA4G/g71P5cnqQg1fY0ffOoPIp/TIgh5iTNIfxz6VyH0OvmwsHg5983nyIPTIrWk67OB8oPNx/rbwaNEf43MflsvqnrGPvDfk/pH7Y98JPXh/8AfNP+OL1y2Z/taq3DPuGbv9z3xa/l7H+cl9MajVf2seB+bl7vFI8S7tX2m00brdUup3zT7HPaATjaTgZB7FnqL2pWNlbg+nxZ81ucjeIjxY1bIa7hx3TUdcj4IJS78bLTlTl+th3k0ERi4jyK9W8x73qIVFq4Zwm1b21PcrHNMbNzt7yC4gYPX1lOmuH6qLTTPxKee6t56/V1PdkfVXjQdQ29NldM+KZjzKza4gZwT1Dwdamk2ti+saiMen18Tg6omOpwfDZxOraI9rX/ALBVTT+fDucX+6W7veu1dJ40QEBAQEBAQEBB+c+I8UZ44UTNjdr6qj3DHusubz7UHa+yP/mZQf3kz1ciCNun/wA2RfmYf9y1Bp6E/AHqTyqj9hiDY4G/g71P5cnqQg1fY0ffOoPIp/TIghqgbKiZp5tkcD5iVyZjpfQaTvWJ9ULB4NffN58iD0yK1peuXB4/5uPv8GhQn+N79Om9U9Yx9u35P6T+2PfCT15/P3Tw8MXrlnn+1qrcN+45u/3Ppxc/lrH+cl9Maan+1jwPzcvd4vpxgOLNbT+Un1bk1fmwx4D9tf8ATxhtah6uFjP7HB9FZZPsO5q0v9T/AHS3zc5bPw+prjBGySSGkiIY/ODnA73jWc35GPeGnmIz6+2O07RMz4uej1dqe6WqaemsEElI5j2ulbIcAAYPM95a+dyWrM7dC9PD9FhyRW2XaY9GzneGg3avo8dYDJD5tpWjBH14dDi8/wCkt3e9dq6Lx4gICAgICAgICCgOINur5uNVBUw0VTJTtqaMulZC4sADm568YQWPxg0zV6p0g+mtzOkq6aZtTFHnHSFocC3x4cceFBSsup9R1Wi49B/YSYubIGZEL+lLQ/ft2455x1+BBatl0dX2jg5X2QxbrlVU00r4m9Z6Rw6m+EgADxoKz4fV2q4rFeNO2K1lvdQfJUVkzHDudoZhw5e6IGB3897vgOr9jpQVtDU301tHUU29kGzponM3YL+WR4QghL7Cae+3KEgjZVy8+zeSPkXMtG1pe701uVhpPqj3O14OzRRVF46WRjMsgxucBnrkW7TTETLkcdiZrj29fgjGVsFJxTdVyyNEDa9+55d1AOaWg57MuCx3iM26xOO1+GciI6eT47u51JS2QX22Xa6Vn3WItip4GuGJHF2Wu7cAnPZ1KzeKTaLTLi6XLqOZvhx16J6Zn/v/AKgeLE8Ustk6OVj8SSZ2uBx1sWrUzE7bL3Ba2iuXeOzxT2sqWzXmloqO4XLuYvm+4SRvaQH7SMHPV1jI8a25YpeIi0qOgyajT3tfHTfaOmGjxFqqO26PZaoZgXydFFEzcC7Y0gknwYHPtKxzTEY+TDdwumTLq+dmO2e+Xy0ncLfqbR4sNbUiGpZF0L27gHENPtXtzz5DPnUY7VyY+TLLXYsuk1flFI6Jnf8AzDYulRbNFaSktsNSJqhzHiKNzhve5/NxA5NGfk7Vlaa4sfJhrxUzcQ1cZbRtHp7I2cjwoi6TVgd72Kkkd58tH/Kr6fz3W41bbS/rMeP+FzDkr7ybKAgICAgICAgIMYQAgwW5Oe/2oM4QMIBGUFR8T9N1VPdpLvSwukpJ2gylgyY38iSOwgDr8ap58cxblQ9NwnWUnFGG87THV64cD7WQZ9q4d49RVbodreY6OpkYAAwMdnYpOtgNYAQGtwRg4CJ5Uga1udrWtz2DCbImQMaOTGjPYAE2TypGhrc7WtHiCjZG+7JAcPbAEeFSRMww0NBAaBl3UA0e6PgTaEzMz0rg4XadqLXQ1FfXxGKpq9obG7qc2MdYz2Ekk48Su4MfJjeXluL6yue8UpO8R73dDkt7jsoCAgICAgICAgICAgICAgw5odzQRlVpyx1bzJU2igleeb3U7C4+fGVhOOk+hYpq9RSNq3mO+Wo7Remnf0NSjyW49CjmqdjZ84ar8yXg6H0yf6Jh8znfWnM07ExxLV/jlj+AumfguMeJ7vrUczTsT85ar8Z/AXTPwXH/AJ3fWnM07D5y1X42RofTPwRB5y761PM07EfOOq/HL6M0ZppvKyUR8qPd6U5qnYj5w1X5kt2jsVooX76K10VO/wDrxU7Wu+MBZRSsdUNOTU5skbXvM98pAADksmllAQEBAQEBAQEBAQEBAQEBAQEBAQEBAQEBAQEBAQEBAQEBAQEBAQEBAQEBAQEBAQEBAQEBAQEBAQEBAQEBAQ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ata:image/jpeg;base64,/9j/4AAQSkZJRgABAQAAAQABAAD/2wCEAAkGBwgHBgkIBwgKCgkLDRYPDQwMDRsUFRAWIB0iIiAdHx8kKDQsJCYxJx8fLT0tMTU3Ojo6Iys/RD84QzQ5OjcBCgoKDQwNGg8PGjclHyU3Nzc3Nzc3Nzc3Nzc3Nzc3Nzc3Nzc3Nzc3Nzc3Nzc3Nzc3Nzc3Nzc3Nzc3Nzc3Nzc3N//AABEIAH0AyQMBEQACEQEDEQH/xAAcAAEAAgMBAQEAAAAAAAAAAAAABQcBBAYCAwj/xABQEAABAwMCAgMICgwOAwAAAAABAAIDBAURBhIHMRMhURRBYXFygbGzCCIyQlWRoaLC0RUXIzQ3YmRzhJOy0hYnMzZFUnR1gpKUtMHTJCY4/8QAGwEBAAIDAQEAAAAAAAAAAAAAAAEEAgMFBgf/xAA7EQEAAgECAQcHCwMFAAAAAAAAAQIDBBEFEhMhMVGBwRQyQWGRseEGFRYiMzRSU3GCoTVC0SRiovDx/9oADAMBAAIRAxEAPwC8UBAQEBAQEBAQEBAQEBAQEBAQEBAQEBAQEBAQEBAQEBAQEBAQEBAQEBAQEBAQEBAQEBAQEBAQEBAQEBAQEBAQEBAQEBAQEBAQEBAQEBAQEBAQEBAQEBAQEBAQEBAQEBAQEBAQEBAQEBAQEBAQEBAQEBAQEEZfL3Q2Sm6evm2BxwxjRuc8+ALC+SuON7LGm0mXU35OOHIz8UKcH/x7VO8Z5yStb6AVVnWR6KuzX5P3/uyR7J+DVdxSm95ZY/8AFWH9xR5ZP4f5bY+T1fTl/j4vH20Kw8rRAP0kn6KeWT2Mvo9j/Mn2fFj7Z9b8F0/6537qjyu3Yn6PY/zJ9nxZHE+t+C6f9c76k8st2H0fx/mT7PiyOKFX37RB/qiPoKfLJ7EfR7H+ZPs+L6M4pS+/srPNWH/rTyz/AG/yxn5PR6Mv/H4tyl4m0Mjw2qoamAHm9pDwPQfkWddZSeuNlfJwDNEb0vE/w7WhrIK6mZU0kzJoXjLHsOQVaiYmN4cTJjvjtNLxtMNhSwEBAQEBAQEBByOv9cU+iYqOest9TUw1LnMD4XN9o4AHBz2jOPEUExYL3TXuwU15gzFBURdLh5GWdoOOzCDldEcT6HWV5dbaC11cJZC6Z8srm7WtBA7x7SEFgICAg8uQU9ql82otcmhZIGASdyxF3W1uASTjx5XNy75Muz2Ohiuk0HOTHo5U+tIfayuPwlTfq3LPyOe1o+kGH8E/w+Nbw7r6OjnqX3CmcyGMvLQxwJx1qLaW1Y33Z4+OYsl4pFJ6f0cXlVXaemAue1o5uIAKlEzERuntTaUqdO0tPUVFVDMJpNgEbSMHaT3/ABLbkwzjjeZc/RcSpq7zWtZjZz+VqdEygZQWBwnuThU1lrc7LHM7ojHYQQHelqt6S3XV57j+CJrXNHX1T4LMHJXnmWUBAQEBAQEBBxHGOzG86CuLY2gzUgFVH1Z9x1u+buQVnovVn2P4LagpnSfd6WQwQAEZ2zYx48EvKCb4BUVNZtLXXUtxkbBDK/Z00hwGxR8z8ZPxIJ+PjbpB9f3MXV7YicCqdT/c/Tu+ag7auvlFRWKW9PlEtBFD0/SQ+33MxnI7UEbpvW1o1Jaa2523ug01ESJTJHtPU3ccDPYg86P1zZtYvqmWZ1QTShpk6WLZ7rOMdfgKCpKmtmhvtVW08hjmFZLIx496S93X8q5MzteZh7+uOtsFcdo3jaPdCxOGV6uV3qLm25Vb5xC2ExhwA25355DwBW9NktaZ5UvO8Z0mHBXHOKu2+/ggrzdr/X6rrrHRVztks0kUcLtobtDSSM47AVrvfJOTkRK9p9PpMWkpqb16YiJ370BctPXC2XKlt9W2JtRVFoiDZMg5O0ZPe61ptitWYrPWv4NdhzY7Zab7V6/Zu+l109cbDPR/ZFsQ6eT2nRybvckZ9Km+K1JjlIwa7Dqq25v0LA4j22su1Ha6W3wmWU1JPYGjYesnvBW9TS14iKvPcH1GPT3yXyTtG3jDgL/pe6WCKOavbA6KR20PgkLgDjkcgdhVS+G9OmXodLxDBqrTXHM7x2x8Xixabul+D3W+FvRMODNM7YzPYDg58wUUxXv1J1WvwaXoyT09kdb3fdLXaxQtmroo3QkgdLA8vaCeWcgEfEpvhvSN5Y6XiODVW5OOenslIcMnlurYQD7uCRp+Q/RWem+0aOMxvo5/WFyDkui8cygICAgICAgIPE0bJonxSDLHtLXDtB5oPx1qGjqrDd7tY9z2xR1Ra5neftJ2H4nZHjQW7xUoH6Y4O2WzQHYO6IoqgAe6O18jvnjKCDrtIWWHgZDfmUYF09pKancdxLpgwjnjGDyQTWjquWq9j/e2SuLhTsqImZPvcB2PnFA4G/g71P5cnqQg1fY0ffOoPIp/TIgh5iTNIfxz6VyH0OvmwsHg5983nyIPTIrWk67OB8oPNx/rbwaNEf43MflsvqnrGPvDfk/pH7Y98JPXh/8AfNP+OL1y2Z/taq3DPuGbv9z3xa/l7H+cl9MajVf2seB+bl7vFI8S7tX2m00brdUup3zT7HPaATjaTgZB7FnqL2pWNlbg+nxZ81ucjeIjxY1bIa7hx3TUdcj4IJS78bLTlTl+th3k0ERi4jyK9W8x73qIVFq4Zwm1b21PcrHNMbNzt7yC4gYPX1lOmuH6qLTTPxKee6t56/V1PdkfVXjQdQ29NldM+KZjzKza4gZwT1Dwdamk2ti+saiMen18Tg6omOpwfDZxOraI9rX/ALBVTT+fDucX+6W7veu1dJ40QEBAQEBAQEBB+c+I8UZ44UTNjdr6qj3DHusubz7UHa+yP/mZQf3kz1ciCNun/wA2RfmYf9y1Bp6E/AHqTyqj9hiDY4G/g71P5cnqQg1fY0ffOoPIp/TIghqgbKiZp5tkcD5iVyZjpfQaTvWJ9ULB4NffN58iD0yK1peuXB4/5uPv8GhQn+N79Om9U9Yx9u35P6T+2PfCT15/P3Tw8MXrlnn+1qrcN+45u/3Ppxc/lrH+cl9Maan+1jwPzcvd4vpxgOLNbT+Un1bk1fmwx4D9tf8ATxhtah6uFjP7HB9FZZPsO5q0v9T/AHS3zc5bPw+prjBGySSGkiIY/ODnA73jWc35GPeGnmIz6+2O07RMz4uej1dqe6WqaemsEElI5j2ulbIcAAYPM95a+dyWrM7dC9PD9FhyRW2XaY9GzneGg3avo8dYDJD5tpWjBH14dDi8/wCkt3e9dq6Lx4gICAgICAgICCgOINur5uNVBUw0VTJTtqaMulZC4sADm568YQWPxg0zV6p0g+mtzOkq6aZtTFHnHSFocC3x4cceFBSsup9R1Wi49B/YSYubIGZEL+lLQ/ft2455x1+BBatl0dX2jg5X2QxbrlVU00r4m9Z6Rw6m+EgADxoKz4fV2q4rFeNO2K1lvdQfJUVkzHDudoZhw5e6IGB3897vgOr9jpQVtDU301tHUU29kGzponM3YL+WR4QghL7Cae+3KEgjZVy8+zeSPkXMtG1pe701uVhpPqj3O14OzRRVF46WRjMsgxucBnrkW7TTETLkcdiZrj29fgjGVsFJxTdVyyNEDa9+55d1AOaWg57MuCx3iM26xOO1+GciI6eT47u51JS2QX22Xa6Vn3WItip4GuGJHF2Wu7cAnPZ1KzeKTaLTLi6XLqOZvhx16J6Zn/v/AKgeLE8Ustk6OVj8SSZ2uBx1sWrUzE7bL3Ba2iuXeOzxT2sqWzXmloqO4XLuYvm+4SRvaQH7SMHPV1jI8a25YpeIi0qOgyajT3tfHTfaOmGjxFqqO26PZaoZgXydFFEzcC7Y0gknwYHPtKxzTEY+TDdwumTLq+dmO2e+Xy0ncLfqbR4sNbUiGpZF0L27gHENPtXtzz5DPnUY7VyY+TLLXYsuk1flFI6Jnf8AzDYulRbNFaSktsNSJqhzHiKNzhve5/NxA5NGfk7Vlaa4sfJhrxUzcQ1cZbRtHp7I2cjwoi6TVgd72Kkkd58tH/Kr6fz3W41bbS/rMeP+FzDkr7ybKAgICAgICAgIMYQAgwW5Oe/2oM4QMIBGUFR8T9N1VPdpLvSwukpJ2gylgyY38iSOwgDr8ap58cxblQ9NwnWUnFGG87THV64cD7WQZ9q4d49RVbodreY6OpkYAAwMdnYpOtgNYAQGtwRg4CJ5Uga1udrWtz2DCbImQMaOTGjPYAE2TypGhrc7WtHiCjZG+7JAcPbAEeFSRMww0NBAaBl3UA0e6PgTaEzMz0rg4XadqLXQ1FfXxGKpq9obG7qc2MdYz2Ekk48Su4MfJjeXluL6yue8UpO8R73dDkt7jsoCAgICAgICAgICAgICAgw5odzQRlVpyx1bzJU2igleeb3U7C4+fGVhOOk+hYpq9RSNq3mO+Wo7Remnf0NSjyW49CjmqdjZ84ar8yXg6H0yf6Jh8znfWnM07ExxLV/jlj+AumfguMeJ7vrUczTsT85ar8Z/AXTPwXH/AJ3fWnM07D5y1X42RofTPwRB5y761PM07EfOOq/HL6M0ZppvKyUR8qPd6U5qnYj5w1X5kt2jsVooX76K10VO/wDrxU7Wu+MBZRSsdUNOTU5skbXvM98pAADksmllAQEBAQEBAQEBAQEBAQEBAQEBAQEBAQEBAQEBAQEBAQEBAQEBAQEBAQEBAQEBAQEBAQEBAQEBAQEBAQEBAQ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0" name="Picture 14" descr="http://www.youtube.com/yt/brand/media/image/YouTube-logo-full_colo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7" y="4201575"/>
            <a:ext cx="2524195" cy="157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6" descr="data:image/jpeg;base64,/9j/4AAQSkZJRgABAQAAAQABAAD/2wCEAAkGBwgHBgkIBwgWFgkWGSIbGRgYGSMgIRshIB0gIigdHx4kKDQsKi8xJCAcKDEiKSkrMS8uISE/ODQyOCgtLi0BCgoKDg0OGRAQGiskHCQuNy01LCw3MCssNy03Nzc3LC4rLjcsKywvLCw2LCwuNyw4LCwsNCwsLSsrLCwrLCssLP/AABEIAMIBAwMBIgACEQEDEQH/xAAcAAEBAAMBAQEBAAAAAAAAAAAABwUGCAQDAQL/xABEEAACAQMCAwMGCggEBwAAAAAAAQIDBREEBgcSITFBURMiYXFzsQgUFjZVgZOhstEVIzIzN3KRszVCQ1JiY4KDkqLD/8QAGQEBAAMBAQAAAAAAAAAAAAAAAAEEBQMC/8QAJBEBAAIBAwMEAwAAAAAAAAAAAAECAwQREjFRcQUhMkETM7H/2gAMAwEAAhEDEQA/ALiAAAAAAAAAAAAAAAAAAAAAAAAAAAAAAAAAAAAAAAAAAAAAAAAAAAAAAAAAAAAAAAAAAAAAAAAAAAAAAAAAAAAAAAAAAAAAAAAAAAAAAAAAAAAAAAAAAAAAAAAAAAAAAAAAAAAAAAAAAAAAAAAAAAAAAAAAAAAAAAAAAAB4ddeLXbqkadwuVKnUaylOpGLa8cNkxEz0RMxHV7gYj5Ube+ndN9tD8x8qNvfTum+2h+ZPC3ZHOvdlwYj5Ube+ndN9tD8x8qNvfTum+2h+Y4W7HOvdlwYqG5bBUnGEL3p3J9ElWh1+8ypExMdUxMT0AAQkAAAAAAAAAAAEN+EJqdRRvdnjQ1E4p0p55ZNZ85eBuPAyrUrbDhOtUcp+WqdZNt9viwKCePX3a222VKNxuFKlKbxFVJxjzPwWX1+o9hCeLOxdz3XeVe42/Qyr6SpGKhyyj5mIpODUmsLKcs9nneOQLsmmsrsBgdh2rW2TaFrttzq82qpwxLrnHVtQz38qajn0GeAAGk8ZalSlw5uk6VRxnml1Tw/30O9AbsDn7gJqtTW3tqIVtTOUfi03iUm/9Sl4s6BAAAAAAABz9x61Wpo73oQo6mcY/FoPEZNf6lXwYHQJzxv+Up7yuznLL8pj+iSX3FS4NVKlXhza51ZuU81ereX++qd7JZv354Xf2j9yLmi+c+FD1D9ceWLjbLhPRvWQ0FV6Rf6ihLl6f8WMfeeUumh37tiFhpVHqVFRgl5HlfMsLHIo46+Gez0kNqSjKpKUIYi30Xh6C5iyWvvvGzPz4aY4jjbfd/IAOyuHR+0JyqbUs85ybk6EMt/yI5wOjdm/NKzewp/gRS1vxho+nfKzMgAzmsAAAAAAAAAACE/CJ/xyzeyn+JG5cB/mDD21T3mm/CJ/xyzeyn+JG5cB/mDD21T3gUQg3FfeO47PvfV6K13edPSqMGoxUcLMU32pl5OaeNf8Rdd/JT/AiJIbru/dF80fCjbN10lynHX1ZQVSosZlmnUbzlY7Uu7uNNsvEXe+oo6q26HU1K9wquPJJQUpU4x5ubliljrmPnNNJJ+OVmt8/wAE9n/z0/7NU9fwc6UHrNwVXBeUUaST70m6ra+vC/oglpS3hvfb91a1d01MdVF5lTr5aa9MJ9z8Y49DKfvXcNPdPBLU3aFPlnN01OP+2UdRBNerKyvQ0YD4RVKEbvZKqj+sdOom/FKUcL6uaX9WY60Sb4A35N9Fqo4/89O/e2B5+BmqoaHd2v1erqqOnhpKkpSfYkqlJts8N/3VuHfG71CyVq8VN8lCjCpKOIrPnSw8Z7ZSk+xd+ImrWrSXC4amehtVGc69SLThDtlGLU3n0Jxi/Wl6Da+EG6NHtvc6lr4R+K14qm6rXWn1ynnui3hS/wCl/wCUChX65VOFezqGlhrJai/6hvz6spSSaXnSSk/2Y5SS72033miWLZm7eImnqXfU3LNDmajKvOT5mu3kik0kn0ysLK6LoZH4Qcqr3foIy/crTLl9bqT5vdH7jGbZ0PErUWPTVdt1K/6L6+T5KtNLpJp4TkmvO5u1Aflh3TuDh1uapbbrXnLS05KNai5OUeVpPnp57PNaksYysJrwpHF7f9bb2k01usdVLX1o8/lO3kp9iaXjJ5w+5J+gmdy2DxCuuqlq7naqlXUNJOUqtJtpdi/bPFxI0+t0l80GluUcamGj08Ws5w1TxLqun7XN2Afu3drbt3jKrcbfKpPleHWq1mvO8FJttv1dF4mM3VO+fpVaXczn+kKMFT895lypuSzL/N+08Sy8rHU6H4ROg+HVm+LYxyvm/m55c3/tkk/Hxxe+6XLjPxaGfXz1O36sAVDgt/Da1eur/fqEv3788Lv7R+5FQ4Lfw2tXrq/36hLt+/PC7+0fuRd0Xznwz/UP1x5V+17P27VtOjq1LRSdR04tvHa3FdTRuENltt4p3T9KaKFTl8ny8y7M8+fciq2b/BND7KP4UTngZ+7vH/a/+h5re347+/Z7vSv5cft3/jYbhtHaNt18blcqdKnplFRjCbUYOWZNyab854wseh/V7dds7bN6t/6jQUowkswqUVGPqacej+vKNB41VJvcGhpOX6tUcpeDc5Zf3L+iNu4Q1JT2dGMn0jUml6F0fvbJtW0Y4ycpRS1LZbYuMbI1d7fVtVz1Vv1H7ynJxb8cdjXrWH9Z0Fs35pWb2FP8CIzxNSW+rrjxh/agWbZvzSs3sKf4EdNVPLHWXLR1iuW9Y+mZABQaQAAAAAAAAAAInx9tlx195tE9Bb6tSCpSTdOnKWG5Lt5Uyd6PTbx0NHyOh09wp0c55YRrRWX34XQ6wAHMdhlvf9O23y8rl5Hy1Pm5vL8vLzrOc9MYznJlOMVnuur39ra+ktdepRcKeJQpTkukF3pYOiABEd62u41uDu1NLRt9WWphOHNCNOTlHFKousUsrq13Ht+D9bdfoKt/ev0NWkpKjy+UhKOceVzjmSz2r+pYQBGeP9tuGv19kloNBVqxjCpnydOUsZcMZ5U8djMZaLTc48Dr9o5W2stVLVRapunJSa5qHVRxlro+qXc/AvIAgvAu03PRbz1FbW22tTpfFprmqU5RWXUpdMtLwfT0Hj4tbD1du3HPW2W31Kmh1GZ8tOEpck8+cmop4TzzL1yXcdDACA6Oy3jfe1KNquGjq077ok/IVK1OcI1qTxmnKTWOZYjhvwXjJrAWq6b62FUqaWhpq1Kk3l06lJzpt+KeMfXCXU6dAEFsu+uIt5vNvjDS1HpPKw8oqemaThzLmTnJPCxnrlG28ZNiarclGhdrNT5rjSjyyh2OpDOejffFttLvTffhFNAHLG375vPbFSrb7OtRTlJ5dJ0HLzsYyoSi2n2dnbhZyfXcu0t3L4td7zo61XW6lylJKEpzjy8qXPyrEcp9I9yivUuogRsndpnB7T6jScPrbp9Xp5U60XUzGcXFrNWbWU+vY0Snfvzwu/tH7kdEkM39ty8/KvX16Nsqzo1Jc0ZU4OSaaXgnh92GXNHMRed+yhr6zOONo+1atF0t0bNooy19JSVKPTnj/tXpJ/wV1Wl0tK7fGtRGDfk8c0ks45/H1mifJ69/Quo+xn+Q+T17+hdR9jP8jvGCsVtXl1V51N5tW3Do2njDqKGp3FpJ6atGUfIpZi0/88/A2rhLr9HptqOnqNXCM/Ky6Skk+yPcyWfJ69/Quo+xn+Q+T17+hdR9jP8AI92xVnHFOTnXNeuWcnGfdk+JFWnX3tc6tCopU3yYaeU/1UO9FO0V01Vs2ZYZaWmm3QhnPojHpnKXY2+94i8Jvsj8NuX2clCNl1GX/wAqa+9o6C25o6tv2/bdHqUvLU6UIyx16qKT+84araKVrE9FjR8pyXtMbbvXo6sq+lpVai85ru96z49vU+wBRaQAAAAAAAAAAAAAAAAAAAAAAAAAAAAAAAAAAAAAAAAAAAAAAAAAAAAAAAAAAAAAAAAAAAAAAAAAAAAAAAAAAAAAAAAAAAAAAAAAAAAAAAAAAAAAAAAAAAAAAAAAAAAAAAAAAAAAAAAAAAAAAAAAAAAAAAAAAAAAAAAAAAAAAAAAAAAAAAAAAAAAAAAAAAAAAAAAAAAAAAAAAAAAAAAAAAAAAAAAAAAAAAAAAAAAAAAAAAAAAAAAAAAAAAAAAAAAAAAAAAAAAAAAAAAAAAAAAAAA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8" descr="data:image/jpeg;base64,/9j/4AAQSkZJRgABAQAAAQABAAD/2wCEAAkGBwgHBgkIBwgWFgkWGSIbGRgYGSMgIRshIB0gIigdHx4kKDQsKi8xJCAcKDEiKSkrMS8uISE/ODQyOCgtLi0BCgoKDg0OGRAQGiskHCQuNy01LCw3MCssNy03Nzc3LC4rLjcsKywvLCw2LCwuNyw4LCwsNCwsLSsrLCwrLCssLP/AABEIAMIBAwMBIgACEQEDEQH/xAAcAAEBAAMBAQEBAAAAAAAAAAAABwUGCAQDAQL/xABEEAACAQMCAwMGCggEBwAAAAAAAQIDBREEBgcSITFBURMiYXFzsQgUFjZVgZOhstEVIzIzN3KRszVCQ1JiY4KDkqLD/8QAGQEBAAMBAQAAAAAAAAAAAAAAAAEEBQMC/8QAJBEBAAIBAwMEAwAAAAAAAAAAAAECAwQREjFRcQUhMkETM7H/2gAMAwEAAhEDEQA/ALiAAAAAAAAAAAAAAAAAAAAAAAAAAAAAAAAAAAAAAAAAAAAAAAAAAAAAAAAAAAAAAAAAAAAAAAAAAAAAAAAAAAAAAAAAAAAAAAAAAAAAAAAAAAAAAAAAAAAAAAAAAAAAAAAAAAAAAAAAAAAAAAAAAAAAAAAAAAAAAAAAAAB4ddeLXbqkadwuVKnUaylOpGLa8cNkxEz0RMxHV7gYj5Ube+ndN9tD8x8qNvfTum+2h+ZPC3ZHOvdlwYj5Ube+ndN9tD8x8qNvfTum+2h+Y4W7HOvdlwYqG5bBUnGEL3p3J9ElWh1+8ypExMdUxMT0AAQkAAAAAAAAAAAEN+EJqdRRvdnjQ1E4p0p55ZNZ85eBuPAyrUrbDhOtUcp+WqdZNt9viwKCePX3a222VKNxuFKlKbxFVJxjzPwWX1+o9hCeLOxdz3XeVe42/Qyr6SpGKhyyj5mIpODUmsLKcs9nneOQLsmmsrsBgdh2rW2TaFrttzq82qpwxLrnHVtQz38qajn0GeAAGk8ZalSlw5uk6VRxnml1Tw/30O9AbsDn7gJqtTW3tqIVtTOUfi03iUm/9Sl4s6BAAAAAAABz9x61Wpo73oQo6mcY/FoPEZNf6lXwYHQJzxv+Up7yuznLL8pj+iSX3FS4NVKlXhza51ZuU81ereX++qd7JZv354Xf2j9yLmi+c+FD1D9ceWLjbLhPRvWQ0FV6Rf6ihLl6f8WMfeeUumh37tiFhpVHqVFRgl5HlfMsLHIo46+Gez0kNqSjKpKUIYi30Xh6C5iyWvvvGzPz4aY4jjbfd/IAOyuHR+0JyqbUs85ybk6EMt/yI5wOjdm/NKzewp/gRS1vxho+nfKzMgAzmsAAAAAAAAAACE/CJ/xyzeyn+JG5cB/mDD21T3mm/CJ/xyzeyn+JG5cB/mDD21T3gUQg3FfeO47PvfV6K13edPSqMGoxUcLMU32pl5OaeNf8Rdd/JT/AiJIbru/dF80fCjbN10lynHX1ZQVSosZlmnUbzlY7Uu7uNNsvEXe+oo6q26HU1K9wquPJJQUpU4x5ubliljrmPnNNJJ+OVmt8/wAE9n/z0/7NU9fwc6UHrNwVXBeUUaST70m6ra+vC/oglpS3hvfb91a1d01MdVF5lTr5aa9MJ9z8Y49DKfvXcNPdPBLU3aFPlnN01OP+2UdRBNerKyvQ0YD4RVKEbvZKqj+sdOom/FKUcL6uaX9WY60Sb4A35N9Fqo4/89O/e2B5+BmqoaHd2v1erqqOnhpKkpSfYkqlJts8N/3VuHfG71CyVq8VN8lCjCpKOIrPnSw8Z7ZSk+xd+ImrWrSXC4amehtVGc69SLThDtlGLU3n0Jxi/Wl6Da+EG6NHtvc6lr4R+K14qm6rXWn1ynnui3hS/wCl/wCUChX65VOFezqGlhrJai/6hvz6spSSaXnSSk/2Y5SS72033miWLZm7eImnqXfU3LNDmajKvOT5mu3kik0kn0ysLK6LoZH4Qcqr3foIy/crTLl9bqT5vdH7jGbZ0PErUWPTVdt1K/6L6+T5KtNLpJp4TkmvO5u1Aflh3TuDh1uapbbrXnLS05KNai5OUeVpPnp57PNaksYysJrwpHF7f9bb2k01usdVLX1o8/lO3kp9iaXjJ5w+5J+gmdy2DxCuuqlq7naqlXUNJOUqtJtpdi/bPFxI0+t0l80GluUcamGj08Ws5w1TxLqun7XN2Afu3drbt3jKrcbfKpPleHWq1mvO8FJttv1dF4mM3VO+fpVaXczn+kKMFT895lypuSzL/N+08Sy8rHU6H4ROg+HVm+LYxyvm/m55c3/tkk/Hxxe+6XLjPxaGfXz1O36sAVDgt/Da1eur/fqEv3788Lv7R+5FQ4Lfw2tXrq/36hLt+/PC7+0fuRd0Xznwz/UP1x5V+17P27VtOjq1LRSdR04tvHa3FdTRuENltt4p3T9KaKFTl8ny8y7M8+fciq2b/BND7KP4UTngZ+7vH/a/+h5re347+/Z7vSv5cft3/jYbhtHaNt18blcqdKnplFRjCbUYOWZNyab854wseh/V7dds7bN6t/6jQUowkswqUVGPqacej+vKNB41VJvcGhpOX6tUcpeDc5Zf3L+iNu4Q1JT2dGMn0jUml6F0fvbJtW0Y4ycpRS1LZbYuMbI1d7fVtVz1Vv1H7ynJxb8cdjXrWH9Z0Fs35pWb2FP8CIzxNSW+rrjxh/agWbZvzSs3sKf4EdNVPLHWXLR1iuW9Y+mZABQaQAAAAAAAAAAInx9tlx195tE9Bb6tSCpSTdOnKWG5Lt5Uyd6PTbx0NHyOh09wp0c55YRrRWX34XQ6wAHMdhlvf9O23y8rl5Hy1Pm5vL8vLzrOc9MYznJlOMVnuur39ra+ktdepRcKeJQpTkukF3pYOiABEd62u41uDu1NLRt9WWphOHNCNOTlHFKousUsrq13Ht+D9bdfoKt/ev0NWkpKjy+UhKOceVzjmSz2r+pYQBGeP9tuGv19kloNBVqxjCpnydOUsZcMZ5U8djMZaLTc48Dr9o5W2stVLVRapunJSa5qHVRxlro+qXc/AvIAgvAu03PRbz1FbW22tTpfFprmqU5RWXUpdMtLwfT0Hj4tbD1du3HPW2W31Kmh1GZ8tOEpck8+cmop4TzzL1yXcdDACA6Oy3jfe1KNquGjq077ok/IVK1OcI1qTxmnKTWOZYjhvwXjJrAWq6b62FUqaWhpq1Kk3l06lJzpt+KeMfXCXU6dAEFsu+uIt5vNvjDS1HpPKw8oqemaThzLmTnJPCxnrlG28ZNiarclGhdrNT5rjSjyyh2OpDOejffFttLvTffhFNAHLG375vPbFSrb7OtRTlJ5dJ0HLzsYyoSi2n2dnbhZyfXcu0t3L4td7zo61XW6lylJKEpzjy8qXPyrEcp9I9yivUuogRsndpnB7T6jScPrbp9Xp5U60XUzGcXFrNWbWU+vY0Snfvzwu/tH7kdEkM39ty8/KvX16Nsqzo1Jc0ZU4OSaaXgnh92GXNHMRed+yhr6zOONo+1atF0t0bNooy19JSVKPTnj/tXpJ/wV1Wl0tK7fGtRGDfk8c0ks45/H1mifJ69/Quo+xn+Q+T17+hdR9jP8jvGCsVtXl1V51N5tW3Do2njDqKGp3FpJ6atGUfIpZi0/88/A2rhLr9HptqOnqNXCM/Ky6Skk+yPcyWfJ69/Quo+xn+Q+T17+hdR9jP8AI92xVnHFOTnXNeuWcnGfdk+JFWnX3tc6tCopU3yYaeU/1UO9FO0V01Vs2ZYZaWmm3QhnPojHpnKXY2+94i8Jvsj8NuX2clCNl1GX/wAqa+9o6C25o6tv2/bdHqUvLU6UIyx16qKT+84araKVrE9FjR8pyXtMbbvXo6sq+lpVai85ru96z49vU+wBRaQAAAAAAAAAAAAAAAAAAAAAAAAAAAAAAAAAAAAAAAAAAAAAAAAAAAAAAAAAAAAAAAAAAAAAAAAAAAAAAAAAAAAAAAAAAAAAAAAAAAAAAAAAAAAAAAAAAAAAAAAAAAAAAAAAAAAAAAAAAAAAAAAAAAAAAAAAAAAAAAAAAAAAAAAAAAAAAAAAAAAAAAAAAAAAAAAAAAAAAAAAAAAAAAAAAAAAAAAAAAAAAAAAAAAAAAAAAAAAAAAAAAAAAAAAAAAAAAAAAAAAAAAAAAAAAAAAAAAA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6" name="Picture 20" descr="http://cdn0.tnwcdn.com/wp-content/blogs.dir/1/files/2013/11/linkedin_logo_11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56" b="39040"/>
          <a:stretch/>
        </p:blipFill>
        <p:spPr bwMode="auto">
          <a:xfrm>
            <a:off x="2195735" y="5792408"/>
            <a:ext cx="3384376" cy="78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litstack.com/wp-content/uploads/2014/01/Amazon-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65" y="5864939"/>
            <a:ext cx="2520999" cy="9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cdn.gottabemobile.com/wp-content/uploads/2013/06/android_vector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3" t="7137" r="22304" b="3862"/>
          <a:stretch/>
        </p:blipFill>
        <p:spPr bwMode="auto">
          <a:xfrm>
            <a:off x="3242474" y="4655441"/>
            <a:ext cx="739584" cy="87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561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How </a:t>
            </a:r>
            <a:r>
              <a:rPr lang="fr-CA" altLang="en-US" dirty="0" err="1" smtClean="0"/>
              <a:t>is</a:t>
            </a:r>
            <a:r>
              <a:rPr lang="fr-CA" altLang="en-US" dirty="0" smtClean="0"/>
              <a:t> Java </a:t>
            </a:r>
            <a:r>
              <a:rPr lang="fr-CA" altLang="en-US" dirty="0" err="1" smtClean="0"/>
              <a:t>used</a:t>
            </a:r>
            <a:r>
              <a:rPr lang="fr-CA" altLang="en-US" dirty="0" smtClean="0"/>
              <a:t>?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339752" y="1700808"/>
            <a:ext cx="6400800" cy="4525963"/>
          </a:xfrm>
        </p:spPr>
        <p:txBody>
          <a:bodyPr/>
          <a:lstStyle/>
          <a:p>
            <a:pPr eaLnBrk="1" hangingPunct="1"/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Java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mostly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used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for « 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Backend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 » application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inside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the application server.</a:t>
            </a:r>
          </a:p>
          <a:p>
            <a:pPr marL="0" indent="0" eaLnBrk="1" hangingPunct="1">
              <a:buNone/>
            </a:pPr>
            <a:endParaRPr lang="fr-CA" altLang="en-US" dirty="0" smtClean="0"/>
          </a:p>
        </p:txBody>
      </p:sp>
      <p:pic>
        <p:nvPicPr>
          <p:cNvPr id="17410" name="Picture 2" descr="https://engineering.purdue.edu/dcsl/images/failure_summary_fig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78" y="3356992"/>
            <a:ext cx="670641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117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22506"/>
            <a:ext cx="28083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The </a:t>
            </a:r>
            <a:r>
              <a:rPr lang="fr-CA" altLang="en-US" dirty="0" err="1"/>
              <a:t>W</a:t>
            </a:r>
            <a:r>
              <a:rPr lang="fr-CA" altLang="en-US" dirty="0" err="1" smtClean="0"/>
              <a:t>ebstack</a:t>
            </a:r>
            <a:r>
              <a:rPr lang="fr-CA" altLang="en-US" dirty="0" smtClean="0"/>
              <a:t> </a:t>
            </a:r>
            <a:r>
              <a:rPr lang="fr-CA" altLang="en-US" dirty="0" smtClean="0"/>
              <a:t>– Front End</a:t>
            </a:r>
          </a:p>
        </p:txBody>
      </p:sp>
      <p:pic>
        <p:nvPicPr>
          <p:cNvPr id="17410" name="Picture 2" descr="https://engineering.purdue.edu/dcsl/images/failure_summary_fig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61048"/>
            <a:ext cx="6410185" cy="275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07904" y="3861048"/>
            <a:ext cx="5042033" cy="2753092"/>
          </a:xfrm>
          <a:prstGeom prst="rect">
            <a:avLst/>
          </a:prstGeom>
          <a:gradFill>
            <a:gsLst>
              <a:gs pos="100000">
                <a:schemeClr val="dk1">
                  <a:tint val="50000"/>
                  <a:satMod val="300000"/>
                  <a:alpha val="47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39752" y="3861048"/>
            <a:ext cx="1368152" cy="2753092"/>
          </a:xfrm>
          <a:prstGeom prst="rect">
            <a:avLst/>
          </a:prstGeom>
          <a:solidFill>
            <a:schemeClr val="accent3">
              <a:alpha val="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72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The </a:t>
            </a:r>
            <a:r>
              <a:rPr lang="fr-CA" altLang="en-US" dirty="0" err="1"/>
              <a:t>W</a:t>
            </a:r>
            <a:r>
              <a:rPr lang="fr-CA" altLang="en-US" dirty="0" err="1" smtClean="0"/>
              <a:t>ebstack</a:t>
            </a:r>
            <a:r>
              <a:rPr lang="fr-CA" altLang="en-US" dirty="0" smtClean="0"/>
              <a:t> </a:t>
            </a:r>
            <a:r>
              <a:rPr lang="fr-CA" altLang="en-US" dirty="0" smtClean="0"/>
              <a:t>– Web </a:t>
            </a:r>
            <a:r>
              <a:rPr lang="fr-CA" altLang="en-US" dirty="0" err="1" smtClean="0"/>
              <a:t>Sever</a:t>
            </a:r>
            <a:endParaRPr lang="fr-CA" altLang="en-US" dirty="0" smtClean="0"/>
          </a:p>
        </p:txBody>
      </p:sp>
      <p:pic>
        <p:nvPicPr>
          <p:cNvPr id="17410" name="Picture 2" descr="https://engineering.purdue.edu/dcsl/images/failure_summary_fig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61048"/>
            <a:ext cx="6410185" cy="275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9752" y="3861048"/>
            <a:ext cx="1764196" cy="2753092"/>
          </a:xfrm>
          <a:prstGeom prst="rect">
            <a:avLst/>
          </a:prstGeom>
          <a:gradFill>
            <a:gsLst>
              <a:gs pos="100000">
                <a:schemeClr val="dk1">
                  <a:tint val="50000"/>
                  <a:satMod val="300000"/>
                  <a:alpha val="47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03948" y="3861048"/>
            <a:ext cx="1672140" cy="2753092"/>
          </a:xfrm>
          <a:prstGeom prst="rect">
            <a:avLst/>
          </a:prstGeom>
          <a:solidFill>
            <a:schemeClr val="accent3">
              <a:alpha val="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76088" y="3861048"/>
            <a:ext cx="3266385" cy="2753092"/>
          </a:xfrm>
          <a:prstGeom prst="rect">
            <a:avLst/>
          </a:prstGeom>
          <a:gradFill>
            <a:gsLst>
              <a:gs pos="100000">
                <a:schemeClr val="dk1">
                  <a:tint val="50000"/>
                  <a:satMod val="300000"/>
                  <a:alpha val="47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www.alextesi.com/wp-content/uploads/2013/10/apache-http-server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09" y="1340768"/>
            <a:ext cx="2833005" cy="212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cyrusbesharat.files.wordpress.com/2013/04/iis-8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5" t="11133" r="20337" b="34675"/>
          <a:stretch/>
        </p:blipFill>
        <p:spPr bwMode="auto">
          <a:xfrm>
            <a:off x="5940151" y="1492230"/>
            <a:ext cx="2382265" cy="164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88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The </a:t>
            </a:r>
            <a:r>
              <a:rPr lang="fr-CA" altLang="en-US" dirty="0" err="1"/>
              <a:t>W</a:t>
            </a:r>
            <a:r>
              <a:rPr lang="fr-CA" altLang="en-US" dirty="0" err="1" smtClean="0"/>
              <a:t>ebstack</a:t>
            </a:r>
            <a:r>
              <a:rPr lang="fr-CA" altLang="en-US" dirty="0" smtClean="0"/>
              <a:t> </a:t>
            </a:r>
            <a:r>
              <a:rPr lang="fr-CA" altLang="en-US" dirty="0" smtClean="0"/>
              <a:t>– </a:t>
            </a:r>
            <a:r>
              <a:rPr lang="fr-CA" altLang="en-US" dirty="0" err="1" smtClean="0"/>
              <a:t>BackEnd</a:t>
            </a:r>
            <a:endParaRPr lang="fr-CA" altLang="en-US" dirty="0" smtClean="0"/>
          </a:p>
        </p:txBody>
      </p:sp>
      <p:pic>
        <p:nvPicPr>
          <p:cNvPr id="17410" name="Picture 2" descr="https://engineering.purdue.edu/dcsl/images/failure_summary_fig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61048"/>
            <a:ext cx="6410185" cy="275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9752" y="3861048"/>
            <a:ext cx="3528392" cy="2753092"/>
          </a:xfrm>
          <a:prstGeom prst="rect">
            <a:avLst/>
          </a:prstGeom>
          <a:gradFill>
            <a:gsLst>
              <a:gs pos="100000">
                <a:schemeClr val="dk1">
                  <a:tint val="50000"/>
                  <a:satMod val="300000"/>
                  <a:alpha val="47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68144" y="3861048"/>
            <a:ext cx="1672140" cy="2753092"/>
          </a:xfrm>
          <a:prstGeom prst="rect">
            <a:avLst/>
          </a:prstGeom>
          <a:solidFill>
            <a:schemeClr val="accent3">
              <a:alpha val="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6" t="30166" r="26212" b="36085"/>
          <a:stretch/>
        </p:blipFill>
        <p:spPr bwMode="auto">
          <a:xfrm>
            <a:off x="3717228" y="1340768"/>
            <a:ext cx="36552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40283" y="3861048"/>
            <a:ext cx="1502190" cy="2753092"/>
          </a:xfrm>
          <a:prstGeom prst="rect">
            <a:avLst/>
          </a:prstGeom>
          <a:gradFill>
            <a:gsLst>
              <a:gs pos="100000">
                <a:schemeClr val="dk1">
                  <a:tint val="50000"/>
                  <a:satMod val="300000"/>
                  <a:alpha val="47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821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The </a:t>
            </a:r>
            <a:r>
              <a:rPr lang="fr-CA" altLang="en-US" dirty="0" err="1"/>
              <a:t>W</a:t>
            </a:r>
            <a:r>
              <a:rPr lang="fr-CA" altLang="en-US" dirty="0" err="1" smtClean="0"/>
              <a:t>ebstack</a:t>
            </a:r>
            <a:r>
              <a:rPr lang="fr-CA" altLang="en-US" dirty="0" smtClean="0"/>
              <a:t> </a:t>
            </a:r>
            <a:r>
              <a:rPr lang="fr-CA" altLang="en-US" dirty="0" smtClean="0"/>
              <a:t>– </a:t>
            </a:r>
            <a:r>
              <a:rPr lang="fr-CA" altLang="en-US" dirty="0" err="1" smtClean="0"/>
              <a:t>BackEnd</a:t>
            </a:r>
            <a:endParaRPr lang="fr-CA" altLang="en-US" dirty="0" smtClean="0"/>
          </a:p>
        </p:txBody>
      </p:sp>
      <p:pic>
        <p:nvPicPr>
          <p:cNvPr id="17410" name="Picture 2" descr="https://engineering.purdue.edu/dcsl/images/failure_summary_fig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61048"/>
            <a:ext cx="6410185" cy="275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9752" y="3861048"/>
            <a:ext cx="4896544" cy="2753092"/>
          </a:xfrm>
          <a:prstGeom prst="rect">
            <a:avLst/>
          </a:prstGeom>
          <a:gradFill>
            <a:gsLst>
              <a:gs pos="100000">
                <a:schemeClr val="dk1">
                  <a:tint val="50000"/>
                  <a:satMod val="300000"/>
                  <a:alpha val="47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36296" y="3867548"/>
            <a:ext cx="1672140" cy="2753092"/>
          </a:xfrm>
          <a:prstGeom prst="rect">
            <a:avLst/>
          </a:prstGeom>
          <a:solidFill>
            <a:schemeClr val="accent3">
              <a:alpha val="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2" t="68044" r="20680"/>
          <a:stretch/>
        </p:blipFill>
        <p:spPr bwMode="auto">
          <a:xfrm>
            <a:off x="3501446" y="1268760"/>
            <a:ext cx="474001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067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496</Words>
  <Application>Microsoft Office PowerPoint</Application>
  <PresentationFormat>On-screen Show (4:3)</PresentationFormat>
  <Paragraphs>240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Thème Office</vt:lpstr>
      <vt:lpstr>1_Thème Office</vt:lpstr>
      <vt:lpstr>Java &amp; Object Oriented Programming</vt:lpstr>
      <vt:lpstr>Welcome!</vt:lpstr>
      <vt:lpstr>What’s Java?</vt:lpstr>
      <vt:lpstr>Who needs it?</vt:lpstr>
      <vt:lpstr>How is Java used?</vt:lpstr>
      <vt:lpstr>The Webstack – Front End</vt:lpstr>
      <vt:lpstr>The Webstack – Web Sever</vt:lpstr>
      <vt:lpstr>The Webstack – BackEnd</vt:lpstr>
      <vt:lpstr>The Webstack – BackEnd</vt:lpstr>
      <vt:lpstr>My first Java program</vt:lpstr>
      <vt:lpstr>PowerPoint Presentation</vt:lpstr>
      <vt:lpstr>PowerPoint Presentation</vt:lpstr>
      <vt:lpstr>Java Data Type</vt:lpstr>
      <vt:lpstr>Exercise – My Name Is</vt:lpstr>
      <vt:lpstr>Object Oriented Program</vt:lpstr>
      <vt:lpstr>PowerPoint Presentation</vt:lpstr>
      <vt:lpstr>PowerPoint Presentation</vt:lpstr>
      <vt:lpstr>Exercise - Travel Agency</vt:lpstr>
      <vt:lpstr>Object Oriented Program</vt:lpstr>
      <vt:lpstr>PowerPoint Presentation</vt:lpstr>
      <vt:lpstr>PowerPoint Presentation</vt:lpstr>
      <vt:lpstr>PowerPoint Presentation</vt:lpstr>
      <vt:lpstr>Class Diagram</vt:lpstr>
      <vt:lpstr>Online Shopping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Éric Vadeboncoeur</dc:creator>
  <cp:lastModifiedBy>sophian_achiba</cp:lastModifiedBy>
  <cp:revision>94</cp:revision>
  <dcterms:created xsi:type="dcterms:W3CDTF">2008-03-19T18:18:59Z</dcterms:created>
  <dcterms:modified xsi:type="dcterms:W3CDTF">2014-03-15T22:03:19Z</dcterms:modified>
</cp:coreProperties>
</file>