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8" r:id="rId4"/>
    <p:sldId id="268" r:id="rId5"/>
    <p:sldId id="275" r:id="rId6"/>
    <p:sldId id="269" r:id="rId7"/>
    <p:sldId id="270" r:id="rId8"/>
    <p:sldId id="271" r:id="rId9"/>
    <p:sldId id="267" r:id="rId10"/>
    <p:sldId id="272" r:id="rId11"/>
    <p:sldId id="274" r:id="rId12"/>
    <p:sldId id="273" r:id="rId13"/>
    <p:sldId id="276" r:id="rId14"/>
    <p:sldId id="277" r:id="rId15"/>
    <p:sldId id="26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Spectral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J1YHL7xcMuH2fUrxLQ/5lDwPx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04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5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0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64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136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3437b77c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a3437b77c7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4e2b48e9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b4e2b48e9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85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315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983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6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13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69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17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3437b77c7_0_424"/>
          <p:cNvSpPr/>
          <p:nvPr/>
        </p:nvSpPr>
        <p:spPr>
          <a:xfrm>
            <a:off x="3658683" y="10089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a3437b77c7_0_424"/>
          <p:cNvSpPr/>
          <p:nvPr/>
        </p:nvSpPr>
        <p:spPr>
          <a:xfrm rot="10800000">
            <a:off x="7091169" y="43556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a3437b77c7_0_424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a3437b77c7_0_424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a3437b77c7_0_4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3437b77c7_0_4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a3437b77c7_0_4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a3437b77c7_0_4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ga3437b77c7_0_4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a3437b77c7_0_4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3437b77c7_0_435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a3437b77c7_0_435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a3437b77c7_0_435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a3437b77c7_0_4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3437b77c7_0_430"/>
          <p:cNvSpPr/>
          <p:nvPr/>
        </p:nvSpPr>
        <p:spPr>
          <a:xfrm flipH="1">
            <a:off x="10127953" y="613633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a3437b77c7_0_430"/>
          <p:cNvSpPr/>
          <p:nvPr/>
        </p:nvSpPr>
        <p:spPr>
          <a:xfrm rot="10800000" flipH="1">
            <a:off x="621900" y="47444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" name="Google Shape;23;ga3437b77c7_0_430"/>
          <p:cNvSpPr txBox="1">
            <a:spLocks noGrp="1"/>
          </p:cNvSpPr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a3437b77c7_0_4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3437b77c7_0_445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a3437b77c7_0_4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3437b77c7_0_44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0" name="Google Shape;30;ga3437b77c7_0_448"/>
          <p:cNvSpPr txBox="1">
            <a:spLocks noGrp="1"/>
          </p:cNvSpPr>
          <p:nvPr>
            <p:ph type="body" idx="1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a3437b77c7_0_4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3437b77c7_0_452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a3437b77c7_0_45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5" name="Google Shape;35;ga3437b77c7_0_4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3437b77c7_0_463"/>
          <p:cNvSpPr txBox="1">
            <a:spLocks noGrp="1"/>
          </p:cNvSpPr>
          <p:nvPr>
            <p:ph type="body" idx="1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38" name="Google Shape;38;ga3437b77c7_0_46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3437b77c7_0_46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a3437b77c7_0_466"/>
          <p:cNvSpPr txBox="1">
            <a:spLocks noGrp="1"/>
          </p:cNvSpPr>
          <p:nvPr>
            <p:ph type="title" hasCustomPrompt="1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ga3437b77c7_0_466"/>
          <p:cNvSpPr txBox="1">
            <a:spLocks noGrp="1"/>
          </p:cNvSpPr>
          <p:nvPr>
            <p:ph type="body" idx="1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a3437b77c7_0_4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3437b77c7_0_4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3437b77c7_0_420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sz="56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a3437b77c7_0_420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pen Sans"/>
              <a:buChar char="■"/>
              <a:defRPr sz="1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a3437b77c7_0_4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OthA8irSM8?feature=oembed" TargetMode="Externa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CABO</a:t>
            </a: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/>
              <a:t>Online-Multiplayer-Kartenspiel für 2-4 Spieler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>
          <a:blip r:embed="rId3"/>
          <a:srcRect/>
          <a:stretch/>
        </p:blipFill>
        <p:spPr>
          <a:xfrm>
            <a:off x="1225369" y="3221950"/>
            <a:ext cx="1993212" cy="294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4"/>
          <a:srcRect/>
          <a:stretch/>
        </p:blipFill>
        <p:spPr>
          <a:xfrm>
            <a:off x="8883650" y="593955"/>
            <a:ext cx="2103701" cy="311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4447014" y="125354"/>
            <a:ext cx="3297965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Hauptmenü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9" y="1233854"/>
            <a:ext cx="7858424" cy="28931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8"/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Freundschaftsanfragen: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Nutzer gibt </a:t>
            </a: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Nickname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des gewünschten Freundes an 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 Falls Nutzer mit dem Nick existiert, wird ein entsprechender Request an den Springserver geschickt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</a:br>
            <a:endParaRPr lang="de-DE" dirty="0">
              <a:solidFill>
                <a:schemeClr val="dk1"/>
              </a:solidFill>
              <a:latin typeface="Open Sans"/>
              <a:ea typeface="Open Sans"/>
              <a:cs typeface="Open Sans"/>
              <a:sym typeface="Wingdings" panose="05000000000000000000" pitchFamily="2" charset="2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Server überprüft, ob der entsprechende Nutzer verbunden ist und leitet ihm die Anfrage weiter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</a:br>
            <a:endParaRPr lang="de-DE" dirty="0">
              <a:solidFill>
                <a:schemeClr val="dk1"/>
              </a:solidFill>
              <a:latin typeface="Open Sans"/>
              <a:ea typeface="Open Sans"/>
              <a:cs typeface="Open Sans"/>
              <a:sym typeface="Wingdings" panose="05000000000000000000" pitchFamily="2" charset="2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Falls der Nutzer nicht online ist, wird der Request in einer Liste gespeichert und erneut geschickt, sobald sich der entsprechende Nutzer wieder verbindet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</a:br>
            <a:endParaRPr lang="de-DE" dirty="0">
              <a:solidFill>
                <a:schemeClr val="dk1"/>
              </a:solidFill>
              <a:latin typeface="Open Sans"/>
              <a:ea typeface="Open Sans"/>
              <a:cs typeface="Open Sans"/>
              <a:sym typeface="Wingdings" panose="05000000000000000000" pitchFamily="2" charset="2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Wird die Freundschaftsanfrage akzeptiert, werden die beiden Nutzer den jeweils andern Listen hinzugefügt und entsprechende Einträge in der Datenbank angelegt</a:t>
            </a:r>
            <a:endParaRPr lang="de-D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111629-7972-4289-B084-5492CA74A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1"/>
          <a:stretch/>
        </p:blipFill>
        <p:spPr>
          <a:xfrm>
            <a:off x="447678" y="3883064"/>
            <a:ext cx="5210176" cy="26114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926DDB-D368-4D11-A27E-BE1345EB5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85"/>
          <a:stretch/>
        </p:blipFill>
        <p:spPr>
          <a:xfrm>
            <a:off x="6534147" y="3883064"/>
            <a:ext cx="5218667" cy="26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2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4447014" y="125354"/>
            <a:ext cx="3297965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Hauptmenü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9" y="1233854"/>
            <a:ext cx="7858424" cy="11695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Verbindet sich ein Spieler mit dem Server, schickt dieser entsprechende Online-Status Nachrichten an alle verbundenen Spieler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Dies wird benutzt um die Anzeige zu aktualisieren (Score, Status)</a:t>
            </a: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926DDB-D368-4D11-A27E-BE1345EB5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77" r="1991"/>
          <a:stretch/>
        </p:blipFill>
        <p:spPr>
          <a:xfrm>
            <a:off x="2447924" y="2689929"/>
            <a:ext cx="7296152" cy="37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9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4447014" y="125354"/>
            <a:ext cx="3297965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Hauptmenü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9" y="1233854"/>
            <a:ext cx="7858424" cy="16004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8"/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Parties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Parties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können aus bis zu 4 Spielern bestehen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Funktionieren ähnlich wie Freundschaftsanfragen (Request zu Server 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Wingdings" panose="05000000000000000000" pitchFamily="2" charset="2"/>
              </a:rPr>
              <a:t>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Weiterleitung zu entsprechendem Spieler)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Visuelle und Akustische Rückmeldung falls Partyanfrage erfolgreich war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Parties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können nur private Spiele spielen und werden nach einem Spiel wieder aufgelöst</a:t>
            </a: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111629-7972-4289-B084-5492CA74A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9" r="2070"/>
          <a:stretch/>
        </p:blipFill>
        <p:spPr>
          <a:xfrm>
            <a:off x="581025" y="3429000"/>
            <a:ext cx="5067304" cy="26114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926DDB-D368-4D11-A27E-BE1345EB5E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7" r="1991"/>
          <a:stretch/>
        </p:blipFill>
        <p:spPr>
          <a:xfrm>
            <a:off x="6543673" y="3429000"/>
            <a:ext cx="5067304" cy="26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3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595107" y="125354"/>
            <a:ext cx="5001786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Musik und Sounds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9" y="1233854"/>
            <a:ext cx="7858424" cy="16004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 gibt 2 verschiedene Songs für Hauptmenü und Spiel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Diese können mit Musik-Button global (de-)aktiviert werden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Für so gut wie alle Aktionen gibt es Sounds, die akustisches Feedback liefern und Usability verbessern (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Clicks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auf Buttons, Spielzüge, Aktionen im Spiel, Cabo,…)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Musik wird über einen Mediaplayer in einem Service abgespielt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Sounds werden über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Activity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-eigenen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MediaPlayer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abgespielt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Onlinemedien 4" title="Cabo - SoundExample">
            <a:hlinkClick r:id="" action="ppaction://media"/>
            <a:extLst>
              <a:ext uri="{FF2B5EF4-FFF2-40B4-BE49-F238E27FC236}">
                <a16:creationId xmlns:a16="http://schemas.microsoft.com/office/drawing/2014/main" id="{269BDA2E-03EF-4BB8-9B86-B8EDB532095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80004" y="3063846"/>
            <a:ext cx="5831992" cy="32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595107" y="125354"/>
            <a:ext cx="5001786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Weitere Tätigkeiten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8" y="1605329"/>
            <a:ext cx="7858424" cy="138499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Server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Deployment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Spring Server wurde als </a:t>
            </a: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systemctl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Service auf dem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IfI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-Server konfiguriert, um zu gewährleisten, dass er sich im Falle eines Absturzes selbst neustarten kann und man ihn einfach konfigurieren kann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-Repository Verwaltung</a:t>
            </a: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242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3437b77c7_0_337"/>
          <p:cNvSpPr txBox="1">
            <a:spLocks noGrp="1"/>
          </p:cNvSpPr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de-DE"/>
              <a:t>Fragen?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4e2b48e92_1_3"/>
          <p:cNvSpPr txBox="1">
            <a:spLocks noGrp="1"/>
          </p:cNvSpPr>
          <p:nvPr>
            <p:ph type="title"/>
          </p:nvPr>
        </p:nvSpPr>
        <p:spPr>
          <a:xfrm>
            <a:off x="1607792" y="328636"/>
            <a:ext cx="9260836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de-DE" dirty="0">
                <a:solidFill>
                  <a:srgbClr val="67A54B"/>
                </a:solidFill>
              </a:rPr>
              <a:t>Aufgabenbereich - Georg</a:t>
            </a:r>
            <a:endParaRPr dirty="0">
              <a:solidFill>
                <a:srgbClr val="67A54B"/>
              </a:solidFill>
            </a:endParaRPr>
          </a:p>
        </p:txBody>
      </p:sp>
      <p:sp>
        <p:nvSpPr>
          <p:cNvPr id="65" name="Google Shape;65;gb4e2b48e92_1_3"/>
          <p:cNvSpPr txBox="1"/>
          <p:nvPr/>
        </p:nvSpPr>
        <p:spPr>
          <a:xfrm>
            <a:off x="4146037" y="2139431"/>
            <a:ext cx="4184345" cy="2028531"/>
          </a:xfrm>
          <a:prstGeom prst="rect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•"/>
            </a:pPr>
            <a:r>
              <a:rPr lang="de-DE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Login und Registrierung</a:t>
            </a: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•"/>
            </a:pPr>
            <a:r>
              <a:rPr lang="de-DE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Datenbankanbindung</a:t>
            </a: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•"/>
            </a:pPr>
            <a:r>
              <a:rPr lang="de-DE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Hauptmenü</a:t>
            </a: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•"/>
            </a:pPr>
            <a:r>
              <a:rPr lang="de-DE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Musik und Sounds</a:t>
            </a: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mfortaa"/>
              <a:buChar char="•"/>
            </a:pP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4496697" y="1842970"/>
            <a:ext cx="7358212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marR="0" lvl="3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Datenstruktur wird als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Json-Tree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repräsentiert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3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Player-Objekt wird unter der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-User ID abgelegt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3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 „0“ enthält nur einen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Timestamp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und wird benutzt um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DataBaseListener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zu triggern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8"/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F967251-914B-4868-9575-4D4ADE9F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8" y="344429"/>
            <a:ext cx="4190750" cy="6115616"/>
          </a:xfrm>
          <a:prstGeom prst="rect">
            <a:avLst/>
          </a:prstGeom>
        </p:spPr>
      </p:pic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4732679" y="344429"/>
            <a:ext cx="646979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 err="1">
                <a:solidFill>
                  <a:srgbClr val="67A54B"/>
                </a:solidFill>
              </a:rPr>
              <a:t>Firebase</a:t>
            </a:r>
            <a:r>
              <a:rPr lang="de-DE" dirty="0">
                <a:solidFill>
                  <a:srgbClr val="67A54B"/>
                </a:solidFill>
              </a:rPr>
              <a:t> Realtime DB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190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045685" y="344429"/>
            <a:ext cx="646979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 err="1">
                <a:solidFill>
                  <a:srgbClr val="67A54B"/>
                </a:solidFill>
              </a:rPr>
              <a:t>DatabaseOperation</a:t>
            </a:r>
            <a:r>
              <a:rPr lang="de-DE" dirty="0">
                <a:solidFill>
                  <a:srgbClr val="67A54B"/>
                </a:solidFill>
              </a:rPr>
              <a:t> Klasse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416892" y="1634740"/>
            <a:ext cx="7358212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marR="0" lvl="3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Klasse ist zuständig für 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ersistenz der Daten in der Datenbank und den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SharedPreferences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3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Singleton-Design sorgt dafür, dass immer nur eine aktive Verbindung pro Client zur </a:t>
            </a: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Realtime DB besteht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3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Bietet u.a. folgende Funktionen: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Spielerdaten aus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SharedPrefs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und DB lesen, aktualisieren und schreiben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Informationen über alle registrierten User abfragen (Um z.B. auf bereits vergebene </a:t>
            </a: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Nicknames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hinzuweisen)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Freundschaften hinzufügen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8" indent="-285750">
              <a:buFont typeface="Courier New" panose="02070309020205020404" pitchFamily="49" charset="0"/>
              <a:buChar char="o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Informationen speichern, ob Musik/Sounds (de-)aktiviert sind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8"/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096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045685" y="344429"/>
            <a:ext cx="6100627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Login und Registrierung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8" y="1634740"/>
            <a:ext cx="785842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marR="0" lvl="3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Auth wird zur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Autenthifizierung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der Spieler benutzt</a:t>
            </a:r>
          </a:p>
          <a:p>
            <a:pPr marL="285750" marR="0" lvl="3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Beim Login-Verfahren gibt es 4 Varianten:	</a:t>
            </a:r>
          </a:p>
          <a:p>
            <a:pPr lvl="8"/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de-DE" b="0" i="0" u="sng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 Der Nutzer hat noch keinen Account und muss sich registrieren.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Nach Eingabe der Daten wird ein neuer Eintrag in der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Realtime    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Database angelegt und die entsprechenden Daten werden in 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SharedPreferences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hinterlegt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8"/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84D058-8492-496D-8FD5-59671EE48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8"/>
          <a:stretch/>
        </p:blipFill>
        <p:spPr>
          <a:xfrm>
            <a:off x="804464" y="3977941"/>
            <a:ext cx="4229598" cy="211353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2D28620-286B-4E60-861F-C5A098F94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5"/>
          <a:stretch/>
        </p:blipFill>
        <p:spPr>
          <a:xfrm>
            <a:off x="7157938" y="3977941"/>
            <a:ext cx="4229598" cy="212005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6EDE73-81B8-4670-953B-6F12324EA68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133725" y="5037970"/>
            <a:ext cx="4024213" cy="819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4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045685" y="344429"/>
            <a:ext cx="6100627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Login und Registrierung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8" y="1634740"/>
            <a:ext cx="7858424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marR="0" lvl="3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Auth wird zur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Autenthifizierung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der Spieler benutzt</a:t>
            </a:r>
          </a:p>
          <a:p>
            <a:pPr marL="285750" marR="0" lvl="3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Beim Login-Verfahren gibt es 4 Varianten:	</a:t>
            </a:r>
          </a:p>
          <a:p>
            <a:pPr lvl="8"/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de-DE" b="0" i="0" u="sng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Der Nutzer hat bereits einen Account und dieser ist in den </a:t>
            </a:r>
            <a:r>
              <a:rPr lang="de-DE" u="sng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SharedPreferences</a:t>
            </a:r>
            <a: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b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</a:t>
            </a:r>
            <a: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hinterlegt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Hier wird der Nutzer nach dem Start der App direkt ins Hauptmenü weitergeleitet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8"/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68EB2A-5755-453E-B602-6DF5659A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285" y="3524250"/>
            <a:ext cx="60674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8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045685" y="344429"/>
            <a:ext cx="6100627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Login und Registrierung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414188" y="1452929"/>
            <a:ext cx="6100627" cy="28931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marR="0" lvl="3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Auth wird zur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Autenthifizierung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der Spieler benutzt</a:t>
            </a:r>
          </a:p>
          <a:p>
            <a:pPr marL="285750" marR="0" lvl="3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Beim Login-Verfahren gibt es 4 Varianten: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lvl="8"/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3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de-DE" b="0" i="0" u="sng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Der Nutzer hat </a:t>
            </a:r>
            <a: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einen Account, aber er ist nicht in den    </a:t>
            </a:r>
            <a:b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</a:t>
            </a:r>
            <a:r>
              <a:rPr lang="de-DE" u="sng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SharedPreferences</a:t>
            </a:r>
            <a: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hinterlegt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Dies ist der Fall, wenn die App neu installiert wurde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Der Nutzer gibt seine Accountdaten an, welche mit </a:t>
            </a: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Auth abgeglichen werden.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War dies erfolgreich, werden anhand der </a:t>
            </a: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User ID die 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entsprechenden Nutzerdaten aus der </a:t>
            </a:r>
            <a:r>
              <a:rPr lang="de-D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Realtime DB </a:t>
            </a:r>
            <a:b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geladen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8"/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6987BF-492F-4041-ABAB-3AE08F07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4" y="1452929"/>
            <a:ext cx="5267325" cy="47942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A3428F-5C6F-4786-9FFC-2A16C5026B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75"/>
          <a:stretch/>
        </p:blipFill>
        <p:spPr>
          <a:xfrm>
            <a:off x="1043591" y="4501663"/>
            <a:ext cx="4004188" cy="20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7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3045685" y="344429"/>
            <a:ext cx="6100627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Login und Registrierung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8" y="1634740"/>
            <a:ext cx="7858424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marR="0" lvl="3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Firebase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Auth wird zur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Autenthifizierung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der Spieler benutzt</a:t>
            </a:r>
          </a:p>
          <a:p>
            <a:pPr marL="285750" marR="0" lvl="3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Beim Login-Verfahren gibt es 4 Varianten:	</a:t>
            </a:r>
          </a:p>
          <a:p>
            <a:pPr lvl="8"/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  <a: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de-DE" b="0" i="0" u="sng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Der Nutzer kann einen Gastzugang auswählen. </a:t>
            </a:r>
            <a:br>
              <a:rPr lang="de-DE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Hier können nur freie Spiele gespielt werden. Es gibt keine Möglichkeit </a:t>
            </a:r>
            <a:b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Freundeslisten anzulegen, oder Punkte zu speichern</a:t>
            </a:r>
          </a:p>
          <a:p>
            <a:pPr lvl="8"/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8"/>
            <a:endParaRPr lang="de-DE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01523F-D7DC-4FCD-A661-879811350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5"/>
          <a:stretch/>
        </p:blipFill>
        <p:spPr>
          <a:xfrm>
            <a:off x="3452812" y="3632433"/>
            <a:ext cx="5286376" cy="264533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8AE58DC4-7563-4695-A709-8983C7166FCD}"/>
              </a:ext>
            </a:extLst>
          </p:cNvPr>
          <p:cNvSpPr/>
          <p:nvPr/>
        </p:nvSpPr>
        <p:spPr>
          <a:xfrm>
            <a:off x="7939088" y="5791997"/>
            <a:ext cx="800100" cy="485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7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4447015" y="363479"/>
            <a:ext cx="3297965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de-DE" dirty="0">
                <a:solidFill>
                  <a:srgbClr val="67A54B"/>
                </a:solidFill>
              </a:rPr>
              <a:t>Hauptmenü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C444DD2-C6D3-4681-9FEA-5BD7E3816B26}"/>
              </a:ext>
            </a:extLst>
          </p:cNvPr>
          <p:cNvSpPr txBox="1"/>
          <p:nvPr/>
        </p:nvSpPr>
        <p:spPr>
          <a:xfrm>
            <a:off x="2166785" y="1471979"/>
            <a:ext cx="7858424" cy="11695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vl="8"/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Das Hauptmenü (</a:t>
            </a:r>
            <a:r>
              <a:rPr lang="de-DE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MainActivity</a:t>
            </a: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bietet folgende Möglichkeiten: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Freunde hinzufügen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Party erstellen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Spiel Starten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de-DE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Musik und Sounds (de-)aktivieren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0E6636-C6E6-4CB2-AAE1-35E7611E1D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7"/>
          <a:stretch/>
        </p:blipFill>
        <p:spPr>
          <a:xfrm>
            <a:off x="2633662" y="2940874"/>
            <a:ext cx="6924676" cy="34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518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93C47D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Breitbild</PresentationFormat>
  <Paragraphs>67</Paragraphs>
  <Slides>15</Slides>
  <Notes>15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Economica</vt:lpstr>
      <vt:lpstr>Comfortaa</vt:lpstr>
      <vt:lpstr>Spectral</vt:lpstr>
      <vt:lpstr>Courier New</vt:lpstr>
      <vt:lpstr>Calibri</vt:lpstr>
      <vt:lpstr>Arial</vt:lpstr>
      <vt:lpstr>Open Sans</vt:lpstr>
      <vt:lpstr>Luxe</vt:lpstr>
      <vt:lpstr>CABO</vt:lpstr>
      <vt:lpstr>Aufgabenbereich - Georg</vt:lpstr>
      <vt:lpstr>Firebase Realtime DB</vt:lpstr>
      <vt:lpstr>DatabaseOperation Klasse</vt:lpstr>
      <vt:lpstr>Login und Registrierung</vt:lpstr>
      <vt:lpstr>Login und Registrierung</vt:lpstr>
      <vt:lpstr>Login und Registrierung</vt:lpstr>
      <vt:lpstr>Login und Registrierung</vt:lpstr>
      <vt:lpstr>Hauptmenü</vt:lpstr>
      <vt:lpstr>Hauptmenü</vt:lpstr>
      <vt:lpstr>Hauptmenü</vt:lpstr>
      <vt:lpstr>Hauptmenü</vt:lpstr>
      <vt:lpstr>Musik und Sounds</vt:lpstr>
      <vt:lpstr>Weitere Tätigkeiten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CABO</dc:title>
  <dc:creator>Staber Georg</dc:creator>
  <cp:lastModifiedBy>Staber Georg</cp:lastModifiedBy>
  <cp:revision>17</cp:revision>
  <dcterms:created xsi:type="dcterms:W3CDTF">2020-11-23T09:46:37Z</dcterms:created>
  <dcterms:modified xsi:type="dcterms:W3CDTF">2021-02-09T16:30:59Z</dcterms:modified>
</cp:coreProperties>
</file>