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dvent Pro SemiBold"/>
      <p:regular r:id="rId18"/>
      <p:bold r:id="rId19"/>
      <p:italic r:id="rId20"/>
      <p:boldItalic r:id="rId21"/>
    </p:embeddedFont>
    <p:embeddedFont>
      <p:font typeface="Fira Sans Extra Condensed Medium"/>
      <p:regular r:id="rId22"/>
      <p:bold r:id="rId23"/>
      <p:italic r:id="rId24"/>
      <p:boldItalic r:id="rId25"/>
    </p:embeddedFont>
    <p:embeddedFont>
      <p:font typeface="Fira Sans Condensed Medium"/>
      <p:regular r:id="rId26"/>
      <p:bold r:id="rId27"/>
      <p:italic r:id="rId28"/>
      <p:boldItalic r:id="rId29"/>
    </p:embeddedFont>
    <p:embeddedFont>
      <p:font typeface="Maven Pro"/>
      <p:regular r:id="rId30"/>
      <p:bold r:id="rId31"/>
    </p:embeddedFont>
    <p:embeddedFont>
      <p:font typeface="Share Tech"/>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italic.fntdata"/><Relationship Id="rId22" Type="http://schemas.openxmlformats.org/officeDocument/2006/relationships/font" Target="fonts/FiraSansExtraCondensedMedium-regular.fntdata"/><Relationship Id="rId21" Type="http://schemas.openxmlformats.org/officeDocument/2006/relationships/font" Target="fonts/AdventProSemiBold-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regular.fntdata"/><Relationship Id="rId25" Type="http://schemas.openxmlformats.org/officeDocument/2006/relationships/font" Target="fonts/FiraSansExtraCondensedMedium-boldItalic.fntdata"/><Relationship Id="rId28" Type="http://schemas.openxmlformats.org/officeDocument/2006/relationships/font" Target="fonts/FiraSansCondensedMedium-italic.fntdata"/><Relationship Id="rId27" Type="http://schemas.openxmlformats.org/officeDocument/2006/relationships/font" Target="fonts/FiraSans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hareTech-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dventProSemiBold-bold.fntdata"/><Relationship Id="rId18" Type="http://schemas.openxmlformats.org/officeDocument/2006/relationships/font" Target="fonts/Advent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f307eb16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f307eb16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f307eb16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f307eb16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f307eb16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f307eb16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beab9d65e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beab9d65e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beab9d65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beab9d65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beab9d65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beab9d65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beab9d65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beab9d65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beab9d65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beab9d65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bf0f2f7fa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bf0f2f7fa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6c60e245bf_1_3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c60e245bf_1_3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f307eb16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f307eb16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427" name="Shape 427"/>
        <p:cNvGrpSpPr/>
        <p:nvPr/>
      </p:nvGrpSpPr>
      <p:grpSpPr>
        <a:xfrm>
          <a:off x="0" y="0"/>
          <a:ext cx="0" cy="0"/>
          <a:chOff x="0" y="0"/>
          <a:chExt cx="0" cy="0"/>
        </a:xfrm>
      </p:grpSpPr>
      <p:sp>
        <p:nvSpPr>
          <p:cNvPr id="428" name="Google Shape;4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9" name="Google Shape;4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0" name="Google Shape;43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hyperlink" Target="https://arxiv.org/abs/2303.18223" TargetMode="External"/><Relationship Id="rId4" Type="http://schemas.openxmlformats.org/officeDocument/2006/relationships/hyperlink" Target="https://arxiv.org/abs/2306.05685" TargetMode="External"/><Relationship Id="rId5" Type="http://schemas.openxmlformats.org/officeDocument/2006/relationships/hyperlink" Target="https://arxiv.org/abs/2307.03109" TargetMode="External"/><Relationship Id="rId6" Type="http://schemas.openxmlformats.org/officeDocument/2006/relationships/hyperlink" Target="https://arxiv.org/abs/2307.1016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github.com/sophiatannir/TTP_LLMs_review"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4"/>
          <p:cNvSpPr txBox="1"/>
          <p:nvPr>
            <p:ph idx="1" type="subTitle"/>
          </p:nvPr>
        </p:nvSpPr>
        <p:spPr>
          <a:xfrm>
            <a:off x="1391250" y="3094050"/>
            <a:ext cx="636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Jean Kaddour, Joshua Harris, Maximilian Mozes,</a:t>
            </a:r>
            <a:endParaRPr/>
          </a:p>
          <a:p>
            <a:pPr indent="0" lvl="0" marL="0" rtl="0" algn="ctr">
              <a:spcBef>
                <a:spcPts val="0"/>
              </a:spcBef>
              <a:spcAft>
                <a:spcPts val="0"/>
              </a:spcAft>
              <a:buNone/>
            </a:pPr>
            <a:r>
              <a:rPr lang="en"/>
              <a:t> Herbie Bradley, Robert</a:t>
            </a:r>
            <a:r>
              <a:rPr lang="en"/>
              <a:t> Ra</a:t>
            </a:r>
            <a:r>
              <a:rPr lang="en"/>
              <a:t>ileanu, and Robert McHardy</a:t>
            </a:r>
            <a:endParaRPr/>
          </a:p>
        </p:txBody>
      </p:sp>
      <p:sp>
        <p:nvSpPr>
          <p:cNvPr id="436" name="Google Shape;436;p24"/>
          <p:cNvSpPr txBox="1"/>
          <p:nvPr>
            <p:ph type="ctrTitle"/>
          </p:nvPr>
        </p:nvSpPr>
        <p:spPr>
          <a:xfrm>
            <a:off x="1036500" y="950425"/>
            <a:ext cx="7071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 and Applications of Large Language Models</a:t>
            </a:r>
            <a:endParaRPr/>
          </a:p>
        </p:txBody>
      </p:sp>
      <p:sp>
        <p:nvSpPr>
          <p:cNvPr id="437" name="Google Shape;437;p24"/>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13934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6902604" y="454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1400242" y="4835608"/>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4"/>
          <p:cNvGrpSpPr/>
          <p:nvPr/>
        </p:nvGrpSpPr>
        <p:grpSpPr>
          <a:xfrm>
            <a:off x="7680114" y="4077331"/>
            <a:ext cx="121434" cy="1073147"/>
            <a:chOff x="6232314" y="3696331"/>
            <a:chExt cx="121434" cy="1073147"/>
          </a:xfrm>
        </p:grpSpPr>
        <p:sp>
          <p:nvSpPr>
            <p:cNvPr id="443" name="Google Shape;443;p24"/>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4"/>
          <p:cNvGrpSpPr/>
          <p:nvPr/>
        </p:nvGrpSpPr>
        <p:grpSpPr>
          <a:xfrm>
            <a:off x="7542548" y="337714"/>
            <a:ext cx="133252" cy="1952377"/>
            <a:chOff x="6780548" y="337714"/>
            <a:chExt cx="133252" cy="1952377"/>
          </a:xfrm>
        </p:grpSpPr>
        <p:sp>
          <p:nvSpPr>
            <p:cNvPr id="446" name="Google Shape;446;p2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4"/>
          <p:cNvGrpSpPr/>
          <p:nvPr/>
        </p:nvGrpSpPr>
        <p:grpSpPr>
          <a:xfrm>
            <a:off x="1608717" y="1280046"/>
            <a:ext cx="199237" cy="2828935"/>
            <a:chOff x="1608717" y="1280046"/>
            <a:chExt cx="199237" cy="2828935"/>
          </a:xfrm>
        </p:grpSpPr>
        <p:sp>
          <p:nvSpPr>
            <p:cNvPr id="449" name="Google Shape;449;p2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4"/>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24"/>
          <p:cNvGrpSpPr/>
          <p:nvPr/>
        </p:nvGrpSpPr>
        <p:grpSpPr>
          <a:xfrm>
            <a:off x="8008096" y="2108910"/>
            <a:ext cx="199001" cy="2139769"/>
            <a:chOff x="8008096" y="2108910"/>
            <a:chExt cx="199001" cy="2139769"/>
          </a:xfrm>
        </p:grpSpPr>
        <p:sp>
          <p:nvSpPr>
            <p:cNvPr id="455" name="Google Shape;455;p2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4"/>
          <p:cNvGrpSpPr/>
          <p:nvPr/>
        </p:nvGrpSpPr>
        <p:grpSpPr>
          <a:xfrm>
            <a:off x="6682375" y="4211380"/>
            <a:ext cx="199001" cy="867198"/>
            <a:chOff x="4475150" y="4052605"/>
            <a:chExt cx="199001" cy="867198"/>
          </a:xfrm>
        </p:grpSpPr>
        <p:sp>
          <p:nvSpPr>
            <p:cNvPr id="458" name="Google Shape;458;p24"/>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4"/>
          <p:cNvSpPr txBox="1"/>
          <p:nvPr>
            <p:ph idx="1" type="subTitle"/>
          </p:nvPr>
        </p:nvSpPr>
        <p:spPr>
          <a:xfrm>
            <a:off x="2397450" y="3903200"/>
            <a:ext cx="4349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a:t>
            </a:r>
            <a:endParaRPr/>
          </a:p>
          <a:p>
            <a:pPr indent="0" lvl="0" marL="0" rtl="0" algn="ctr">
              <a:spcBef>
                <a:spcPts val="0"/>
              </a:spcBef>
              <a:spcAft>
                <a:spcPts val="0"/>
              </a:spcAft>
              <a:buNone/>
            </a:pPr>
            <a:r>
              <a:rPr lang="en"/>
              <a:t>Rachel Montgomery &amp; Sophia Tannir</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3"/>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accent2"/>
              </a:buClr>
              <a:buSzPts val="2100"/>
              <a:buChar char="●"/>
            </a:pPr>
            <a:r>
              <a:rPr lang="en" sz="2100"/>
              <a:t>Questions for class:</a:t>
            </a:r>
            <a:endParaRPr sz="2100"/>
          </a:p>
          <a:p>
            <a:pPr indent="-336550" lvl="1" marL="914400" rtl="0" algn="l">
              <a:lnSpc>
                <a:spcPct val="115000"/>
              </a:lnSpc>
              <a:spcBef>
                <a:spcPts val="0"/>
              </a:spcBef>
              <a:spcAft>
                <a:spcPts val="0"/>
              </a:spcAft>
              <a:buClr>
                <a:schemeClr val="accent3"/>
              </a:buClr>
              <a:buSzPts val="1700"/>
              <a:buChar char="○"/>
            </a:pPr>
            <a:r>
              <a:rPr lang="en" sz="1700"/>
              <a:t>Considering the large size of datasets used in training LLMs, what strategies could be implemented to ensure these datasets are balanced and free of biases without compromising the diversity and richness of the data? </a:t>
            </a:r>
            <a:endParaRPr sz="1700"/>
          </a:p>
          <a:p>
            <a:pPr indent="-336550" lvl="1" marL="914400" rtl="0" algn="l">
              <a:lnSpc>
                <a:spcPct val="115000"/>
              </a:lnSpc>
              <a:spcBef>
                <a:spcPts val="0"/>
              </a:spcBef>
              <a:spcAft>
                <a:spcPts val="0"/>
              </a:spcAft>
              <a:buClr>
                <a:schemeClr val="accent3"/>
              </a:buClr>
              <a:buSzPts val="1700"/>
              <a:buChar char="○"/>
            </a:pPr>
            <a:r>
              <a:rPr lang="en" sz="1700"/>
              <a:t>Based on this paper’s </a:t>
            </a:r>
            <a:r>
              <a:rPr lang="en" sz="1700"/>
              <a:t>classification</a:t>
            </a:r>
            <a:r>
              <a:rPr lang="en" sz="1700"/>
              <a:t> of problem areas (design, behavior, science) what area would </a:t>
            </a:r>
            <a:r>
              <a:rPr lang="en" sz="1700"/>
              <a:t>hallucinations</a:t>
            </a:r>
            <a:r>
              <a:rPr lang="en" sz="1700"/>
              <a:t> be in?</a:t>
            </a:r>
            <a:endParaRPr sz="1700"/>
          </a:p>
          <a:p>
            <a:pPr indent="-361950" lvl="0" marL="457200" rtl="0" algn="l">
              <a:lnSpc>
                <a:spcPct val="115000"/>
              </a:lnSpc>
              <a:spcBef>
                <a:spcPts val="0"/>
              </a:spcBef>
              <a:spcAft>
                <a:spcPts val="0"/>
              </a:spcAft>
              <a:buClr>
                <a:schemeClr val="accent2"/>
              </a:buClr>
              <a:buSzPts val="2100"/>
              <a:buChar char="●"/>
            </a:pPr>
            <a:r>
              <a:rPr lang="en" sz="2100"/>
              <a:t>Possible Discussion Questions</a:t>
            </a:r>
            <a:endParaRPr sz="2100"/>
          </a:p>
          <a:p>
            <a:pPr indent="-336550" lvl="1" marL="914400" rtl="0" algn="l">
              <a:lnSpc>
                <a:spcPct val="115000"/>
              </a:lnSpc>
              <a:spcBef>
                <a:spcPts val="0"/>
              </a:spcBef>
              <a:spcAft>
                <a:spcPts val="0"/>
              </a:spcAft>
              <a:buClr>
                <a:schemeClr val="accent3"/>
              </a:buClr>
              <a:buSzPts val="1700"/>
              <a:buChar char="○"/>
            </a:pPr>
            <a:r>
              <a:rPr lang="en" sz="1700"/>
              <a:t>Which of the challenges is the furthest from being solved?</a:t>
            </a:r>
            <a:endParaRPr sz="1700"/>
          </a:p>
          <a:p>
            <a:pPr indent="-336550" lvl="1" marL="914400" rtl="0" algn="l">
              <a:lnSpc>
                <a:spcPct val="115000"/>
              </a:lnSpc>
              <a:spcBef>
                <a:spcPts val="0"/>
              </a:spcBef>
              <a:spcAft>
                <a:spcPts val="0"/>
              </a:spcAft>
              <a:buClr>
                <a:schemeClr val="accent3"/>
              </a:buClr>
              <a:buSzPts val="1700"/>
              <a:buChar char="○"/>
            </a:pPr>
            <a:r>
              <a:rPr lang="en" sz="1700"/>
              <a:t>What domain can will grow the most with LLM applications?</a:t>
            </a:r>
            <a:endParaRPr sz="1700"/>
          </a:p>
          <a:p>
            <a:pPr indent="-336550" lvl="1" marL="914400" rtl="0" algn="l">
              <a:spcBef>
                <a:spcPts val="0"/>
              </a:spcBef>
              <a:spcAft>
                <a:spcPts val="0"/>
              </a:spcAft>
              <a:buClr>
                <a:schemeClr val="accent3"/>
              </a:buClr>
              <a:buSzPts val="1700"/>
              <a:buChar char="○"/>
            </a:pPr>
            <a:r>
              <a:rPr lang="en" sz="1700"/>
              <a:t>What domain faces the most challenges with LLM applications?</a:t>
            </a:r>
            <a:endParaRPr sz="1700"/>
          </a:p>
          <a:p>
            <a:pPr indent="0" lvl="0" marL="914400" rtl="0" algn="l">
              <a:lnSpc>
                <a:spcPct val="115000"/>
              </a:lnSpc>
              <a:spcBef>
                <a:spcPts val="0"/>
              </a:spcBef>
              <a:spcAft>
                <a:spcPts val="0"/>
              </a:spcAft>
              <a:buNone/>
            </a:pPr>
            <a:r>
              <a:t/>
            </a:r>
            <a:endParaRPr sz="2200"/>
          </a:p>
        </p:txBody>
      </p:sp>
      <p:sp>
        <p:nvSpPr>
          <p:cNvPr id="526" name="Google Shape;526;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 Q&amp;A Session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4"/>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Char char="●"/>
            </a:pPr>
            <a:r>
              <a:rPr lang="en" sz="1800"/>
              <a:t>Kaddour, J., Harris, J., Mozes, M., Bradley, H., Raileanu, R., &amp; McHardy, R. (2023, July 19). Challenges and applications of large language models. arXiv.org. https://arxiv.org/abs/2307.10169</a:t>
            </a:r>
            <a:endParaRPr sz="1800"/>
          </a:p>
        </p:txBody>
      </p:sp>
      <p:sp>
        <p:nvSpPr>
          <p:cNvPr id="532" name="Google Shape;532;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5"/>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accent2"/>
              </a:buClr>
              <a:buSzPts val="2200"/>
              <a:buChar char="●"/>
            </a:pPr>
            <a:r>
              <a:rPr lang="en" sz="2400" u="sng">
                <a:solidFill>
                  <a:schemeClr val="hlink"/>
                </a:solidFill>
                <a:hlinkClick r:id="rId3"/>
              </a:rPr>
              <a:t>A Survey of Large Language Models</a:t>
            </a:r>
            <a:endParaRPr sz="2400"/>
          </a:p>
          <a:p>
            <a:pPr indent="-368300" lvl="0" marL="457200" rtl="0" algn="l">
              <a:lnSpc>
                <a:spcPct val="115000"/>
              </a:lnSpc>
              <a:spcBef>
                <a:spcPts val="0"/>
              </a:spcBef>
              <a:spcAft>
                <a:spcPts val="0"/>
              </a:spcAft>
              <a:buClr>
                <a:schemeClr val="accent2"/>
              </a:buClr>
              <a:buSzPts val="2200"/>
              <a:buChar char="●"/>
            </a:pPr>
            <a:r>
              <a:rPr lang="en" sz="2400" u="sng">
                <a:solidFill>
                  <a:schemeClr val="hlink"/>
                </a:solidFill>
                <a:hlinkClick r:id="rId4"/>
              </a:rPr>
              <a:t>Judging LLM-as-a-Judge with MT-Bench and Chatbot Arena</a:t>
            </a:r>
            <a:endParaRPr sz="2400"/>
          </a:p>
          <a:p>
            <a:pPr indent="-381000" lvl="0" marL="457200" rtl="0" algn="l">
              <a:lnSpc>
                <a:spcPct val="115000"/>
              </a:lnSpc>
              <a:spcBef>
                <a:spcPts val="0"/>
              </a:spcBef>
              <a:spcAft>
                <a:spcPts val="0"/>
              </a:spcAft>
              <a:buClr>
                <a:schemeClr val="accent2"/>
              </a:buClr>
              <a:buSzPts val="2400"/>
              <a:buChar char="●"/>
            </a:pPr>
            <a:r>
              <a:rPr lang="en" sz="2400" u="sng">
                <a:solidFill>
                  <a:schemeClr val="hlink"/>
                </a:solidFill>
                <a:hlinkClick r:id="rId5"/>
              </a:rPr>
              <a:t>A Survey on Evaluation of Large Language Models</a:t>
            </a:r>
            <a:endParaRPr sz="2400"/>
          </a:p>
          <a:p>
            <a:pPr indent="-381000" lvl="0" marL="457200" rtl="0" algn="l">
              <a:lnSpc>
                <a:spcPct val="115000"/>
              </a:lnSpc>
              <a:spcBef>
                <a:spcPts val="0"/>
              </a:spcBef>
              <a:spcAft>
                <a:spcPts val="0"/>
              </a:spcAft>
              <a:buClr>
                <a:schemeClr val="accent2"/>
              </a:buClr>
              <a:buSzPts val="2400"/>
              <a:buChar char="●"/>
            </a:pPr>
            <a:r>
              <a:rPr lang="en" sz="2400" u="sng">
                <a:solidFill>
                  <a:schemeClr val="hlink"/>
                </a:solidFill>
                <a:hlinkClick r:id="rId6"/>
              </a:rPr>
              <a:t>Challenges and Applications of Large Language Models</a:t>
            </a:r>
            <a:endParaRPr sz="2400"/>
          </a:p>
        </p:txBody>
      </p:sp>
      <p:sp>
        <p:nvSpPr>
          <p:cNvPr id="538" name="Google Shape;538;p35"/>
          <p:cNvSpPr txBox="1"/>
          <p:nvPr>
            <p:ph type="ctrTitle"/>
          </p:nvPr>
        </p:nvSpPr>
        <p:spPr>
          <a:xfrm>
            <a:off x="618825" y="411675"/>
            <a:ext cx="5998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Resources: </a:t>
            </a:r>
            <a:r>
              <a:rPr lang="en"/>
              <a:t>Related Works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6"/>
          <p:cNvSpPr txBox="1"/>
          <p:nvPr>
            <p:ph type="title"/>
          </p:nvPr>
        </p:nvSpPr>
        <p:spPr>
          <a:xfrm>
            <a:off x="2660400" y="1925050"/>
            <a:ext cx="3823200" cy="103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200"/>
              <a:t>Thank you!</a:t>
            </a:r>
            <a:endParaRPr sz="6200"/>
          </a:p>
        </p:txBody>
      </p:sp>
      <p:sp>
        <p:nvSpPr>
          <p:cNvPr id="544" name="Google Shape;544;p36"/>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36"/>
          <p:cNvGrpSpPr/>
          <p:nvPr/>
        </p:nvGrpSpPr>
        <p:grpSpPr>
          <a:xfrm>
            <a:off x="7981434" y="-1177061"/>
            <a:ext cx="203789" cy="1274754"/>
            <a:chOff x="2877432" y="975334"/>
            <a:chExt cx="188886" cy="1181531"/>
          </a:xfrm>
        </p:grpSpPr>
        <p:sp>
          <p:nvSpPr>
            <p:cNvPr id="546" name="Google Shape;546;p3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36"/>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5"/>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accent2"/>
              </a:buClr>
              <a:buSzPts val="2200"/>
              <a:buChar char="●"/>
            </a:pPr>
            <a:r>
              <a:rPr lang="en" sz="2400"/>
              <a:t>Rapid advancements in natural language processing (NLP) capabilities</a:t>
            </a:r>
            <a:endParaRPr sz="2400"/>
          </a:p>
          <a:p>
            <a:pPr indent="-342900" lvl="1" marL="914400" rtl="0" algn="l">
              <a:lnSpc>
                <a:spcPct val="115000"/>
              </a:lnSpc>
              <a:spcBef>
                <a:spcPts val="0"/>
              </a:spcBef>
              <a:spcAft>
                <a:spcPts val="0"/>
              </a:spcAft>
              <a:buSzPts val="1800"/>
              <a:buChar char="○"/>
            </a:pPr>
            <a:r>
              <a:rPr lang="en" sz="2000"/>
              <a:t>Examples: GPT-3, PaLM, ChatGPT, Gemini </a:t>
            </a:r>
            <a:endParaRPr sz="2000"/>
          </a:p>
          <a:p>
            <a:pPr indent="-368300" lvl="0" marL="457200" rtl="0" algn="l">
              <a:lnSpc>
                <a:spcPct val="115000"/>
              </a:lnSpc>
              <a:spcBef>
                <a:spcPts val="0"/>
              </a:spcBef>
              <a:spcAft>
                <a:spcPts val="0"/>
              </a:spcAft>
              <a:buClr>
                <a:schemeClr val="accent2"/>
              </a:buClr>
              <a:buSzPts val="2200"/>
              <a:buChar char="●"/>
            </a:pPr>
            <a:r>
              <a:rPr lang="en" sz="2400"/>
              <a:t>Challenge: Keeping up with fast-paced research</a:t>
            </a:r>
            <a:endParaRPr sz="2400"/>
          </a:p>
          <a:p>
            <a:pPr indent="-368300" lvl="0" marL="457200" rtl="0" algn="l">
              <a:lnSpc>
                <a:spcPct val="115000"/>
              </a:lnSpc>
              <a:spcBef>
                <a:spcPts val="0"/>
              </a:spcBef>
              <a:spcAft>
                <a:spcPts val="0"/>
              </a:spcAft>
              <a:buClr>
                <a:schemeClr val="accent2"/>
              </a:buClr>
              <a:buSzPts val="2200"/>
              <a:buChar char="●"/>
            </a:pPr>
            <a:r>
              <a:rPr lang="en" sz="2400"/>
              <a:t>Purpose of the paper: Identify open problems and review applications and challenges</a:t>
            </a:r>
            <a:endParaRPr sz="2400"/>
          </a:p>
          <a:p>
            <a:pPr indent="-381000" lvl="1" marL="914400" rtl="0" algn="l">
              <a:lnSpc>
                <a:spcPct val="115000"/>
              </a:lnSpc>
              <a:spcBef>
                <a:spcPts val="0"/>
              </a:spcBef>
              <a:spcAft>
                <a:spcPts val="0"/>
              </a:spcAft>
              <a:buSzPts val="2400"/>
              <a:buChar char="○"/>
            </a:pPr>
            <a:r>
              <a:rPr lang="en" sz="2400"/>
              <a:t>Literature review, easily readable </a:t>
            </a:r>
            <a:endParaRPr sz="2400"/>
          </a:p>
          <a:p>
            <a:pPr indent="0" lvl="0" marL="0" rtl="0" algn="l">
              <a:lnSpc>
                <a:spcPct val="115000"/>
              </a:lnSpc>
              <a:spcBef>
                <a:spcPts val="1600"/>
              </a:spcBef>
              <a:spcAft>
                <a:spcPts val="1600"/>
              </a:spcAft>
              <a:buNone/>
            </a:pPr>
            <a:r>
              <a:t/>
            </a:r>
            <a:endParaRPr sz="2400"/>
          </a:p>
        </p:txBody>
      </p:sp>
      <p:sp>
        <p:nvSpPr>
          <p:cNvPr id="467" name="Google Shape;467;p2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6"/>
          <p:cNvSpPr txBox="1"/>
          <p:nvPr>
            <p:ph idx="1" type="body"/>
          </p:nvPr>
        </p:nvSpPr>
        <p:spPr>
          <a:xfrm>
            <a:off x="408825" y="1063525"/>
            <a:ext cx="4358700" cy="3786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Char char="●"/>
            </a:pPr>
            <a:r>
              <a:rPr lang="en" sz="2000"/>
              <a:t>Paper groups challenges into 3 areas</a:t>
            </a:r>
            <a:endParaRPr sz="2000"/>
          </a:p>
          <a:p>
            <a:pPr indent="-342900" lvl="1" marL="914400" rtl="0" algn="l">
              <a:lnSpc>
                <a:spcPct val="115000"/>
              </a:lnSpc>
              <a:spcBef>
                <a:spcPts val="0"/>
              </a:spcBef>
              <a:spcAft>
                <a:spcPts val="0"/>
              </a:spcAft>
              <a:buClr>
                <a:schemeClr val="accent3"/>
              </a:buClr>
              <a:buSzPts val="1800"/>
              <a:buChar char="○"/>
            </a:pPr>
            <a:r>
              <a:rPr lang="en" sz="2000"/>
              <a:t>Design: decisions taken before deployment</a:t>
            </a:r>
            <a:endParaRPr sz="2000"/>
          </a:p>
          <a:p>
            <a:pPr indent="-342900" lvl="1" marL="914400" rtl="0" algn="l">
              <a:lnSpc>
                <a:spcPct val="115000"/>
              </a:lnSpc>
              <a:spcBef>
                <a:spcPts val="0"/>
              </a:spcBef>
              <a:spcAft>
                <a:spcPts val="0"/>
              </a:spcAft>
              <a:buClr>
                <a:schemeClr val="accent3"/>
              </a:buClr>
              <a:buSzPts val="1800"/>
              <a:buChar char="○"/>
            </a:pPr>
            <a:r>
              <a:rPr lang="en" sz="2000"/>
              <a:t>Behavior: challenges occur during deployment</a:t>
            </a:r>
            <a:endParaRPr sz="2000"/>
          </a:p>
          <a:p>
            <a:pPr indent="-342900" lvl="1" marL="914400" rtl="0" algn="l">
              <a:lnSpc>
                <a:spcPct val="115000"/>
              </a:lnSpc>
              <a:spcBef>
                <a:spcPts val="0"/>
              </a:spcBef>
              <a:spcAft>
                <a:spcPts val="0"/>
              </a:spcAft>
              <a:buClr>
                <a:schemeClr val="accent3"/>
              </a:buClr>
              <a:buSzPts val="1800"/>
              <a:buChar char="○"/>
            </a:pPr>
            <a:r>
              <a:rPr lang="en" sz="2000"/>
              <a:t>Science: hinder academic progress</a:t>
            </a:r>
            <a:endParaRPr sz="2000"/>
          </a:p>
          <a:p>
            <a:pPr indent="0" lvl="0" marL="0" rtl="0" algn="l">
              <a:lnSpc>
                <a:spcPct val="115000"/>
              </a:lnSpc>
              <a:spcBef>
                <a:spcPts val="1600"/>
              </a:spcBef>
              <a:spcAft>
                <a:spcPts val="0"/>
              </a:spcAft>
              <a:buNone/>
            </a:pPr>
            <a:r>
              <a:t/>
            </a:r>
            <a:endParaRPr sz="2000"/>
          </a:p>
          <a:p>
            <a:pPr indent="0" lvl="0" marL="0" rtl="0" algn="l">
              <a:lnSpc>
                <a:spcPct val="115000"/>
              </a:lnSpc>
              <a:spcBef>
                <a:spcPts val="1600"/>
              </a:spcBef>
              <a:spcAft>
                <a:spcPts val="0"/>
              </a:spcAft>
              <a:buNone/>
            </a:pPr>
            <a:r>
              <a:t/>
            </a:r>
            <a:endParaRPr sz="2000"/>
          </a:p>
          <a:p>
            <a:pPr indent="0" lvl="0" marL="0" rtl="0" algn="l">
              <a:lnSpc>
                <a:spcPct val="115000"/>
              </a:lnSpc>
              <a:spcBef>
                <a:spcPts val="1600"/>
              </a:spcBef>
              <a:spcAft>
                <a:spcPts val="1600"/>
              </a:spcAft>
              <a:buNone/>
            </a:pPr>
            <a:r>
              <a:t/>
            </a:r>
            <a:endParaRPr sz="2000"/>
          </a:p>
        </p:txBody>
      </p:sp>
      <p:sp>
        <p:nvSpPr>
          <p:cNvPr id="473" name="Google Shape;473;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LLM Challenges </a:t>
            </a:r>
            <a:endParaRPr/>
          </a:p>
        </p:txBody>
      </p:sp>
      <p:pic>
        <p:nvPicPr>
          <p:cNvPr id="474" name="Google Shape;474;p26"/>
          <p:cNvPicPr preferRelativeResize="0"/>
          <p:nvPr/>
        </p:nvPicPr>
        <p:blipFill rotWithShape="1">
          <a:blip r:embed="rId3">
            <a:alphaModFix/>
          </a:blip>
          <a:srcRect b="0" l="0" r="2600" t="4361"/>
          <a:stretch/>
        </p:blipFill>
        <p:spPr>
          <a:xfrm>
            <a:off x="1133163" y="4195700"/>
            <a:ext cx="2910016" cy="654725"/>
          </a:xfrm>
          <a:prstGeom prst="rect">
            <a:avLst/>
          </a:prstGeom>
          <a:noFill/>
          <a:ln>
            <a:noFill/>
          </a:ln>
        </p:spPr>
      </p:pic>
      <p:pic>
        <p:nvPicPr>
          <p:cNvPr id="475" name="Google Shape;475;p26"/>
          <p:cNvPicPr preferRelativeResize="0"/>
          <p:nvPr/>
        </p:nvPicPr>
        <p:blipFill>
          <a:blip r:embed="rId4">
            <a:alphaModFix/>
          </a:blip>
          <a:stretch>
            <a:fillRect/>
          </a:stretch>
        </p:blipFill>
        <p:spPr>
          <a:xfrm>
            <a:off x="4408550" y="694415"/>
            <a:ext cx="4901158" cy="4314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7"/>
          <p:cNvSpPr txBox="1"/>
          <p:nvPr>
            <p:ph idx="1" type="body"/>
          </p:nvPr>
        </p:nvSpPr>
        <p:spPr>
          <a:xfrm>
            <a:off x="462000" y="1063525"/>
            <a:ext cx="8456400" cy="378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2"/>
              </a:buClr>
              <a:buSzPts val="2000"/>
              <a:buChar char="●"/>
            </a:pPr>
            <a:r>
              <a:rPr lang="en" sz="2200"/>
              <a:t>Unfathomable Datasets</a:t>
            </a:r>
            <a:endParaRPr sz="2200"/>
          </a:p>
          <a:p>
            <a:pPr indent="-342900" lvl="1" marL="914400" rtl="0" algn="l">
              <a:lnSpc>
                <a:spcPct val="115000"/>
              </a:lnSpc>
              <a:spcBef>
                <a:spcPts val="0"/>
              </a:spcBef>
              <a:spcAft>
                <a:spcPts val="0"/>
              </a:spcAft>
              <a:buClr>
                <a:schemeClr val="accent3"/>
              </a:buClr>
              <a:buSzPts val="1800"/>
              <a:buChar char="○"/>
            </a:pPr>
            <a:r>
              <a:rPr lang="en" sz="1800"/>
              <a:t>Pre-training datasets have grown so rapidly in size and diversity that no individual can manually check or understand all the data</a:t>
            </a:r>
            <a:endParaRPr sz="1800"/>
          </a:p>
          <a:p>
            <a:pPr indent="-342900" lvl="2" marL="1371600" rtl="0" algn="l">
              <a:lnSpc>
                <a:spcPct val="115000"/>
              </a:lnSpc>
              <a:spcBef>
                <a:spcPts val="0"/>
              </a:spcBef>
              <a:spcAft>
                <a:spcPts val="0"/>
              </a:spcAft>
              <a:buClr>
                <a:schemeClr val="lt2"/>
              </a:buClr>
              <a:buSzPts val="1800"/>
              <a:buChar char="■"/>
            </a:pPr>
            <a:r>
              <a:rPr lang="en" sz="1800"/>
              <a:t>Duplicates, benchmark contamination, inclusion of personally identifiable information (PII)</a:t>
            </a:r>
            <a:endParaRPr sz="1800"/>
          </a:p>
          <a:p>
            <a:pPr indent="-355600" lvl="0" marL="457200" rtl="0" algn="l">
              <a:lnSpc>
                <a:spcPct val="115000"/>
              </a:lnSpc>
              <a:spcBef>
                <a:spcPts val="0"/>
              </a:spcBef>
              <a:spcAft>
                <a:spcPts val="0"/>
              </a:spcAft>
              <a:buClr>
                <a:schemeClr val="accent2"/>
              </a:buClr>
              <a:buSzPts val="2000"/>
              <a:buChar char="●"/>
            </a:pPr>
            <a:r>
              <a:rPr lang="en" sz="2200"/>
              <a:t>Tokenizer Reliance</a:t>
            </a:r>
            <a:endParaRPr sz="2200"/>
          </a:p>
          <a:p>
            <a:pPr indent="-342900" lvl="1" marL="914400" rtl="0" algn="l">
              <a:lnSpc>
                <a:spcPct val="115000"/>
              </a:lnSpc>
              <a:spcBef>
                <a:spcPts val="0"/>
              </a:spcBef>
              <a:spcAft>
                <a:spcPts val="0"/>
              </a:spcAft>
              <a:buClr>
                <a:schemeClr val="accent3"/>
              </a:buClr>
              <a:buSzPts val="1800"/>
              <a:buChar char="○"/>
            </a:pPr>
            <a:r>
              <a:rPr lang="en" sz="1800"/>
              <a:t>Computational overhead, language dependence, inability to handle novel words, fixed vocabulary sizes, and hurt interpretability</a:t>
            </a:r>
            <a:endParaRPr sz="1800"/>
          </a:p>
          <a:p>
            <a:pPr indent="-355600" lvl="0" marL="457200" rtl="0" algn="l">
              <a:lnSpc>
                <a:spcPct val="115000"/>
              </a:lnSpc>
              <a:spcBef>
                <a:spcPts val="0"/>
              </a:spcBef>
              <a:spcAft>
                <a:spcPts val="0"/>
              </a:spcAft>
              <a:buClr>
                <a:schemeClr val="accent2"/>
              </a:buClr>
              <a:buSzPts val="2000"/>
              <a:buChar char="●"/>
            </a:pPr>
            <a:r>
              <a:rPr lang="en" sz="2200"/>
              <a:t>High Pre-Training Costs</a:t>
            </a:r>
            <a:endParaRPr sz="2200"/>
          </a:p>
          <a:p>
            <a:pPr indent="-330200" lvl="1" marL="914400" rtl="0" algn="l">
              <a:lnSpc>
                <a:spcPct val="115000"/>
              </a:lnSpc>
              <a:spcBef>
                <a:spcPts val="0"/>
              </a:spcBef>
              <a:spcAft>
                <a:spcPts val="0"/>
              </a:spcAft>
              <a:buClr>
                <a:schemeClr val="accent3"/>
              </a:buClr>
              <a:buSzPts val="1600"/>
              <a:buChar char="○"/>
            </a:pPr>
            <a:r>
              <a:rPr lang="en" sz="1800"/>
              <a:t>Compute hours</a:t>
            </a:r>
            <a:endParaRPr sz="1800"/>
          </a:p>
          <a:p>
            <a:pPr indent="-330200" lvl="1" marL="914400" rtl="0" algn="l">
              <a:lnSpc>
                <a:spcPct val="115000"/>
              </a:lnSpc>
              <a:spcBef>
                <a:spcPts val="0"/>
              </a:spcBef>
              <a:spcAft>
                <a:spcPts val="0"/>
              </a:spcAft>
              <a:buClr>
                <a:schemeClr val="accent3"/>
              </a:buClr>
              <a:buSzPts val="1600"/>
              <a:buChar char="○"/>
            </a:pPr>
            <a:r>
              <a:rPr lang="en" sz="1800"/>
              <a:t>Potential solutions: optimizing training recipes and objectives</a:t>
            </a:r>
            <a:endParaRPr sz="1800"/>
          </a:p>
        </p:txBody>
      </p:sp>
      <p:sp>
        <p:nvSpPr>
          <p:cNvPr id="481" name="Google Shape;481;p2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Challenges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8"/>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2"/>
              </a:buClr>
              <a:buSzPts val="2000"/>
              <a:buChar char="●"/>
            </a:pPr>
            <a:r>
              <a:rPr lang="en" sz="2200"/>
              <a:t>Prompt Brittleness</a:t>
            </a:r>
            <a:endParaRPr sz="2200"/>
          </a:p>
          <a:p>
            <a:pPr indent="-317500" lvl="1" marL="914400" rtl="0" algn="l">
              <a:lnSpc>
                <a:spcPct val="115000"/>
              </a:lnSpc>
              <a:spcBef>
                <a:spcPts val="0"/>
              </a:spcBef>
              <a:spcAft>
                <a:spcPts val="0"/>
              </a:spcAft>
              <a:buClr>
                <a:schemeClr val="accent3"/>
              </a:buClr>
              <a:buSzPts val="1400"/>
              <a:buChar char="○"/>
            </a:pPr>
            <a:r>
              <a:rPr lang="en" sz="1800"/>
              <a:t>Small prompt variations can drastically change model outputs, requiring extensive prompt engineering</a:t>
            </a:r>
            <a:endParaRPr sz="1800"/>
          </a:p>
          <a:p>
            <a:pPr indent="-355600" lvl="0" marL="457200" rtl="0" algn="l">
              <a:lnSpc>
                <a:spcPct val="115000"/>
              </a:lnSpc>
              <a:spcBef>
                <a:spcPts val="0"/>
              </a:spcBef>
              <a:spcAft>
                <a:spcPts val="0"/>
              </a:spcAft>
              <a:buClr>
                <a:schemeClr val="accent2"/>
              </a:buClr>
              <a:buSzPts val="2000"/>
              <a:buChar char="●"/>
            </a:pPr>
            <a:r>
              <a:rPr lang="en" sz="2200"/>
              <a:t>Misaligned Behavior</a:t>
            </a:r>
            <a:endParaRPr sz="2200"/>
          </a:p>
          <a:p>
            <a:pPr indent="-317500" lvl="1" marL="914400" rtl="0" algn="l">
              <a:lnSpc>
                <a:spcPct val="115000"/>
              </a:lnSpc>
              <a:spcBef>
                <a:spcPts val="0"/>
              </a:spcBef>
              <a:spcAft>
                <a:spcPts val="0"/>
              </a:spcAft>
              <a:buClr>
                <a:schemeClr val="accent3"/>
              </a:buClr>
              <a:buSzPts val="1400"/>
              <a:buChar char="○"/>
            </a:pPr>
            <a:r>
              <a:rPr lang="en" sz="1800"/>
              <a:t>Models often generate untruthful, biased or toxic text, requiring better alignment techniques</a:t>
            </a:r>
            <a:endParaRPr sz="1800"/>
          </a:p>
          <a:p>
            <a:pPr indent="-355600" lvl="0" marL="457200" rtl="0" algn="l">
              <a:lnSpc>
                <a:spcPct val="115000"/>
              </a:lnSpc>
              <a:spcBef>
                <a:spcPts val="0"/>
              </a:spcBef>
              <a:spcAft>
                <a:spcPts val="0"/>
              </a:spcAft>
              <a:buClr>
                <a:schemeClr val="accent2"/>
              </a:buClr>
              <a:buSzPts val="2000"/>
              <a:buChar char="●"/>
            </a:pPr>
            <a:r>
              <a:rPr lang="en" sz="2200"/>
              <a:t>Outdated Knowledge</a:t>
            </a:r>
            <a:endParaRPr sz="2200"/>
          </a:p>
          <a:p>
            <a:pPr indent="-317500" lvl="1" marL="914400" rtl="0" algn="l">
              <a:lnSpc>
                <a:spcPct val="115000"/>
              </a:lnSpc>
              <a:spcBef>
                <a:spcPts val="0"/>
              </a:spcBef>
              <a:spcAft>
                <a:spcPts val="0"/>
              </a:spcAft>
              <a:buClr>
                <a:schemeClr val="accent3"/>
              </a:buClr>
              <a:buSzPts val="1400"/>
              <a:buChar char="○"/>
            </a:pPr>
            <a:r>
              <a:rPr lang="en" sz="1800"/>
              <a:t>Pretrained knowledge can become inaccurate over time</a:t>
            </a:r>
            <a:endParaRPr sz="1800"/>
          </a:p>
          <a:p>
            <a:pPr indent="-317500" lvl="1" marL="914400" rtl="0" algn="l">
              <a:lnSpc>
                <a:spcPct val="115000"/>
              </a:lnSpc>
              <a:spcBef>
                <a:spcPts val="0"/>
              </a:spcBef>
              <a:spcAft>
                <a:spcPts val="0"/>
              </a:spcAft>
              <a:buClr>
                <a:schemeClr val="accent3"/>
              </a:buClr>
              <a:buSzPts val="1400"/>
              <a:buChar char="○"/>
            </a:pPr>
            <a:r>
              <a:rPr lang="en" sz="1800"/>
              <a:t>Updating models is costly and updating isolated facts without side effects remains difficult</a:t>
            </a:r>
            <a:endParaRPr sz="1900"/>
          </a:p>
        </p:txBody>
      </p:sp>
      <p:sp>
        <p:nvSpPr>
          <p:cNvPr id="487" name="Google Shape;487;p2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Behavioral Challenges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9"/>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accent2"/>
              </a:buClr>
              <a:buSzPts val="2100"/>
              <a:buChar char="●"/>
            </a:pPr>
            <a:r>
              <a:rPr lang="en" sz="2300"/>
              <a:t>Brittle Evaluations</a:t>
            </a:r>
            <a:endParaRPr sz="2300"/>
          </a:p>
          <a:p>
            <a:pPr indent="-323850" lvl="1" marL="914400" rtl="0" algn="l">
              <a:lnSpc>
                <a:spcPct val="115000"/>
              </a:lnSpc>
              <a:spcBef>
                <a:spcPts val="0"/>
              </a:spcBef>
              <a:spcAft>
                <a:spcPts val="0"/>
              </a:spcAft>
              <a:buClr>
                <a:schemeClr val="accent3"/>
              </a:buClr>
              <a:buSzPts val="1500"/>
              <a:buChar char="○"/>
            </a:pPr>
            <a:r>
              <a:rPr lang="en" sz="1900"/>
              <a:t>Evaluation results are very sensitive to small test set or metric changes</a:t>
            </a:r>
            <a:endParaRPr sz="1900"/>
          </a:p>
          <a:p>
            <a:pPr indent="-361950" lvl="0" marL="457200" rtl="0" algn="l">
              <a:lnSpc>
                <a:spcPct val="115000"/>
              </a:lnSpc>
              <a:spcBef>
                <a:spcPts val="0"/>
              </a:spcBef>
              <a:spcAft>
                <a:spcPts val="0"/>
              </a:spcAft>
              <a:buClr>
                <a:schemeClr val="accent2"/>
              </a:buClr>
              <a:buSzPts val="2100"/>
              <a:buChar char="●"/>
            </a:pPr>
            <a:r>
              <a:rPr lang="en" sz="2300"/>
              <a:t>Reliance on Static Human Evaluations</a:t>
            </a:r>
            <a:endParaRPr sz="2300"/>
          </a:p>
          <a:p>
            <a:pPr indent="-323850" lvl="1" marL="914400" rtl="0" algn="l">
              <a:lnSpc>
                <a:spcPct val="115000"/>
              </a:lnSpc>
              <a:spcBef>
                <a:spcPts val="0"/>
              </a:spcBef>
              <a:spcAft>
                <a:spcPts val="0"/>
              </a:spcAft>
              <a:buClr>
                <a:schemeClr val="accent3"/>
              </a:buClr>
              <a:buSzPts val="1500"/>
              <a:buChar char="○"/>
            </a:pPr>
            <a:r>
              <a:rPr lang="en" sz="1900"/>
              <a:t>Limitations as models exceed human abilities</a:t>
            </a:r>
            <a:endParaRPr sz="1900"/>
          </a:p>
          <a:p>
            <a:pPr indent="-361950" lvl="0" marL="457200" rtl="0" algn="l">
              <a:lnSpc>
                <a:spcPct val="115000"/>
              </a:lnSpc>
              <a:spcBef>
                <a:spcPts val="0"/>
              </a:spcBef>
              <a:spcAft>
                <a:spcPts val="0"/>
              </a:spcAft>
              <a:buClr>
                <a:schemeClr val="accent2"/>
              </a:buClr>
              <a:buSzPts val="2100"/>
              <a:buChar char="●"/>
            </a:pPr>
            <a:r>
              <a:rPr lang="en" sz="2300"/>
              <a:t>Lacking Experimental Designs</a:t>
            </a:r>
            <a:endParaRPr sz="2300"/>
          </a:p>
          <a:p>
            <a:pPr indent="-323850" lvl="1" marL="914400" rtl="0" algn="l">
              <a:lnSpc>
                <a:spcPct val="115000"/>
              </a:lnSpc>
              <a:spcBef>
                <a:spcPts val="0"/>
              </a:spcBef>
              <a:spcAft>
                <a:spcPts val="0"/>
              </a:spcAft>
              <a:buClr>
                <a:schemeClr val="accent3"/>
              </a:buClr>
              <a:buSzPts val="1500"/>
              <a:buChar char="○"/>
            </a:pPr>
            <a:r>
              <a:rPr lang="en" sz="1900"/>
              <a:t>Lacking Experimental Designs: Computational constraints on studies</a:t>
            </a:r>
            <a:endParaRPr sz="1900"/>
          </a:p>
          <a:p>
            <a:pPr indent="0" lvl="0" marL="0" rtl="0" algn="l">
              <a:lnSpc>
                <a:spcPct val="115000"/>
              </a:lnSpc>
              <a:spcBef>
                <a:spcPts val="1600"/>
              </a:spcBef>
              <a:spcAft>
                <a:spcPts val="1600"/>
              </a:spcAft>
              <a:buNone/>
            </a:pPr>
            <a:r>
              <a:t/>
            </a:r>
            <a:endParaRPr sz="1700"/>
          </a:p>
        </p:txBody>
      </p:sp>
      <p:sp>
        <p:nvSpPr>
          <p:cNvPr id="493" name="Google Shape;493;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Scientific Challenges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LLMs</a:t>
            </a:r>
            <a:endParaRPr/>
          </a:p>
        </p:txBody>
      </p:sp>
      <p:pic>
        <p:nvPicPr>
          <p:cNvPr id="499" name="Google Shape;499;p30"/>
          <p:cNvPicPr preferRelativeResize="0"/>
          <p:nvPr/>
        </p:nvPicPr>
        <p:blipFill rotWithShape="1">
          <a:blip r:embed="rId3">
            <a:alphaModFix/>
          </a:blip>
          <a:srcRect b="10194" l="16836" r="15545" t="5409"/>
          <a:stretch/>
        </p:blipFill>
        <p:spPr>
          <a:xfrm>
            <a:off x="3586900" y="67900"/>
            <a:ext cx="5421750" cy="5075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DEMO: CHALLENGES</a:t>
            </a:r>
            <a:endParaRPr/>
          </a:p>
        </p:txBody>
      </p:sp>
      <p:sp>
        <p:nvSpPr>
          <p:cNvPr id="505" name="Google Shape;505;p31"/>
          <p:cNvSpPr txBox="1"/>
          <p:nvPr>
            <p:ph idx="1" type="body"/>
          </p:nvPr>
        </p:nvSpPr>
        <p:spPr>
          <a:xfrm>
            <a:off x="1389725" y="4556950"/>
            <a:ext cx="6798000" cy="31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u="sng">
                <a:hlinkClick r:id="rId3"/>
              </a:rPr>
              <a:t>https://github.com/sophiatannir/TTP_LLMs_review</a:t>
            </a:r>
            <a:endParaRPr/>
          </a:p>
        </p:txBody>
      </p:sp>
      <p:grpSp>
        <p:nvGrpSpPr>
          <p:cNvPr id="506" name="Google Shape;506;p31"/>
          <p:cNvGrpSpPr/>
          <p:nvPr/>
        </p:nvGrpSpPr>
        <p:grpSpPr>
          <a:xfrm>
            <a:off x="2208147" y="1058709"/>
            <a:ext cx="5161175" cy="3498233"/>
            <a:chOff x="238125" y="1676700"/>
            <a:chExt cx="2045650" cy="1779275"/>
          </a:xfrm>
        </p:grpSpPr>
        <p:sp>
          <p:nvSpPr>
            <p:cNvPr id="507" name="Google Shape;507;p31"/>
            <p:cNvSpPr/>
            <p:nvPr/>
          </p:nvSpPr>
          <p:spPr>
            <a:xfrm>
              <a:off x="1006875" y="3190025"/>
              <a:ext cx="508150" cy="247100"/>
            </a:xfrm>
            <a:custGeom>
              <a:rect b="b" l="l" r="r" t="t"/>
              <a:pathLst>
                <a:path extrusionOk="0" h="9884" w="20326">
                  <a:moveTo>
                    <a:pt x="2967" y="0"/>
                  </a:moveTo>
                  <a:lnTo>
                    <a:pt x="0" y="9884"/>
                  </a:lnTo>
                  <a:lnTo>
                    <a:pt x="20325" y="9884"/>
                  </a:lnTo>
                  <a:lnTo>
                    <a:pt x="173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1021625" y="3190025"/>
              <a:ext cx="452425" cy="197525"/>
            </a:xfrm>
            <a:custGeom>
              <a:rect b="b" l="l" r="r" t="t"/>
              <a:pathLst>
                <a:path extrusionOk="0" h="7901" w="18097">
                  <a:moveTo>
                    <a:pt x="2377" y="0"/>
                  </a:moveTo>
                  <a:lnTo>
                    <a:pt x="0" y="7901"/>
                  </a:lnTo>
                  <a:cubicBezTo>
                    <a:pt x="6032" y="6753"/>
                    <a:pt x="12064" y="5557"/>
                    <a:pt x="18096" y="4442"/>
                  </a:cubicBezTo>
                  <a:lnTo>
                    <a:pt x="167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968750" y="3417450"/>
              <a:ext cx="584375" cy="38525"/>
            </a:xfrm>
            <a:custGeom>
              <a:rect b="b" l="l" r="r" t="t"/>
              <a:pathLst>
                <a:path extrusionOk="0" h="1541" w="23375">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238125" y="1777900"/>
              <a:ext cx="2045650" cy="1461300"/>
            </a:xfrm>
            <a:custGeom>
              <a:rect b="b" l="l" r="r" t="t"/>
              <a:pathLst>
                <a:path extrusionOk="0" h="58452" w="81826">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238125" y="1676700"/>
              <a:ext cx="2045650" cy="1390400"/>
            </a:xfrm>
            <a:custGeom>
              <a:rect b="b" l="l" r="r" t="t"/>
              <a:pathLst>
                <a:path extrusionOk="0" h="55616" w="81826">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346300" y="1773800"/>
              <a:ext cx="1829300" cy="1140050"/>
            </a:xfrm>
            <a:custGeom>
              <a:rect b="b" l="l" r="r" t="t"/>
              <a:pathLst>
                <a:path extrusionOk="0" h="45602" w="73172">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1244550" y="1708650"/>
              <a:ext cx="28700" cy="24925"/>
            </a:xfrm>
            <a:custGeom>
              <a:rect b="b" l="l" r="r" t="t"/>
              <a:pathLst>
                <a:path extrusionOk="0" h="997" w="1148">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4" name="Google Shape;514;p31"/>
          <p:cNvPicPr preferRelativeResize="0"/>
          <p:nvPr/>
        </p:nvPicPr>
        <p:blipFill rotWithShape="1">
          <a:blip r:embed="rId4">
            <a:alphaModFix/>
          </a:blip>
          <a:srcRect b="0" l="1320" r="1611" t="0"/>
          <a:stretch/>
        </p:blipFill>
        <p:spPr>
          <a:xfrm>
            <a:off x="2424875" y="1223938"/>
            <a:ext cx="4727699" cy="24306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2"/>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2"/>
              </a:buClr>
              <a:buSzPts val="2000"/>
              <a:buChar char="●"/>
            </a:pPr>
            <a:r>
              <a:rPr lang="en" sz="2200"/>
              <a:t>What was overlooked by the authors? </a:t>
            </a:r>
            <a:endParaRPr sz="2200"/>
          </a:p>
          <a:p>
            <a:pPr indent="-342900" lvl="1" marL="914400" rtl="0" algn="l">
              <a:lnSpc>
                <a:spcPct val="115000"/>
              </a:lnSpc>
              <a:spcBef>
                <a:spcPts val="0"/>
              </a:spcBef>
              <a:spcAft>
                <a:spcPts val="0"/>
              </a:spcAft>
              <a:buClr>
                <a:schemeClr val="accent3"/>
              </a:buClr>
              <a:buSzPts val="1800"/>
              <a:buChar char="○"/>
            </a:pPr>
            <a:r>
              <a:rPr lang="en" sz="1800"/>
              <a:t>Lack of ethics section or mentioning</a:t>
            </a:r>
            <a:endParaRPr sz="1800"/>
          </a:p>
          <a:p>
            <a:pPr indent="-355600" lvl="0" marL="457200" rtl="0" algn="l">
              <a:lnSpc>
                <a:spcPct val="115000"/>
              </a:lnSpc>
              <a:spcBef>
                <a:spcPts val="0"/>
              </a:spcBef>
              <a:spcAft>
                <a:spcPts val="0"/>
              </a:spcAft>
              <a:buClr>
                <a:schemeClr val="accent2"/>
              </a:buClr>
              <a:buSzPts val="2000"/>
              <a:buChar char="●"/>
            </a:pPr>
            <a:r>
              <a:rPr lang="en" sz="2200"/>
              <a:t>What could have been developed further?</a:t>
            </a:r>
            <a:endParaRPr sz="2200"/>
          </a:p>
          <a:p>
            <a:pPr indent="-342900" lvl="1" marL="914400" rtl="0" algn="l">
              <a:lnSpc>
                <a:spcPct val="115000"/>
              </a:lnSpc>
              <a:spcBef>
                <a:spcPts val="0"/>
              </a:spcBef>
              <a:spcAft>
                <a:spcPts val="0"/>
              </a:spcAft>
              <a:buClr>
                <a:schemeClr val="accent3"/>
              </a:buClr>
              <a:buSzPts val="1800"/>
              <a:buChar char="○"/>
            </a:pPr>
            <a:r>
              <a:rPr lang="en" sz="1800"/>
              <a:t>Explaining why simplistic solutions to problems aren’t effective </a:t>
            </a:r>
            <a:endParaRPr sz="1800"/>
          </a:p>
          <a:p>
            <a:pPr indent="-355600" lvl="0" marL="457200" rtl="0" algn="l">
              <a:lnSpc>
                <a:spcPct val="115000"/>
              </a:lnSpc>
              <a:spcBef>
                <a:spcPts val="0"/>
              </a:spcBef>
              <a:spcAft>
                <a:spcPts val="0"/>
              </a:spcAft>
              <a:buClr>
                <a:schemeClr val="accent2"/>
              </a:buClr>
              <a:buSzPts val="2000"/>
              <a:buChar char="●"/>
            </a:pPr>
            <a:r>
              <a:rPr lang="en" sz="2200"/>
              <a:t> Were there any errors?</a:t>
            </a:r>
            <a:endParaRPr sz="2200"/>
          </a:p>
          <a:p>
            <a:pPr indent="-355600" lvl="0" marL="457200" rtl="0" algn="l">
              <a:lnSpc>
                <a:spcPct val="115000"/>
              </a:lnSpc>
              <a:spcBef>
                <a:spcPts val="0"/>
              </a:spcBef>
              <a:spcAft>
                <a:spcPts val="0"/>
              </a:spcAft>
              <a:buClr>
                <a:schemeClr val="accent2"/>
              </a:buClr>
              <a:buSzPts val="2000"/>
              <a:buChar char="●"/>
            </a:pPr>
            <a:r>
              <a:rPr lang="en" sz="2200"/>
              <a:t> Have others disputed the findings?</a:t>
            </a:r>
            <a:endParaRPr sz="2200"/>
          </a:p>
          <a:p>
            <a:pPr indent="-355600" lvl="0" marL="457200" rtl="0" algn="l">
              <a:lnSpc>
                <a:spcPct val="115000"/>
              </a:lnSpc>
              <a:spcBef>
                <a:spcPts val="0"/>
              </a:spcBef>
              <a:spcAft>
                <a:spcPts val="0"/>
              </a:spcAft>
              <a:buClr>
                <a:schemeClr val="accent2"/>
              </a:buClr>
              <a:buSzPts val="2000"/>
              <a:buChar char="●"/>
            </a:pPr>
            <a:r>
              <a:rPr i="1" lang="en" sz="2200"/>
              <a:t>Related Work </a:t>
            </a:r>
            <a:r>
              <a:rPr lang="en" sz="2200"/>
              <a:t>section of paper</a:t>
            </a:r>
            <a:endParaRPr sz="2200"/>
          </a:p>
          <a:p>
            <a:pPr indent="-342900" lvl="1" marL="914400" rtl="0" algn="l">
              <a:lnSpc>
                <a:spcPct val="115000"/>
              </a:lnSpc>
              <a:spcBef>
                <a:spcPts val="0"/>
              </a:spcBef>
              <a:spcAft>
                <a:spcPts val="0"/>
              </a:spcAft>
              <a:buClr>
                <a:schemeClr val="accent3"/>
              </a:buClr>
              <a:buSzPts val="1800"/>
              <a:buChar char="○"/>
            </a:pPr>
            <a:r>
              <a:rPr lang="en" sz="1800"/>
              <a:t>Paper does note work similar to that of the paper, and that develops further </a:t>
            </a:r>
            <a:r>
              <a:rPr lang="en" sz="1800"/>
              <a:t>into</a:t>
            </a:r>
            <a:r>
              <a:rPr lang="en" sz="1800"/>
              <a:t> ideas mentioned </a:t>
            </a:r>
            <a:endParaRPr sz="1800"/>
          </a:p>
        </p:txBody>
      </p:sp>
      <p:sp>
        <p:nvSpPr>
          <p:cNvPr id="520" name="Google Shape;520;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Critical Analysis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