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FF"/>
    <a:srgbClr val="99CCFF"/>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03" autoAdjust="0"/>
    <p:restoredTop sz="94660"/>
  </p:normalViewPr>
  <p:slideViewPr>
    <p:cSldViewPr>
      <p:cViewPr varScale="1">
        <p:scale>
          <a:sx n="83" d="100"/>
          <a:sy n="83" d="100"/>
        </p:scale>
        <p:origin x="-1546"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p>
        </p:txBody>
      </p:sp>
      <p:sp>
        <p:nvSpPr>
          <p:cNvPr id="4" name="Date Placeholder 3"/>
          <p:cNvSpPr>
            <a:spLocks noGrp="1"/>
          </p:cNvSpPr>
          <p:nvPr>
            <p:ph type="dt" sz="half" idx="10"/>
          </p:nvPr>
        </p:nvSpPr>
        <p:spPr/>
        <p:txBody>
          <a:bodyPr/>
          <a:lstStyle/>
          <a:p>
            <a:fld id="{A10320C0-F7CD-480A-8BFB-6643D0553C1F}" type="datetimeFigureOut">
              <a:rPr lang="el-GR" smtClean="0"/>
              <a:pPr/>
              <a:t>26/3/2025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3C0B9F-5ADB-4610-9B20-FDA9953BF913}" type="slidenum">
              <a:rPr lang="el-GR" smtClean="0"/>
              <a:pPr/>
              <a:t>‹#›</a:t>
            </a:fld>
            <a:endParaRPr lang="el-GR"/>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320C0-F7CD-480A-8BFB-6643D0553C1F}" type="datetimeFigureOut">
              <a:rPr lang="el-GR" smtClean="0"/>
              <a:pPr/>
              <a:t>26/3/2025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320C0-F7CD-480A-8BFB-6643D0553C1F}" type="datetimeFigureOut">
              <a:rPr lang="el-GR" smtClean="0"/>
              <a:pPr/>
              <a:t>26/3/2025</a:t>
            </a:fld>
            <a:endParaRPr lang="el-GR"/>
          </a:p>
        </p:txBody>
      </p:sp>
      <p:sp>
        <p:nvSpPr>
          <p:cNvPr id="5" name="Footer Placeholder 4"/>
          <p:cNvSpPr>
            <a:spLocks noGrp="1"/>
          </p:cNvSpPr>
          <p:nvPr>
            <p:ph type="ftr" sz="quarter" idx="11"/>
          </p:nvPr>
        </p:nvSpPr>
        <p:spPr>
          <a:xfrm>
            <a:off x="2640597" y="6377459"/>
            <a:ext cx="3836404" cy="365125"/>
          </a:xfrm>
        </p:spPr>
        <p:txBody>
          <a:bodyPr/>
          <a:lstStyle/>
          <a:p>
            <a:endParaRPr lang="el-GR"/>
          </a:p>
        </p:txBody>
      </p:sp>
      <p:sp>
        <p:nvSpPr>
          <p:cNvPr id="6" name="Slide Number Placeholder 5"/>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0320C0-F7CD-480A-8BFB-6643D0553C1F}" type="datetimeFigureOut">
              <a:rPr lang="el-GR" smtClean="0"/>
              <a:pPr/>
              <a:t>26/3/2025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0320C0-F7CD-480A-8BFB-6643D0553C1F}" type="datetimeFigureOut">
              <a:rPr lang="el-GR" smtClean="0"/>
              <a:pPr/>
              <a:t>26/3/2025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3C0B9F-5ADB-4610-9B20-FDA9953BF913}"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0320C0-F7CD-480A-8BFB-6643D0553C1F}" type="datetimeFigureOut">
              <a:rPr lang="el-GR" smtClean="0"/>
              <a:pPr/>
              <a:t>26/3/2025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10320C0-F7CD-480A-8BFB-6643D0553C1F}" type="datetimeFigureOut">
              <a:rPr lang="el-GR" smtClean="0"/>
              <a:pPr/>
              <a:t>26/3/2025</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0320C0-F7CD-480A-8BFB-6643D0553C1F}" type="datetimeFigureOut">
              <a:rPr lang="el-GR" smtClean="0"/>
              <a:pPr/>
              <a:t>26/3/2025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20C0-F7CD-480A-8BFB-6643D0553C1F}" type="datetimeFigureOut">
              <a:rPr lang="el-GR" smtClean="0"/>
              <a:pPr/>
              <a:t>26/3/2025</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0D3C0B9F-5ADB-4610-9B20-FDA9953BF913}"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0320C0-F7CD-480A-8BFB-6643D0553C1F}" type="datetimeFigureOut">
              <a:rPr lang="el-GR" smtClean="0"/>
              <a:pPr/>
              <a:t>26/3/2025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3C0B9F-5ADB-4610-9B20-FDA9953BF913}" type="slidenum">
              <a:rPr lang="el-GR" smtClean="0"/>
              <a:pPr/>
              <a:t>‹#›</a:t>
            </a:fld>
            <a:endParaRPr lang="el-G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10320C0-F7CD-480A-8BFB-6643D0553C1F}" type="datetimeFigureOut">
              <a:rPr lang="el-GR" smtClean="0"/>
              <a:pPr/>
              <a:t>26/3/2025</a:t>
            </a:fld>
            <a:endParaRPr lang="el-G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l-GR"/>
          </a:p>
        </p:txBody>
      </p:sp>
      <p:sp>
        <p:nvSpPr>
          <p:cNvPr id="7" name="Slide Number Placeholder 6"/>
          <p:cNvSpPr>
            <a:spLocks noGrp="1"/>
          </p:cNvSpPr>
          <p:nvPr>
            <p:ph type="sldNum" sz="quarter" idx="12"/>
          </p:nvPr>
        </p:nvSpPr>
        <p:spPr>
          <a:xfrm>
            <a:off x="8339328" y="1170432"/>
            <a:ext cx="733864" cy="201168"/>
          </a:xfrm>
        </p:spPr>
        <p:txBody>
          <a:bodyPr/>
          <a:lstStyle/>
          <a:p>
            <a:fld id="{0D3C0B9F-5ADB-4610-9B20-FDA9953BF913}" type="slidenum">
              <a:rPr lang="el-GR" smtClean="0"/>
              <a:pPr/>
              <a:t>‹#›</a:t>
            </a:fld>
            <a:endParaRPr lang="el-G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A10320C0-F7CD-480A-8BFB-6643D0553C1F}" type="datetimeFigureOut">
              <a:rPr lang="el-GR" smtClean="0"/>
              <a:pPr/>
              <a:t>26/3/2025</a:t>
            </a:fld>
            <a:endParaRPr lang="el-G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l-G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0D3C0B9F-5ADB-4610-9B20-FDA9953BF913}"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panose="05000000000000000000"/>
        <a:buChar char=""/>
        <a:defRPr kumimoji="0" sz="2800" kern="1200">
          <a:solidFill>
            <a:schemeClr val="tx1"/>
          </a:solidFill>
          <a:latin typeface="+mn-lt"/>
          <a:ea typeface="+mn-ea"/>
          <a:cs typeface="+mn-cs"/>
        </a:defRPr>
      </a:lvl2pPr>
      <a:lvl3pPr marL="996950" indent="-228600" algn="l" rtl="0" eaLnBrk="1" latinLnBrk="0" hangingPunct="1">
        <a:spcBef>
          <a:spcPct val="20000"/>
        </a:spcBef>
        <a:buClr>
          <a:schemeClr val="accent3"/>
        </a:buClr>
        <a:buFont typeface="Arial" panose="020B0604020202020204"/>
        <a:buChar char="▪"/>
        <a:defRPr kumimoji="0" sz="2400" kern="1200">
          <a:solidFill>
            <a:schemeClr val="tx1"/>
          </a:solidFill>
          <a:latin typeface="+mn-lt"/>
          <a:ea typeface="+mn-ea"/>
          <a:cs typeface="+mn-cs"/>
        </a:defRPr>
      </a:lvl3pPr>
      <a:lvl4pPr marL="1216025" indent="-182880" algn="l" rtl="0" eaLnBrk="1" latinLnBrk="0" hangingPunct="1">
        <a:spcBef>
          <a:spcPct val="20000"/>
        </a:spcBef>
        <a:buClr>
          <a:schemeClr val="accent4"/>
        </a:buClr>
        <a:buFont typeface="Arial" panose="020B0604020202020204"/>
        <a:buChar char="▪"/>
        <a:defRPr kumimoji="0" sz="2000" kern="1200">
          <a:solidFill>
            <a:schemeClr val="tx1"/>
          </a:solidFill>
          <a:latin typeface="+mn-lt"/>
          <a:ea typeface="+mn-ea"/>
          <a:cs typeface="+mn-cs"/>
        </a:defRPr>
      </a:lvl4pPr>
      <a:lvl5pPr marL="1426210" indent="-182880" algn="l" rtl="0" eaLnBrk="1" latinLnBrk="0" hangingPunct="1">
        <a:spcBef>
          <a:spcPct val="20000"/>
        </a:spcBef>
        <a:buClr>
          <a:schemeClr val="accent5"/>
        </a:buClr>
        <a:buFont typeface="Wingdings 3" panose="05040102010807070707"/>
        <a:buChar char=""/>
        <a:defRPr kumimoji="0" lang="en-US" sz="2000" kern="1200" smtClean="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pPr algn="ctr"/>
            <a:r>
              <a:rPr lang="el-GR" dirty="0">
                <a:cs typeface="Times New Roman" panose="02020603050405020304" pitchFamily="18" charset="0"/>
              </a:rPr>
              <a:t>ΔΗΜΙΟΥΡΓΙΑ ΣΥΣΤΗΜΑΤΟΣ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cap="none" dirty="0">
                <a:latin typeface="Arial Black" panose="020B0A04020102020204" pitchFamily="34" charset="0"/>
                <a:cs typeface="Times New Roman" panose="02020603050405020304" pitchFamily="18" charset="0"/>
              </a:rPr>
              <a:t>Art Mania</a:t>
            </a:r>
            <a:r>
              <a:rPr lang="en-US" dirty="0">
                <a:latin typeface="Arial Black" panose="020B0A04020102020204" pitchFamily="34" charset="0"/>
                <a:cs typeface="Times New Roman" panose="02020603050405020304" pitchFamily="18" charset="0"/>
              </a:rPr>
              <a:t>  </a:t>
            </a:r>
            <a:endParaRPr lang="el-GR" dirty="0">
              <a:latin typeface="Arial Black" panose="020B0A04020102020204" pitchFamily="34" charset="0"/>
              <a:cs typeface="Times New Roman" panose="02020603050405020304" pitchFamily="18" charset="0"/>
            </a:endParaRPr>
          </a:p>
        </p:txBody>
      </p:sp>
      <p:sp>
        <p:nvSpPr>
          <p:cNvPr id="3" name="Subtitle 2"/>
          <p:cNvSpPr>
            <a:spLocks noGrp="1"/>
          </p:cNvSpPr>
          <p:nvPr>
            <p:ph type="subTitle" idx="1"/>
          </p:nvPr>
        </p:nvSpPr>
        <p:spPr>
          <a:xfrm>
            <a:off x="1219200" y="3048000"/>
            <a:ext cx="6781800" cy="1371600"/>
          </a:xfrm>
        </p:spPr>
        <p:txBody>
          <a:bodyPr>
            <a:normAutofit/>
          </a:bodyPr>
          <a:lstStyle/>
          <a:p>
            <a:pPr algn="ctr"/>
            <a:r>
              <a:rPr lang="el-GR" b="1" i="1" cap="all" dirty="0" err="1"/>
              <a:t>Εφαρμοσμενα</a:t>
            </a:r>
            <a:r>
              <a:rPr lang="el-GR" b="1" i="1" cap="all" dirty="0"/>
              <a:t> </a:t>
            </a:r>
            <a:r>
              <a:rPr lang="el-GR" b="1" i="1" cap="all" dirty="0" err="1"/>
              <a:t>Πληροφοριακα</a:t>
            </a:r>
            <a:r>
              <a:rPr lang="el-GR" b="1" i="1" cap="all" dirty="0"/>
              <a:t> </a:t>
            </a:r>
            <a:r>
              <a:rPr lang="el-GR" b="1" i="1" cap="all" dirty="0" err="1"/>
              <a:t>Συστηματα</a:t>
            </a:r>
            <a:r>
              <a:rPr lang="el-GR" b="1" i="1" cap="all" dirty="0"/>
              <a:t> ΙΙ</a:t>
            </a:r>
            <a:r>
              <a:rPr lang="el-GR" b="1" dirty="0"/>
              <a:t> </a:t>
            </a:r>
          </a:p>
          <a:p>
            <a:pPr algn="ctr"/>
            <a:r>
              <a:rPr lang="en-US" b="1" dirty="0"/>
              <a:t>&amp;</a:t>
            </a:r>
            <a:r>
              <a:rPr lang="el-GR" b="1" dirty="0"/>
              <a:t> </a:t>
            </a:r>
          </a:p>
          <a:p>
            <a:pPr algn="ctr"/>
            <a:r>
              <a:rPr lang="el-GR" b="1" i="1" cap="all" dirty="0" err="1"/>
              <a:t>Υπολογιστικεσ</a:t>
            </a:r>
            <a:r>
              <a:rPr lang="el-GR" b="1" i="1" cap="all" dirty="0"/>
              <a:t> </a:t>
            </a:r>
            <a:r>
              <a:rPr lang="el-GR" b="1" i="1" cap="all" dirty="0" err="1"/>
              <a:t>Μεθοδοι</a:t>
            </a:r>
            <a:r>
              <a:rPr lang="el-GR" b="1" i="1" cap="all" dirty="0"/>
              <a:t> στην </a:t>
            </a:r>
            <a:r>
              <a:rPr lang="el-GR" b="1" i="1" cap="all" dirty="0" err="1"/>
              <a:t>Οικονομια</a:t>
            </a:r>
            <a:endParaRPr lang="el-GR" b="1" i="1" cap="all" dirty="0"/>
          </a:p>
          <a:p>
            <a:endParaRPr lang="el-GR" b="1" i="1" cap="all" dirty="0"/>
          </a:p>
          <a:p>
            <a:endParaRPr lang="el-GR" cap="all" dirty="0"/>
          </a:p>
          <a:p>
            <a:endParaRPr lang="el-GR" dirty="0"/>
          </a:p>
        </p:txBody>
      </p:sp>
      <p:sp>
        <p:nvSpPr>
          <p:cNvPr id="5" name="TextBox 4"/>
          <p:cNvSpPr txBox="1"/>
          <p:nvPr/>
        </p:nvSpPr>
        <p:spPr>
          <a:xfrm>
            <a:off x="2514600" y="4724400"/>
            <a:ext cx="4191000" cy="1846659"/>
          </a:xfrm>
          <a:prstGeom prst="rect">
            <a:avLst/>
          </a:prstGeom>
          <a:noFill/>
        </p:spPr>
        <p:txBody>
          <a:bodyPr wrap="square" rtlCol="0">
            <a:spAutoFit/>
          </a:bodyPr>
          <a:lstStyle/>
          <a:p>
            <a:pPr algn="ctr"/>
            <a:r>
              <a:rPr lang="el-GR" sz="1600" b="1" u="sng" dirty="0"/>
              <a:t>ΜΕΛΗ ΟΜΑΔΑΣ : </a:t>
            </a:r>
            <a:endParaRPr lang="el-GR" sz="1600" dirty="0"/>
          </a:p>
          <a:p>
            <a:pPr algn="ctr"/>
            <a:r>
              <a:rPr lang="el-GR" sz="1600" b="1" dirty="0"/>
              <a:t> </a:t>
            </a:r>
            <a:endParaRPr lang="el-GR" sz="1600" dirty="0"/>
          </a:p>
          <a:p>
            <a:pPr algn="ctr"/>
            <a:r>
              <a:rPr lang="el-GR" sz="1600" dirty="0" err="1"/>
              <a:t>Ζαρώνης</a:t>
            </a:r>
            <a:r>
              <a:rPr lang="el-GR" sz="1600" dirty="0"/>
              <a:t> Ταξιάρχης 1067533</a:t>
            </a:r>
          </a:p>
          <a:p>
            <a:pPr algn="ctr"/>
            <a:r>
              <a:rPr lang="el-GR" sz="1600" dirty="0" err="1"/>
              <a:t>Θεοτοκάτου</a:t>
            </a:r>
            <a:r>
              <a:rPr lang="el-GR" sz="1600" dirty="0"/>
              <a:t> Σοφία 1071111</a:t>
            </a:r>
          </a:p>
          <a:p>
            <a:pPr algn="ctr"/>
            <a:r>
              <a:rPr lang="el-GR" sz="1600" dirty="0" err="1"/>
              <a:t>Παπασπύρου</a:t>
            </a:r>
            <a:r>
              <a:rPr lang="el-GR" sz="1600" dirty="0"/>
              <a:t> Αριστέα 1070739</a:t>
            </a:r>
          </a:p>
          <a:p>
            <a:pPr algn="ctr"/>
            <a:r>
              <a:rPr lang="el-GR" sz="1600" dirty="0"/>
              <a:t>Χριστοπούλου  Κλειώ 1070927</a:t>
            </a:r>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52728"/>
          </a:xfrm>
        </p:spPr>
        <p:txBody>
          <a:bodyPr>
            <a:normAutofit fontScale="90000"/>
          </a:bodyPr>
          <a:lstStyle/>
          <a:p>
            <a:pPr algn="ctr"/>
            <a:r>
              <a:rPr lang="el-GR" dirty="0">
                <a:sym typeface="+mn-ea"/>
              </a:rPr>
              <a:t/>
            </a:r>
            <a:br>
              <a:rPr lang="el-GR" dirty="0">
                <a:sym typeface="+mn-ea"/>
              </a:rPr>
            </a:br>
            <a:r>
              <a:rPr lang="el-GR" dirty="0">
                <a:sym typeface="+mn-ea"/>
              </a:rPr>
              <a:t>ΑΝΘΡΩΠΙΝΟ ΔΥΝΑΜΙΚΟ</a:t>
            </a:r>
            <a:r>
              <a:rPr lang="el-GR" dirty="0"/>
              <a:t/>
            </a:r>
            <a:br>
              <a:rPr lang="el-GR" dirty="0"/>
            </a:br>
            <a:r>
              <a:rPr lang="el-GR" dirty="0"/>
              <a:t> </a:t>
            </a:r>
            <a:br>
              <a:rPr lang="el-GR" dirty="0"/>
            </a:br>
            <a:endParaRPr lang="el-GR" dirty="0"/>
          </a:p>
        </p:txBody>
      </p:sp>
      <p:sp>
        <p:nvSpPr>
          <p:cNvPr id="3" name="Content Placeholder 2"/>
          <p:cNvSpPr>
            <a:spLocks noGrp="1"/>
          </p:cNvSpPr>
          <p:nvPr>
            <p:ph idx="1"/>
          </p:nvPr>
        </p:nvSpPr>
        <p:spPr/>
        <p:txBody>
          <a:bodyPr>
            <a:normAutofit lnSpcReduction="10000"/>
          </a:bodyPr>
          <a:lstStyle/>
          <a:p>
            <a:pPr marL="118745" indent="0" algn="ctr">
              <a:buNone/>
            </a:pPr>
            <a:endParaRPr lang="el-GR" b="1" i="1" dirty="0"/>
          </a:p>
          <a:p>
            <a:r>
              <a:rPr lang="el-GR" sz="2000" dirty="0"/>
              <a:t> </a:t>
            </a:r>
            <a:r>
              <a:rPr lang="el-GR" sz="2200" dirty="0"/>
              <a:t>Η βασική ομάδα που είναι υπεύθυνη για τη δημιουργία και την εξαγωγή του λογισμικού προϊόντος στο κοινό ευθυγραμμίζει τους στρατηγικούς της στόχους με τους ανθρώπινους πόρους, έτσι ώστε αυτοί να χρησιμοποιούνται αποτελεσματικά και να βελτιώνονται με γνώμονα την επιτυχία.</a:t>
            </a:r>
          </a:p>
          <a:p>
            <a:endParaRPr lang="el-GR" dirty="0"/>
          </a:p>
          <a:p>
            <a:r>
              <a:rPr lang="el-GR" sz="2200" dirty="0"/>
              <a:t>Διερευνά τον τρόπο με τον οποίο η εταιρεία επιτυγχάνει να προσελκύσει και να κρατήσει υπαλλήλους ικανούς να προσφέρουν υπηρεσίες σύμφωνα με τους στόχους που έχουν καθοριστεί στις στρατηγικές και στα προγράμματα δράσης, λαμβάνοντας υπόψη τις ανάγκες και τις προσδοκίες των πελατών. </a:t>
            </a:r>
          </a:p>
          <a:p>
            <a:endParaRPr lang="el-GR" dirty="0"/>
          </a:p>
          <a:p>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ΑΝΘΡΩΠΙΝΟ ΔΥΝΑΜΙΚΟ</a:t>
            </a:r>
          </a:p>
        </p:txBody>
      </p:sp>
      <p:sp>
        <p:nvSpPr>
          <p:cNvPr id="3" name="Content Placeholder 2"/>
          <p:cNvSpPr>
            <a:spLocks noGrp="1"/>
          </p:cNvSpPr>
          <p:nvPr>
            <p:ph idx="1"/>
          </p:nvPr>
        </p:nvSpPr>
        <p:spPr>
          <a:xfrm>
            <a:off x="457200" y="1775191"/>
            <a:ext cx="8229600" cy="4778009"/>
          </a:xfrm>
        </p:spPr>
        <p:txBody>
          <a:bodyPr>
            <a:normAutofit lnSpcReduction="10000"/>
          </a:bodyPr>
          <a:lstStyle/>
          <a:p>
            <a:pPr marL="118745" indent="0">
              <a:buNone/>
            </a:pPr>
            <a:r>
              <a:rPr lang="el-GR" sz="2000" dirty="0"/>
              <a:t>Το ανθρώπινο δυναμικό που θα στελεχώσει την ομάδα δημιουργίας της εφαρμογής με τίτλο </a:t>
            </a:r>
            <a:r>
              <a:rPr lang="en-US" sz="2000" i="1" noProof="1"/>
              <a:t>Art Mania </a:t>
            </a:r>
            <a:r>
              <a:rPr lang="el-GR" sz="2000" dirty="0"/>
              <a:t>θα απαρτίζεται από :</a:t>
            </a:r>
          </a:p>
          <a:p>
            <a:endParaRPr lang="el-GR" sz="2000" dirty="0"/>
          </a:p>
          <a:p>
            <a:r>
              <a:rPr lang="el-GR" sz="2000" dirty="0"/>
              <a:t>Άτομα υπεύθυνα για τις επικοινωνιακές/δημόσιες σχέσεις.</a:t>
            </a:r>
          </a:p>
          <a:p>
            <a:endParaRPr lang="el-GR" sz="2000" dirty="0"/>
          </a:p>
          <a:p>
            <a:r>
              <a:rPr lang="el-GR" sz="2000" dirty="0"/>
              <a:t>Προγραμματιστές για τη δημιουργία της εσωτερικής λειτουργίας της εφαρμογής.</a:t>
            </a:r>
          </a:p>
          <a:p>
            <a:endParaRPr lang="el-GR" sz="2000" dirty="0"/>
          </a:p>
          <a:p>
            <a:pPr lvl="0"/>
            <a:r>
              <a:rPr lang="el-GR" sz="2000" dirty="0"/>
              <a:t>Γραφίστες για τη δημιουργία πρωτότυπου λογοτύπου και γραμματοσειρών που θα ταιριάζουν στην αισθητική και το ύφος του περιεχομένου της εφαρμογής που θα δημιουργήσουμε. </a:t>
            </a:r>
          </a:p>
          <a:p>
            <a:pPr marL="118745" lvl="0" indent="0">
              <a:buNone/>
            </a:pPr>
            <a:endParaRPr lang="el-GR" sz="2000" dirty="0"/>
          </a:p>
          <a:p>
            <a:r>
              <a:rPr lang="el-GR" sz="2000" dirty="0"/>
              <a:t>Άτομα υπεύθυνα για την προώθηση της εφαρμογής.</a:t>
            </a:r>
          </a:p>
          <a:p>
            <a:endParaRPr lang="el-GR" sz="2000" dirty="0"/>
          </a:p>
          <a:p>
            <a:r>
              <a:rPr lang="el-GR" sz="2000" dirty="0"/>
              <a:t>Προσωπικό με όραμα και πρωτοπόρες ιδέες θα αναλάβει το τμήμα των αναβαθμίσεων της εφαρμογής.</a:t>
            </a:r>
          </a:p>
          <a:p>
            <a:endParaRPr lang="el-GR" sz="2000" dirty="0"/>
          </a:p>
          <a:p>
            <a:endParaRPr lang="el-GR" sz="2000" dirty="0"/>
          </a:p>
          <a:p>
            <a:endParaRPr lang="el-GR" sz="2000" dirty="0"/>
          </a:p>
          <a:p>
            <a:endParaRPr lang="el-GR" sz="2000" dirty="0"/>
          </a:p>
          <a:p>
            <a:endParaRPr lang="el-G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i="1" dirty="0"/>
              <a:t/>
            </a:r>
            <a:br>
              <a:rPr lang="el-GR" i="1" dirty="0"/>
            </a:br>
            <a:r>
              <a:rPr lang="el-GR" i="1" dirty="0"/>
              <a:t>Μοντέλο </a:t>
            </a:r>
            <a:r>
              <a:rPr lang="en-US" i="1" dirty="0"/>
              <a:t>EFQM – AYTO-</a:t>
            </a:r>
            <a:r>
              <a:rPr lang="el-GR" i="1" dirty="0"/>
              <a:t>ΑΞΙΟΛΟΓΗΣΗ</a:t>
            </a:r>
            <a:r>
              <a:rPr lang="el-GR" dirty="0"/>
              <a:t/>
            </a:r>
            <a:br>
              <a:rPr lang="el-GR" dirty="0"/>
            </a:br>
            <a:endParaRPr lang="el-GR" dirty="0"/>
          </a:p>
        </p:txBody>
      </p:sp>
      <p:sp>
        <p:nvSpPr>
          <p:cNvPr id="3" name="Content Placeholder 2"/>
          <p:cNvSpPr>
            <a:spLocks noGrp="1"/>
          </p:cNvSpPr>
          <p:nvPr>
            <p:ph idx="1"/>
          </p:nvPr>
        </p:nvSpPr>
        <p:spPr/>
        <p:txBody>
          <a:bodyPr/>
          <a:lstStyle/>
          <a:p>
            <a:r>
              <a:rPr lang="el-GR" sz="2000" dirty="0"/>
              <a:t>Η λειτουργία του μοντέλου EFQM ,η οποία έχει ως τελικό στόχο την επίτευξη της λεγόμενης “</a:t>
            </a:r>
            <a:r>
              <a:rPr lang="el-GR" sz="2000" i="1" dirty="0"/>
              <a:t>αριστείας</a:t>
            </a:r>
            <a:r>
              <a:rPr lang="el-GR" sz="2000" dirty="0"/>
              <a:t>” της επιχείρησης, βασίζεται σε πέντε βασικούς πυλώνες</a:t>
            </a:r>
          </a:p>
          <a:p>
            <a:endParaRPr lang="el-GR" sz="2000" dirty="0"/>
          </a:p>
          <a:p>
            <a:pPr algn="ctr"/>
            <a:r>
              <a:rPr lang="el-GR" sz="2000" b="1" u="sng" dirty="0"/>
              <a:t>Ηγεσία</a:t>
            </a:r>
          </a:p>
          <a:p>
            <a:pPr algn="ctr"/>
            <a:endParaRPr lang="el-GR" sz="2000" b="1" u="sng" dirty="0"/>
          </a:p>
          <a:p>
            <a:pPr algn="ctr"/>
            <a:r>
              <a:rPr lang="el-GR" sz="2000" b="1" u="sng" dirty="0"/>
              <a:t>Πολιτική &amp; Στρατηγική </a:t>
            </a:r>
          </a:p>
          <a:p>
            <a:pPr algn="ctr"/>
            <a:endParaRPr lang="el-GR" sz="2000" b="1" u="sng" dirty="0"/>
          </a:p>
          <a:p>
            <a:pPr algn="ctr"/>
            <a:r>
              <a:rPr lang="el-GR" sz="2000" b="1" u="sng" dirty="0"/>
              <a:t>Οι άνθρωποι </a:t>
            </a:r>
          </a:p>
          <a:p>
            <a:pPr algn="ctr"/>
            <a:endParaRPr lang="el-GR" sz="2000" b="1" u="sng" dirty="0"/>
          </a:p>
          <a:p>
            <a:pPr algn="ctr"/>
            <a:r>
              <a:rPr lang="el-GR" sz="2000" b="1" u="sng" dirty="0"/>
              <a:t>Συνεργασίες &amp; Πόροι </a:t>
            </a:r>
          </a:p>
          <a:p>
            <a:pPr algn="ctr"/>
            <a:endParaRPr lang="el-GR" sz="2000" b="1" u="sng" dirty="0"/>
          </a:p>
          <a:p>
            <a:pPr lvl="0" algn="ctr"/>
            <a:r>
              <a:rPr lang="el-GR" sz="2000" b="1" i="1" u="sng" dirty="0"/>
              <a:t>Διαδικασίες Προϊόντα και Υπηρεσίες </a:t>
            </a:r>
            <a:endParaRPr lang="el-GR" sz="2000" b="1" dirty="0"/>
          </a:p>
          <a:p>
            <a:endParaRPr lang="el-GR" sz="2000" b="1" u="sng" dirty="0"/>
          </a:p>
          <a:p>
            <a:endParaRPr 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l-GR" i="1" dirty="0"/>
              <a:t/>
            </a:r>
            <a:br>
              <a:rPr lang="el-GR" i="1" dirty="0"/>
            </a:br>
            <a:r>
              <a:rPr lang="el-GR" i="1" dirty="0"/>
              <a:t>Εκτίμηση Κόστους </a:t>
            </a:r>
            <a:r>
              <a:rPr lang="el-GR" dirty="0"/>
              <a:t/>
            </a:r>
            <a:br>
              <a:rPr lang="el-GR" dirty="0"/>
            </a:br>
            <a:endParaRPr lang="el-GR" dirty="0"/>
          </a:p>
        </p:txBody>
      </p:sp>
      <p:sp>
        <p:nvSpPr>
          <p:cNvPr id="3" name="Content Placeholder 2"/>
          <p:cNvSpPr>
            <a:spLocks noGrp="1"/>
          </p:cNvSpPr>
          <p:nvPr>
            <p:ph idx="1"/>
          </p:nvPr>
        </p:nvSpPr>
        <p:spPr/>
        <p:txBody>
          <a:bodyPr/>
          <a:lstStyle/>
          <a:p>
            <a:r>
              <a:rPr lang="el-GR" sz="2000" dirty="0"/>
              <a:t>Για την πραγματοποίηση των οικονομικών εκτιμήσεων έγινε χρήση του εργαλείου </a:t>
            </a:r>
            <a:r>
              <a:rPr lang="el-GR" sz="2000" i="1" dirty="0"/>
              <a:t>COCOMO 2</a:t>
            </a:r>
            <a:r>
              <a:rPr lang="el-GR" sz="2000" dirty="0"/>
              <a:t>.</a:t>
            </a:r>
          </a:p>
          <a:p>
            <a:endParaRPr lang="el-GR" dirty="0"/>
          </a:p>
        </p:txBody>
      </p:sp>
      <p:pic>
        <p:nvPicPr>
          <p:cNvPr id="4" name="Picture 3" descr="Screenshot (850)"/>
          <p:cNvPicPr>
            <a:picLocks noChangeAspect="1"/>
          </p:cNvPicPr>
          <p:nvPr/>
        </p:nvPicPr>
        <p:blipFill>
          <a:blip r:embed="rId2"/>
          <a:srcRect r="9268" b="539"/>
          <a:stretch>
            <a:fillRect/>
          </a:stretch>
        </p:blipFill>
        <p:spPr>
          <a:xfrm>
            <a:off x="1524000" y="2514600"/>
            <a:ext cx="6400800" cy="41966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i="1" dirty="0"/>
              <a:t>Εκτίμηση Κόστους</a:t>
            </a:r>
            <a:endParaRPr lang="el-GR" dirty="0"/>
          </a:p>
        </p:txBody>
      </p:sp>
      <p:sp>
        <p:nvSpPr>
          <p:cNvPr id="3" name="Content Placeholder 2"/>
          <p:cNvSpPr>
            <a:spLocks noGrp="1"/>
          </p:cNvSpPr>
          <p:nvPr>
            <p:ph idx="1"/>
          </p:nvPr>
        </p:nvSpPr>
        <p:spPr/>
        <p:txBody>
          <a:bodyPr/>
          <a:lstStyle/>
          <a:p>
            <a:pPr marL="118745" indent="0" algn="ctr">
              <a:buNone/>
            </a:pPr>
            <a:r>
              <a:rPr lang="el-GR" sz="2000" b="1" u="sng" dirty="0"/>
              <a:t>Αποτελέσματα </a:t>
            </a:r>
          </a:p>
          <a:p>
            <a:pPr marL="118745" indent="0" algn="ctr">
              <a:buNone/>
            </a:pPr>
            <a:endParaRPr lang="el-GR" sz="2000" b="1" u="sng" dirty="0"/>
          </a:p>
          <a:p>
            <a:pPr marL="118745" indent="0" algn="ctr">
              <a:buNone/>
            </a:pPr>
            <a:endParaRPr lang="el-GR" sz="2400" b="1" u="sng" dirty="0"/>
          </a:p>
        </p:txBody>
      </p:sp>
      <p:pic>
        <p:nvPicPr>
          <p:cNvPr id="4" name="Picture 3" descr="Screenshot (851)"/>
          <p:cNvPicPr>
            <a:picLocks noChangeAspect="1"/>
          </p:cNvPicPr>
          <p:nvPr/>
        </p:nvPicPr>
        <p:blipFill>
          <a:blip r:embed="rId2"/>
          <a:srcRect r="5220" b="1454"/>
          <a:stretch>
            <a:fillRect/>
          </a:stretch>
        </p:blipFill>
        <p:spPr>
          <a:xfrm>
            <a:off x="914400" y="2286000"/>
            <a:ext cx="7924800" cy="44064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73" y="762127"/>
            <a:ext cx="8013192" cy="1636776"/>
          </a:xfrm>
        </p:spPr>
        <p:txBody>
          <a:bodyPr/>
          <a:lstStyle/>
          <a:p>
            <a:pPr algn="ctr"/>
            <a:r>
              <a:rPr lang="el-GR" altLang="en-US"/>
              <a:t>ΕΡΩΤΗΣΕΙΣ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0"/>
            <a:ext cx="8077200" cy="1673352"/>
          </a:xfrm>
        </p:spPr>
        <p:txBody>
          <a:bodyPr/>
          <a:lstStyle/>
          <a:p>
            <a:pPr algn="ctr"/>
            <a:r>
              <a:rPr lang="el-GR" dirty="0"/>
              <a:t>ΕΥΧΑΡΙΣΤΟΥΜΕ ΠΟΛΥ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altLang="en-US"/>
              <a:t>ΠΕΡΙΕΧΟΜΕΝΑ ΠΑΡΟΥΣΙΑΣΗΣ </a:t>
            </a:r>
          </a:p>
        </p:txBody>
      </p:sp>
      <p:sp>
        <p:nvSpPr>
          <p:cNvPr id="3" name="Content Placeholder 2"/>
          <p:cNvSpPr>
            <a:spLocks noGrp="1"/>
          </p:cNvSpPr>
          <p:nvPr>
            <p:ph idx="1"/>
          </p:nvPr>
        </p:nvSpPr>
        <p:spPr/>
        <p:txBody>
          <a:bodyPr/>
          <a:lstStyle/>
          <a:p>
            <a:r>
              <a:rPr lang="el-GR" altLang="en-US" sz="2800" dirty="0"/>
              <a:t>Εισαγωγή </a:t>
            </a:r>
          </a:p>
          <a:p>
            <a:r>
              <a:rPr lang="el-GR" altLang="en-US" sz="2800" dirty="0"/>
              <a:t>Περιγραφή Ιδέας </a:t>
            </a:r>
          </a:p>
          <a:p>
            <a:r>
              <a:rPr lang="el-GR" altLang="en-US" sz="2800" dirty="0"/>
              <a:t>Σκοπός και χρησιμότητα </a:t>
            </a:r>
            <a:r>
              <a:rPr lang="el-GR" altLang="en-US" sz="2800" dirty="0">
                <a:sym typeface="+mn-ea"/>
              </a:rPr>
              <a:t>του συστήματος που θα δημιουργήσουμε</a:t>
            </a:r>
          </a:p>
          <a:p>
            <a:r>
              <a:rPr lang="el-GR" altLang="en-US" sz="2800" dirty="0"/>
              <a:t>Παρόμοιες Εφαρμογές </a:t>
            </a:r>
          </a:p>
          <a:p>
            <a:r>
              <a:rPr lang="en-US" altLang="en-US" sz="2800" dirty="0"/>
              <a:t>User Interface</a:t>
            </a:r>
          </a:p>
          <a:p>
            <a:r>
              <a:rPr lang="el-GR" altLang="en-US" sz="2800" dirty="0"/>
              <a:t>Ανθρώπινο Δυναμικό </a:t>
            </a:r>
          </a:p>
          <a:p>
            <a:r>
              <a:rPr lang="el-GR" altLang="en-US" sz="2800" dirty="0"/>
              <a:t>Μοντέλο </a:t>
            </a:r>
            <a:r>
              <a:rPr lang="en-US" altLang="en-US" sz="2800" dirty="0"/>
              <a:t>EFQM </a:t>
            </a:r>
          </a:p>
          <a:p>
            <a:r>
              <a:rPr lang="el-GR" altLang="en-US" sz="2800" dirty="0"/>
              <a:t>Εκτίμηση Κόστους</a:t>
            </a:r>
          </a:p>
          <a:p>
            <a:r>
              <a:rPr lang="el-GR" altLang="en-US" sz="2800" dirty="0"/>
              <a:t>Ερωτήσεις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ΕΙΣΑΓΩΓΗ</a:t>
            </a:r>
          </a:p>
        </p:txBody>
      </p:sp>
      <p:pic>
        <p:nvPicPr>
          <p:cNvPr id="5" name="Εικόνα 1"/>
          <p:cNvPicPr>
            <a:picLocks noGrp="1" noChangeAspect="1"/>
          </p:cNvPicPr>
          <p:nvPr>
            <p:ph idx="1"/>
          </p:nvPr>
        </p:nvPicPr>
        <p:blipFill>
          <a:blip r:embed="rId2"/>
          <a:stretch>
            <a:fillRect/>
          </a:stretch>
        </p:blipFill>
        <p:spPr>
          <a:xfrm>
            <a:off x="2590800" y="2590800"/>
            <a:ext cx="3581400" cy="2894485"/>
          </a:xfrm>
          <a:prstGeom prst="rect">
            <a:avLst/>
          </a:prstGeom>
          <a:noFill/>
          <a:ln>
            <a:noFill/>
          </a:ln>
        </p:spPr>
      </p:pic>
      <p:sp>
        <p:nvSpPr>
          <p:cNvPr id="6" name="TextBox 5"/>
          <p:cNvSpPr txBox="1"/>
          <p:nvPr/>
        </p:nvSpPr>
        <p:spPr>
          <a:xfrm>
            <a:off x="228600" y="1676400"/>
            <a:ext cx="8763000" cy="1200329"/>
          </a:xfrm>
          <a:prstGeom prst="rect">
            <a:avLst/>
          </a:prstGeom>
          <a:noFill/>
        </p:spPr>
        <p:txBody>
          <a:bodyPr wrap="square" rtlCol="0">
            <a:spAutoFit/>
          </a:bodyPr>
          <a:lstStyle/>
          <a:p>
            <a:r>
              <a:rPr lang="el-GR" dirty="0"/>
              <a:t>Σύμφωνα με την έρευνα του κυβερνητικού </a:t>
            </a:r>
            <a:r>
              <a:rPr lang="el-GR"/>
              <a:t>οργανισμού “</a:t>
            </a:r>
            <a:r>
              <a:rPr lang="en-US" noProof="1"/>
              <a:t>Bureau of Labor Statistics</a:t>
            </a:r>
            <a:r>
              <a:rPr lang="el-GR"/>
              <a:t>” </a:t>
            </a:r>
            <a:r>
              <a:rPr lang="el-GR" dirty="0"/>
              <a:t>των Ηνωμένων Πολιτειών για το έτος 2016, για τις ηλικίες 20-40 ετών, μια μέρα της εβδομάδας ενός μέσου ανθρώπου μοιάζει κάπως έτσι :</a:t>
            </a:r>
          </a:p>
          <a:p>
            <a:endParaRPr lang="el-GR" dirty="0"/>
          </a:p>
        </p:txBody>
      </p:sp>
      <p:sp>
        <p:nvSpPr>
          <p:cNvPr id="7" name="TextBox 6"/>
          <p:cNvSpPr txBox="1"/>
          <p:nvPr/>
        </p:nvSpPr>
        <p:spPr>
          <a:xfrm>
            <a:off x="381000" y="5486400"/>
            <a:ext cx="8610600" cy="923330"/>
          </a:xfrm>
          <a:prstGeom prst="rect">
            <a:avLst/>
          </a:prstGeom>
          <a:noFill/>
        </p:spPr>
        <p:txBody>
          <a:bodyPr wrap="square" rtlCol="0">
            <a:spAutoFit/>
          </a:bodyPr>
          <a:lstStyle/>
          <a:p>
            <a:r>
              <a:rPr lang="el-GR" dirty="0"/>
              <a:t>Με μόνο 4 ώρες να αντιστοιχούν στον ελεύθερο χρόνο του μέσου ανθρώπου είναι βέβαιο πως  χρειάζεται η ποιοτική διοχέτευση του χρόνου του σε θεάματα που τον ευχαριστούν και ταιριάζουν με τα ενδιαφέροντα του.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ΠΕΡΙΓΡΑΦΗ ΙΔΕΑΣ </a:t>
            </a:r>
          </a:p>
        </p:txBody>
      </p:sp>
      <p:sp>
        <p:nvSpPr>
          <p:cNvPr id="3" name="Content Placeholder 2"/>
          <p:cNvSpPr>
            <a:spLocks noGrp="1"/>
          </p:cNvSpPr>
          <p:nvPr>
            <p:ph idx="1"/>
          </p:nvPr>
        </p:nvSpPr>
        <p:spPr/>
        <p:txBody>
          <a:bodyPr>
            <a:normAutofit/>
          </a:bodyPr>
          <a:lstStyle/>
          <a:p>
            <a:r>
              <a:rPr lang="el-GR" sz="2000" dirty="0"/>
              <a:t>Δημιουργία ενός πρωτοπόρου και εύχρηστου συστήματος το οποίο θα διευκολύνει τον χρήστη να διαλέξει κάποιο θέαμα (συναυλία, θεατρική παράσταση, κινηματογραφική προβολή ή άλλου τύπου καλλιτεχνική εκδήλωση) για να παρακολουθήσει.</a:t>
            </a:r>
          </a:p>
          <a:p>
            <a:pPr marL="118745" indent="0">
              <a:buNone/>
            </a:pPr>
            <a:endParaRPr lang="el-GR" sz="2000" dirty="0"/>
          </a:p>
          <a:p>
            <a:r>
              <a:rPr lang="el-GR" sz="2000" dirty="0"/>
              <a:t>Οι προτάσεις του προηγμένου συστήματος θα είναι εκδηλώσεις που διεξάγονται κοντά στην τοποθεσία ευρέσεως του χρήστη και θα σχετίζονται με την προσωπικότητα και τα ενδιαφέροντα του. </a:t>
            </a:r>
          </a:p>
          <a:p>
            <a:pPr marL="118745" indent="0">
              <a:buNone/>
            </a:pPr>
            <a:endParaRPr lang="el-GR" sz="2000" dirty="0"/>
          </a:p>
          <a:p>
            <a:r>
              <a:rPr lang="el-GR" sz="2000" dirty="0"/>
              <a:t>Ο χρήστης θα συμπληρώνει μια λίστα με ερωτήσεις που έχουν να κάνουν με τις προσωπικές του καλλιτεχνικές προτιμήσεις. Έτσι, το σύστημα θα συνθέτει το προσωπικό του προφίλ. </a:t>
            </a:r>
          </a:p>
          <a:p>
            <a:endParaRPr lang="el-GR" sz="2000" dirty="0"/>
          </a:p>
          <a:p>
            <a:r>
              <a:rPr lang="el-GR" sz="2000" dirty="0"/>
              <a:t>Θα υπάρχει δυνατότητα βαθμολόγησης και αξιολόγησης θεαμάτων. </a:t>
            </a:r>
          </a:p>
          <a:p>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ΣΚΟΠΟΣ ΚΑΙ ΧΡΗΣΙΜΟΤΗΤΑ</a:t>
            </a:r>
          </a:p>
        </p:txBody>
      </p:sp>
      <p:sp>
        <p:nvSpPr>
          <p:cNvPr id="3" name="Content Placeholder 2"/>
          <p:cNvSpPr>
            <a:spLocks noGrp="1"/>
          </p:cNvSpPr>
          <p:nvPr>
            <p:ph idx="1"/>
          </p:nvPr>
        </p:nvSpPr>
        <p:spPr/>
        <p:txBody>
          <a:bodyPr>
            <a:normAutofit/>
          </a:bodyPr>
          <a:lstStyle/>
          <a:p>
            <a:r>
              <a:rPr lang="el-GR" sz="2000" dirty="0"/>
              <a:t>Ο σκοπός του συστήματος είναι να βοηθήσει τον χρήστη να περάσει τον ελάχιστο ελεύθερο χρόνο του κάνοντας κάτι που σίγουρα απολαμβάνει και του αρέσει.</a:t>
            </a:r>
          </a:p>
          <a:p>
            <a:endParaRPr lang="el-GR" sz="2000" dirty="0"/>
          </a:p>
          <a:p>
            <a:r>
              <a:rPr lang="el-GR" sz="2000" dirty="0"/>
              <a:t> Κατεβάζοντας την εφαρμογή στο κινητό του, θα μπορεί γρήγορα να αποφασίσει για τα προσεχώς σχέδια του καθώς και να κλείσει έγκαιρα εισιτήρια για την αγαπημένη του παράσταση. </a:t>
            </a:r>
          </a:p>
          <a:p>
            <a:endParaRPr lang="el-GR" sz="2000" dirty="0"/>
          </a:p>
          <a:p>
            <a:r>
              <a:rPr lang="el-GR" sz="2000" dirty="0"/>
              <a:t>Ο χρήστης θα είναι σίγουρος πως αυτό που πρόκειται να παρακολουθήσει ,θα συνάδει με τα ενδιαφέροντα του και δεν θα χαραμίσει άσκοπα τον χρόνο του.</a:t>
            </a:r>
          </a:p>
          <a:p>
            <a:endParaRPr lang="el-G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52728"/>
          </a:xfrm>
        </p:spPr>
        <p:txBody>
          <a:bodyPr>
            <a:normAutofit fontScale="90000"/>
          </a:bodyPr>
          <a:lstStyle/>
          <a:p>
            <a:pPr algn="ctr"/>
            <a:r>
              <a:rPr lang="el-GR" dirty="0"/>
              <a:t>ΕΡΕΥΝΑ ΓΙΑ ΙΔΙΕΣ Η ΠΑΡΟΜΟΙΕΣ ΕΦΑΡΜΟΓΕΣ</a:t>
            </a:r>
            <a:br>
              <a:rPr lang="el-GR" dirty="0"/>
            </a:br>
            <a:endParaRPr lang="el-GR" dirty="0"/>
          </a:p>
        </p:txBody>
      </p:sp>
      <p:sp>
        <p:nvSpPr>
          <p:cNvPr id="3" name="Content Placeholder 2"/>
          <p:cNvSpPr>
            <a:spLocks noGrp="1"/>
          </p:cNvSpPr>
          <p:nvPr>
            <p:ph idx="1"/>
          </p:nvPr>
        </p:nvSpPr>
        <p:spPr/>
        <p:txBody>
          <a:bodyPr/>
          <a:lstStyle/>
          <a:p>
            <a:r>
              <a:rPr lang="el-GR" sz="2000" dirty="0"/>
              <a:t>Η εφαρμογή μας φέρει ορισμένα παρόμοια χαρακτηριστικά με την </a:t>
            </a:r>
            <a:r>
              <a:rPr lang="el-GR" sz="2000" dirty="0" err="1"/>
              <a:t>online</a:t>
            </a:r>
            <a:r>
              <a:rPr lang="el-GR" sz="2000" dirty="0"/>
              <a:t> ιστοσελίδα «</a:t>
            </a:r>
            <a:r>
              <a:rPr lang="el-GR" sz="2000" dirty="0" err="1"/>
              <a:t>Viva.gr</a:t>
            </a:r>
            <a:r>
              <a:rPr lang="el-GR" sz="2000" dirty="0"/>
              <a:t>».</a:t>
            </a:r>
          </a:p>
          <a:p>
            <a:endParaRPr lang="el-GR" sz="2000" dirty="0"/>
          </a:p>
          <a:p>
            <a:r>
              <a:rPr lang="el-GR" sz="2000" dirty="0"/>
              <a:t>Το «</a:t>
            </a:r>
            <a:r>
              <a:rPr lang="el-GR" sz="2000" dirty="0" err="1"/>
              <a:t>Viva</a:t>
            </a:r>
            <a:r>
              <a:rPr lang="el-GR" sz="2000" dirty="0"/>
              <a:t>» επιτρέπει στον χρήστη να ψάξει κάποιο θέαμα για κάποια συγκεκριμένη ημερομηνία και του δίνει ακόμη την δυνατότητα να κλείσει εισιτήρια.</a:t>
            </a:r>
            <a:r>
              <a:rPr lang="en-US" sz="2000" dirty="0"/>
              <a:t> </a:t>
            </a:r>
            <a:r>
              <a:rPr lang="el-GR" sz="2000" dirty="0"/>
              <a:t>Δεν κρατάει όμως καμία προσωπική προτίμηση ,καμία βαθμολογία και δεν κάνει προτάσεις στον χρήστη.</a:t>
            </a:r>
          </a:p>
          <a:p>
            <a:endParaRPr lang="el-GR" sz="2000" dirty="0"/>
          </a:p>
          <a:p>
            <a:r>
              <a:rPr lang="el-GR" sz="2000" dirty="0"/>
              <a:t>Επίσης, το</a:t>
            </a:r>
            <a:r>
              <a:rPr lang="en-US" sz="2000" dirty="0"/>
              <a:t> </a:t>
            </a:r>
            <a:r>
              <a:rPr lang="el-GR" sz="2000" dirty="0"/>
              <a:t>δικό μας σύστημα παρέχει τη δυνατότητα κράτησης θέσης για ένα χρονικό διάστημα 5 ωρών</a:t>
            </a:r>
          </a:p>
          <a:p>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r>
            <a:br>
              <a:rPr lang="en-US" dirty="0"/>
            </a:br>
            <a:r>
              <a:rPr lang="en-US" sz="4900" dirty="0"/>
              <a:t>USER INTERFACE</a:t>
            </a:r>
            <a:r>
              <a:rPr lang="el-GR" dirty="0"/>
              <a:t/>
            </a:r>
            <a:br>
              <a:rPr lang="el-GR" dirty="0"/>
            </a:br>
            <a:endParaRPr lang="el-GR"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81000" y="1676400"/>
            <a:ext cx="2438400" cy="5024215"/>
          </a:xfrm>
        </p:spPr>
      </p:pic>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105400" y="1614949"/>
            <a:ext cx="2589156" cy="5029200"/>
          </a:xfrm>
          <a:prstGeom prst="rect">
            <a:avLst/>
          </a:prstGeom>
        </p:spPr>
      </p:pic>
      <p:sp>
        <p:nvSpPr>
          <p:cNvPr id="10" name="TextBox 9"/>
          <p:cNvSpPr txBox="1"/>
          <p:nvPr/>
        </p:nvSpPr>
        <p:spPr>
          <a:xfrm>
            <a:off x="2930013" y="3748549"/>
            <a:ext cx="1828800" cy="381000"/>
          </a:xfrm>
          <a:prstGeom prst="rect">
            <a:avLst/>
          </a:prstGeom>
          <a:noFill/>
        </p:spPr>
        <p:txBody>
          <a:bodyPr wrap="square" rtlCol="0">
            <a:spAutoFit/>
          </a:bodyPr>
          <a:lstStyle/>
          <a:p>
            <a:r>
              <a:rPr lang="el-GR" i="1" dirty="0"/>
              <a:t>Οθόνη </a:t>
            </a:r>
            <a:r>
              <a:rPr lang="en-US" i="1" dirty="0"/>
              <a:t> Log In </a:t>
            </a:r>
            <a:endParaRPr lang="el-GR" i="1" dirty="0"/>
          </a:p>
        </p:txBody>
      </p:sp>
      <p:sp>
        <p:nvSpPr>
          <p:cNvPr id="11" name="TextBox 10"/>
          <p:cNvSpPr txBox="1"/>
          <p:nvPr/>
        </p:nvSpPr>
        <p:spPr>
          <a:xfrm>
            <a:off x="7858432" y="3615883"/>
            <a:ext cx="1112612" cy="646331"/>
          </a:xfrm>
          <a:prstGeom prst="rect">
            <a:avLst/>
          </a:prstGeom>
          <a:noFill/>
        </p:spPr>
        <p:txBody>
          <a:bodyPr wrap="none" rtlCol="0">
            <a:spAutoFit/>
          </a:bodyPr>
          <a:lstStyle/>
          <a:p>
            <a:pPr algn="ctr"/>
            <a:r>
              <a:rPr lang="el-GR" i="1" dirty="0"/>
              <a:t>Μενού </a:t>
            </a:r>
          </a:p>
          <a:p>
            <a:pPr algn="ctr"/>
            <a:r>
              <a:rPr lang="el-GR" i="1" dirty="0"/>
              <a:t>επιλογών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INTERFACE</a:t>
            </a:r>
            <a:endParaRPr lang="el-GR"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04800" y="1676400"/>
            <a:ext cx="2574746" cy="4953000"/>
          </a:xfrm>
        </p:spPr>
      </p:pic>
      <p:sp>
        <p:nvSpPr>
          <p:cNvPr id="7" name="TextBox 6"/>
          <p:cNvSpPr txBox="1"/>
          <p:nvPr/>
        </p:nvSpPr>
        <p:spPr>
          <a:xfrm>
            <a:off x="2819400" y="3810000"/>
            <a:ext cx="1828800" cy="646331"/>
          </a:xfrm>
          <a:prstGeom prst="rect">
            <a:avLst/>
          </a:prstGeom>
          <a:noFill/>
        </p:spPr>
        <p:txBody>
          <a:bodyPr wrap="square" rtlCol="0">
            <a:spAutoFit/>
          </a:bodyPr>
          <a:lstStyle/>
          <a:p>
            <a:pPr algn="ctr"/>
            <a:r>
              <a:rPr lang="el-GR" i="1" dirty="0"/>
              <a:t>Προτεινόμενα θεάματα </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81600" y="1607504"/>
            <a:ext cx="2486885" cy="5051322"/>
          </a:xfrm>
          <a:prstGeom prst="rect">
            <a:avLst/>
          </a:prstGeom>
        </p:spPr>
      </p:pic>
      <p:sp>
        <p:nvSpPr>
          <p:cNvPr id="9" name="TextBox 8"/>
          <p:cNvSpPr txBox="1"/>
          <p:nvPr/>
        </p:nvSpPr>
        <p:spPr>
          <a:xfrm>
            <a:off x="7740445" y="3810000"/>
            <a:ext cx="1295400" cy="646331"/>
          </a:xfrm>
          <a:prstGeom prst="rect">
            <a:avLst/>
          </a:prstGeom>
          <a:noFill/>
        </p:spPr>
        <p:txBody>
          <a:bodyPr wrap="square" rtlCol="0">
            <a:spAutoFit/>
          </a:bodyPr>
          <a:lstStyle/>
          <a:p>
            <a:pPr algn="ctr"/>
            <a:r>
              <a:rPr lang="el-GR" i="1" dirty="0"/>
              <a:t>Αγορά εισιτηρίου</a:t>
            </a:r>
            <a:r>
              <a:rPr lang="el-GR"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INTERFACE</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352800" y="1643444"/>
            <a:ext cx="2438400" cy="4958081"/>
          </a:xfrm>
        </p:spPr>
      </p:pic>
      <p:sp>
        <p:nvSpPr>
          <p:cNvPr id="5" name="TextBox 4"/>
          <p:cNvSpPr txBox="1"/>
          <p:nvPr/>
        </p:nvSpPr>
        <p:spPr>
          <a:xfrm>
            <a:off x="6096000" y="3937819"/>
            <a:ext cx="1905000" cy="369332"/>
          </a:xfrm>
          <a:prstGeom prst="rect">
            <a:avLst/>
          </a:prstGeom>
          <a:noFill/>
        </p:spPr>
        <p:txBody>
          <a:bodyPr wrap="square" rtlCol="0">
            <a:spAutoFit/>
          </a:bodyPr>
          <a:lstStyle/>
          <a:p>
            <a:r>
              <a:rPr lang="el-GR" i="1" dirty="0"/>
              <a:t>Αγορά Εισιτηρίου</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42</TotalTime>
  <Words>634</Words>
  <Application>Microsoft Office PowerPoint</Application>
  <PresentationFormat>Προβολή στην οθόνη (4:3)</PresentationFormat>
  <Paragraphs>91</Paragraphs>
  <Slides>16</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16</vt:i4>
      </vt:variant>
    </vt:vector>
  </HeadingPairs>
  <TitlesOfParts>
    <vt:vector size="17" baseType="lpstr">
      <vt:lpstr>Module</vt:lpstr>
      <vt:lpstr>ΔΗΜΙΟΥΡΓΙΑ ΣΥΣΤΗΜΑΤΟΣ  Art Mania  </vt:lpstr>
      <vt:lpstr>ΠΕΡΙΕΧΟΜΕΝΑ ΠΑΡΟΥΣΙΑΣΗΣ </vt:lpstr>
      <vt:lpstr>ΕΙΣΑΓΩΓΗ</vt:lpstr>
      <vt:lpstr>ΠΕΡΙΓΡΑΦΗ ΙΔΕΑΣ </vt:lpstr>
      <vt:lpstr>ΣΚΟΠΟΣ ΚΑΙ ΧΡΗΣΙΜΟΤΗΤΑ</vt:lpstr>
      <vt:lpstr>ΕΡΕΥΝΑ ΓΙΑ ΙΔΙΕΣ Η ΠΑΡΟΜΟΙΕΣ ΕΦΑΡΜΟΓΕΣ </vt:lpstr>
      <vt:lpstr> USER INTERFACE </vt:lpstr>
      <vt:lpstr>USER INTERFACE</vt:lpstr>
      <vt:lpstr>USER INTERFACE</vt:lpstr>
      <vt:lpstr> ΑΝΘΡΩΠΙΝΟ ΔΥΝΑΜΙΚΟ   </vt:lpstr>
      <vt:lpstr>ΑΝΘΡΩΠΙΝΟ ΔΥΝΑΜΙΚΟ</vt:lpstr>
      <vt:lpstr> Μοντέλο EFQM – AYTO-ΑΞΙΟΛΟΓΗΣΗ </vt:lpstr>
      <vt:lpstr> Εκτίμηση Κόστους  </vt:lpstr>
      <vt:lpstr>Εκτίμηση Κόστους</vt:lpstr>
      <vt:lpstr>ΕΡΩΤΗΣΕΙΣ ?</vt:lpstr>
      <vt:lpstr>ΕΥΧΑΡΙΣΤΟΥΜΕ ΠΟΛΥ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Sophia</cp:lastModifiedBy>
  <cp:revision>41</cp:revision>
  <dcterms:created xsi:type="dcterms:W3CDTF">2022-05-06T07:15:00Z</dcterms:created>
  <dcterms:modified xsi:type="dcterms:W3CDTF">2025-03-26T18:53:02Z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DAF24F2DF76F42ADAD7D3475AD244285</vt:lpwstr>
  </property>
  <property fmtid="{D5CDD505-2E9C-101B-9397-08002B2CF9AE}" pid="3" name="KSOProductBuildVer">
    <vt:lpwstr>1033-11.2.0.11074</vt:lpwstr>
  </property>
</Properties>
</file>