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3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6" r:id="rId37"/>
    <p:sldId id="295" r:id="rId38"/>
    <p:sldId id="297" r:id="rId39"/>
    <p:sldId id="289" r:id="rId40"/>
    <p:sldId id="290" r:id="rId41"/>
    <p:sldId id="291" r:id="rId42"/>
  </p:sldIdLst>
  <p:sldSz cx="12192000" cy="6858000"/>
  <p:notesSz cx="6858000" cy="9144000"/>
  <p:embeddedFontLst>
    <p:embeddedFont>
      <p:font typeface="Garamond" panose="02020404030301010803" pitchFamily="18" charset="0"/>
      <p:regular r:id="rId44"/>
      <p:bold r:id="rId45"/>
      <p:italic r:id="rId46"/>
      <p:boldItalic r:id="rId47"/>
    </p:embeddedFont>
    <p:embeddedFont>
      <p:font typeface="Georgia" panose="02040502050405020303" pitchFamily="18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qXWJCOy3DGXJGFox1Xdxiku/5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>
        <p:scale>
          <a:sx n="99" d="100"/>
          <a:sy n="99" d="100"/>
        </p:scale>
        <p:origin x="105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d2bb204d8_5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g2fd2bb204d8_5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d2bb204d8_5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g2fd2bb204d8_5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303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d2bb204d8_5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g2fd2bb204d8_5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d2bb204d8_5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g2fd2bb204d8_5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d2bb204d8_5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g2fd2bb204d8_5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fd2bb204d8_5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1" name="Google Shape;511;g2fd2bb204d8_5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fd2bb204d8_5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g2fd2bb204d8_5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fd2bb204d8_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fd2bb204d8_5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2fd2bb204d8_5_2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fd2bb204d8_5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g2fd2bb204d8_5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4" name="Google Shape;564;g2fd2bb204d8_5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35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  <p:extLst>
      <p:ext uri="{BB962C8B-B14F-4D97-AF65-F5344CB8AC3E}">
        <p14:creationId xmlns:p14="http://schemas.microsoft.com/office/powerpoint/2010/main" val="17037144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fd2bb204d8_5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g2fd2bb204d8_5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4" name="Google Shape;564;g2fd2bb204d8_5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36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  <p:extLst>
      <p:ext uri="{BB962C8B-B14F-4D97-AF65-F5344CB8AC3E}">
        <p14:creationId xmlns:p14="http://schemas.microsoft.com/office/powerpoint/2010/main" val="1396054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fd2bb204d8_5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g2fd2bb204d8_5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4" name="Google Shape;564;g2fd2bb204d8_5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37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  <p:extLst>
      <p:ext uri="{BB962C8B-B14F-4D97-AF65-F5344CB8AC3E}">
        <p14:creationId xmlns:p14="http://schemas.microsoft.com/office/powerpoint/2010/main" val="457531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fd2bb204d8_5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fd2bb204d8_5_2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2fd2bb204d8_5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1" name="Google Shape;55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39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7257b46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87257b468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87257b468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fd2bb204d8_5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g2fd2bb204d8_5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4" name="Google Shape;564;g2fd2bb204d8_5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ingLiu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ingLiu"/>
                <a:ea typeface="MingLiu"/>
                <a:cs typeface="MingLiu"/>
                <a:sym typeface="MingLiu"/>
              </a:rPr>
              <a:t>40</a:t>
            </a:fld>
            <a:endParaRPr sz="1200" b="0" i="0" u="none" strike="noStrike" cap="none">
              <a:solidFill>
                <a:srgbClr val="000000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d2bb204d8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d2bb204d8_5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fd2bb204d8_5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d2bb204d8_5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d2bb204d8_5_3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fd2bb204d8_5_3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d2bb204d8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d2bb204d8_5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fd2bb204d8_5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d2bb204d8_5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d2bb204d8_5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fd2bb204d8_5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d2bb204d8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d2bb204d8_5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fd2bb204d8_5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8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0">
                <a:srgbClr val="7CC2D5">
                  <a:alpha val="37647"/>
                </a:srgbClr>
              </a:gs>
              <a:gs pos="832">
                <a:srgbClr val="7CC2D5">
                  <a:alpha val="37647"/>
                </a:srgbClr>
              </a:gs>
              <a:gs pos="23000">
                <a:srgbClr val="7CC2D5"/>
              </a:gs>
              <a:gs pos="100000">
                <a:srgbClr val="D2EBF1">
                  <a:alpha val="8862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21" name="Google Shape;21;p68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rgbClr val="7CC2D5">
                  <a:alpha val="80000"/>
                </a:srgbClr>
              </a:gs>
              <a:gs pos="99000">
                <a:srgbClr val="D2EBF1">
                  <a:alpha val="64705"/>
                </a:srgbClr>
              </a:gs>
              <a:gs pos="100000">
                <a:srgbClr val="D2EBF1">
                  <a:alpha val="6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22" name="Google Shape;22;p68"/>
          <p:cNvPicPr preferRelativeResize="0"/>
          <p:nvPr/>
        </p:nvPicPr>
        <p:blipFill rotWithShape="1">
          <a:blip r:embed="rId2">
            <a:alphaModFix/>
          </a:blip>
          <a:srcRect l="2674" r="9900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68"/>
          <p:cNvPicPr preferRelativeResize="0"/>
          <p:nvPr/>
        </p:nvPicPr>
        <p:blipFill rotWithShape="1">
          <a:blip r:embed="rId3">
            <a:alphaModFix/>
          </a:blip>
          <a:srcRect l="6218" r="6355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8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0">
                <a:srgbClr val="D9C09B">
                  <a:alpha val="0"/>
                </a:srgbClr>
              </a:gs>
              <a:gs pos="25000">
                <a:srgbClr val="D9C09B">
                  <a:alpha val="0"/>
                </a:srgb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25" name="Google Shape;25;p68"/>
          <p:cNvSpPr txBox="1"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6000"/>
              <a:buFont typeface="MingLiu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8"/>
          <p:cNvSpPr txBox="1"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1800"/>
              <a:buNone/>
              <a:defRPr sz="1800" cap="none">
                <a:solidFill>
                  <a:srgbClr val="286C7F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7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7"/>
          <p:cNvSpPr txBox="1">
            <a:spLocks noGrp="1"/>
          </p:cNvSpPr>
          <p:nvPr>
            <p:ph type="body" idx="1"/>
          </p:nvPr>
        </p:nvSpPr>
        <p:spPr>
          <a:xfrm rot="5400000">
            <a:off x="4024884" y="-1110996"/>
            <a:ext cx="4142232" cy="95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7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7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8"/>
          <p:cNvSpPr txBox="1">
            <a:spLocks noGrp="1"/>
          </p:cNvSpPr>
          <p:nvPr>
            <p:ph type="title"/>
          </p:nvPr>
        </p:nvSpPr>
        <p:spPr>
          <a:xfrm rot="5400000">
            <a:off x="7319169" y="1680369"/>
            <a:ext cx="5440362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8"/>
          <p:cNvSpPr txBox="1">
            <a:spLocks noGrp="1"/>
          </p:cNvSpPr>
          <p:nvPr>
            <p:ph type="body" idx="1"/>
          </p:nvPr>
        </p:nvSpPr>
        <p:spPr>
          <a:xfrm rot="5400000">
            <a:off x="1985169" y="-872331"/>
            <a:ext cx="54403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8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8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8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body" idx="1"/>
          </p:nvPr>
        </p:nvSpPr>
        <p:spPr>
          <a:xfrm rot="5400000">
            <a:off x="4024884" y="-1110996"/>
            <a:ext cx="4142232" cy="95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3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"/>
          <p:cNvSpPr txBox="1">
            <a:spLocks noGrp="1"/>
          </p:cNvSpPr>
          <p:nvPr>
            <p:ph type="title"/>
          </p:nvPr>
        </p:nvSpPr>
        <p:spPr>
          <a:xfrm rot="5400000">
            <a:off x="7319169" y="1680369"/>
            <a:ext cx="5440362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body" idx="1"/>
          </p:nvPr>
        </p:nvSpPr>
        <p:spPr>
          <a:xfrm rot="5400000">
            <a:off x="1985169" y="-872331"/>
            <a:ext cx="54403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4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9"/>
          <p:cNvSpPr txBox="1"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rgbClr val="7CC2D5">
                  <a:alpha val="80000"/>
                </a:srgbClr>
              </a:gs>
              <a:gs pos="99000">
                <a:srgbClr val="D2EBF1">
                  <a:alpha val="0"/>
                </a:srgbClr>
              </a:gs>
              <a:gs pos="100000">
                <a:srgbClr val="D2EBF1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82295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35" name="Google Shape;35;p70"/>
          <p:cNvSpPr txBox="1"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6000"/>
              <a:buFont typeface="MingLiu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0"/>
          <p:cNvSpPr txBox="1"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2000"/>
              <a:buNone/>
              <a:defRPr sz="2000" cap="none">
                <a:solidFill>
                  <a:srgbClr val="286C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6278880" y="1572768"/>
            <a:ext cx="4572000" cy="41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body" idx="2"/>
          </p:nvPr>
        </p:nvSpPr>
        <p:spPr>
          <a:xfrm>
            <a:off x="1341120" y="1572768"/>
            <a:ext cx="4572000" cy="41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71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2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 b="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2"/>
          <p:cNvSpPr txBox="1">
            <a:spLocks noGrp="1"/>
          </p:cNvSpPr>
          <p:nvPr>
            <p:ph type="body" idx="2"/>
          </p:nvPr>
        </p:nvSpPr>
        <p:spPr>
          <a:xfrm>
            <a:off x="1341120" y="2365861"/>
            <a:ext cx="4572000" cy="334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72"/>
          <p:cNvSpPr txBox="1">
            <a:spLocks noGrp="1"/>
          </p:cNvSpPr>
          <p:nvPr>
            <p:ph type="body" idx="3"/>
          </p:nvPr>
        </p:nvSpPr>
        <p:spPr>
          <a:xfrm>
            <a:off x="6278880" y="157276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 b="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4"/>
          </p:nvPr>
        </p:nvSpPr>
        <p:spPr>
          <a:xfrm>
            <a:off x="6278880" y="2365861"/>
            <a:ext cx="4572000" cy="334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Char char="•"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3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3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4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rgbClr val="7CC2D5">
                  <a:alpha val="80000"/>
                </a:srgbClr>
              </a:gs>
              <a:gs pos="99000">
                <a:srgbClr val="D2EBF1">
                  <a:alpha val="0"/>
                </a:srgbClr>
              </a:gs>
              <a:gs pos="100000">
                <a:srgbClr val="D2EBF1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82295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63" name="Google Shape;63;p74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4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4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5"/>
          <p:cNvSpPr txBox="1"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3200"/>
              <a:buFont typeface="MingLiu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5"/>
          <p:cNvSpPr txBox="1">
            <a:spLocks noGrp="1"/>
          </p:cNvSpPr>
          <p:nvPr>
            <p:ph type="body" idx="1"/>
          </p:nvPr>
        </p:nvSpPr>
        <p:spPr>
          <a:xfrm>
            <a:off x="760413" y="685800"/>
            <a:ext cx="6858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Char char="•"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75"/>
          <p:cNvSpPr txBox="1">
            <a:spLocks noGrp="1"/>
          </p:cNvSpPr>
          <p:nvPr>
            <p:ph type="body" idx="2"/>
          </p:nvPr>
        </p:nvSpPr>
        <p:spPr>
          <a:xfrm>
            <a:off x="8127479" y="3554104"/>
            <a:ext cx="3377133" cy="170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75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3400"/>
              <a:buFont typeface="MingLiu"/>
              <a:buNone/>
              <a:defRPr sz="3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6" descr="要新增影像的空白預留位置。按一下預留位置，然後選取您要新增的影像"/>
          <p:cNvSpPr>
            <a:spLocks noGrp="1"/>
          </p:cNvSpPr>
          <p:nvPr>
            <p:ph type="pic" idx="2"/>
          </p:nvPr>
        </p:nvSpPr>
        <p:spPr>
          <a:xfrm>
            <a:off x="760413" y="685800"/>
            <a:ext cx="6858000" cy="45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76"/>
          <p:cNvSpPr txBox="1">
            <a:spLocks noGrp="1"/>
          </p:cNvSpPr>
          <p:nvPr>
            <p:ph type="body" idx="1"/>
          </p:nvPr>
        </p:nvSpPr>
        <p:spPr>
          <a:xfrm>
            <a:off x="8127479" y="3554104"/>
            <a:ext cx="3377133" cy="170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76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rgbClr val="7CC2D5">
                  <a:alpha val="57647"/>
                </a:srgbClr>
              </a:gs>
              <a:gs pos="88000">
                <a:srgbClr val="D2EBF1">
                  <a:alpha val="64705"/>
                </a:srgbClr>
              </a:gs>
              <a:gs pos="100000">
                <a:srgbClr val="D2EBF1">
                  <a:alpha val="6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82295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11" name="Google Shape;11;p67"/>
          <p:cNvSpPr/>
          <p:nvPr/>
        </p:nvSpPr>
        <p:spPr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0">
                <a:srgbClr val="7CC2D5">
                  <a:alpha val="37647"/>
                </a:srgbClr>
              </a:gs>
              <a:gs pos="832">
                <a:srgbClr val="7CC2D5">
                  <a:alpha val="37647"/>
                </a:srgbClr>
              </a:gs>
              <a:gs pos="49000">
                <a:srgbClr val="7CC2D5"/>
              </a:gs>
              <a:gs pos="100000">
                <a:srgbClr val="D2EBF1">
                  <a:alpha val="8862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12" name="Google Shape;12;p67"/>
          <p:cNvPicPr preferRelativeResize="0"/>
          <p:nvPr/>
        </p:nvPicPr>
        <p:blipFill rotWithShape="1">
          <a:blip r:embed="rId13">
            <a:alphaModFix/>
          </a:blip>
          <a:srcRect l="2674" r="9900"/>
          <a:stretch/>
        </p:blipFill>
        <p:spPr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67"/>
          <p:cNvPicPr preferRelativeResize="0"/>
          <p:nvPr/>
        </p:nvPicPr>
        <p:blipFill rotWithShape="1">
          <a:blip r:embed="rId14">
            <a:alphaModFix/>
          </a:blip>
          <a:srcRect l="6218" r="6355"/>
          <a:stretch/>
        </p:blipFill>
        <p:spPr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7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3800"/>
              <a:buFont typeface="MingLiu"/>
              <a:buNone/>
              <a:defRPr sz="38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67"/>
          <p:cNvSpPr txBox="1"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485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Google Shape;16;p67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7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67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rgbClr val="7CC2D5">
                  <a:alpha val="57254"/>
                </a:srgbClr>
              </a:gs>
              <a:gs pos="88000">
                <a:srgbClr val="D2EBF1">
                  <a:alpha val="64313"/>
                </a:srgbClr>
              </a:gs>
              <a:gs pos="100000">
                <a:srgbClr val="D2EBF1">
                  <a:alpha val="6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82295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94" name="Google Shape;94;p33"/>
          <p:cNvSpPr/>
          <p:nvPr/>
        </p:nvSpPr>
        <p:spPr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0">
                <a:srgbClr val="7CC2D5">
                  <a:alpha val="37254"/>
                </a:srgbClr>
              </a:gs>
              <a:gs pos="832">
                <a:srgbClr val="7CC2D5">
                  <a:alpha val="37254"/>
                </a:srgbClr>
              </a:gs>
              <a:gs pos="49000">
                <a:srgbClr val="7CC2D5"/>
              </a:gs>
              <a:gs pos="100000">
                <a:srgbClr val="D2EBF1">
                  <a:alpha val="8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6">
            <a:alphaModFix/>
          </a:blip>
          <a:srcRect l="2674" r="9899"/>
          <a:stretch/>
        </p:blipFill>
        <p:spPr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3"/>
          <p:cNvPicPr preferRelativeResize="0"/>
          <p:nvPr/>
        </p:nvPicPr>
        <p:blipFill rotWithShape="1">
          <a:blip r:embed="rId7">
            <a:alphaModFix/>
          </a:blip>
          <a:srcRect l="6218" r="6354"/>
          <a:stretch/>
        </p:blipFill>
        <p:spPr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3800"/>
              <a:buFont typeface="MingLiu"/>
              <a:buNone/>
              <a:defRPr sz="38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485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A4855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A485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4855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dt" idx="10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>
            <a:spLocks noGrp="1"/>
          </p:cNvSpPr>
          <p:nvPr>
            <p:ph type="ctrTitle"/>
          </p:nvPr>
        </p:nvSpPr>
        <p:spPr>
          <a:xfrm>
            <a:off x="1305875" y="601875"/>
            <a:ext cx="9181800" cy="14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3000"/>
              <a:buFont typeface="MingLiu"/>
              <a:buNone/>
            </a:pPr>
            <a:r>
              <a:rPr lang="en-US" sz="4000" b="1" dirty="0">
                <a:latin typeface="Garamond" panose="02020404030301010803" pitchFamily="18" charset="0"/>
              </a:rPr>
              <a:t>Exploring the Impact of ESG Reporting on Investment Risk in Hong Kong</a:t>
            </a:r>
            <a:endParaRPr sz="4000" b="1" dirty="0">
              <a:latin typeface="Garamond" panose="02020404030301010803" pitchFamily="18" charset="0"/>
            </a:endParaRPr>
          </a:p>
        </p:txBody>
      </p:sp>
      <p:sp>
        <p:nvSpPr>
          <p:cNvPr id="154" name="Google Shape;154;p45"/>
          <p:cNvSpPr txBox="1">
            <a:spLocks noGrp="1"/>
          </p:cNvSpPr>
          <p:nvPr>
            <p:ph type="subTitle" idx="1"/>
          </p:nvPr>
        </p:nvSpPr>
        <p:spPr>
          <a:xfrm>
            <a:off x="1305875" y="3332550"/>
            <a:ext cx="48876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2200"/>
              <a:buNone/>
            </a:pPr>
            <a:r>
              <a:rPr lang="en-US" sz="2200" dirty="0">
                <a:solidFill>
                  <a:srgbClr val="1A4855"/>
                </a:solidFill>
                <a:latin typeface="Garamond" panose="02020404030301010803" pitchFamily="18" charset="0"/>
              </a:rPr>
              <a:t>PROJECT TEAM MEMBERS :</a:t>
            </a:r>
            <a:endParaRPr dirty="0">
              <a:solidFill>
                <a:srgbClr val="1A4855"/>
              </a:solidFill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2200"/>
              <a:buNone/>
            </a:pPr>
            <a:endParaRPr sz="2200" dirty="0">
              <a:solidFill>
                <a:srgbClr val="1A4855"/>
              </a:solidFill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2200"/>
              <a:buNone/>
            </a:pPr>
            <a:r>
              <a:rPr lang="en-US" sz="2200" dirty="0">
                <a:solidFill>
                  <a:srgbClr val="1A4855"/>
                </a:solidFill>
                <a:latin typeface="Garamond" panose="02020404030301010803" pitchFamily="18" charset="0"/>
              </a:rPr>
              <a:t>LAM MARCO WALLY (7)</a:t>
            </a:r>
            <a:endParaRPr dirty="0">
              <a:solidFill>
                <a:srgbClr val="1A4855"/>
              </a:solidFill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2200"/>
              <a:buNone/>
            </a:pPr>
            <a:r>
              <a:rPr lang="en-US" sz="2200" dirty="0">
                <a:solidFill>
                  <a:srgbClr val="1A4855"/>
                </a:solidFill>
                <a:latin typeface="Garamond" panose="02020404030301010803" pitchFamily="18" charset="0"/>
              </a:rPr>
              <a:t>WONG SAU WAI SOPHIA (10)</a:t>
            </a:r>
            <a:endParaRPr dirty="0">
              <a:solidFill>
                <a:srgbClr val="1A4855"/>
              </a:solidFill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2200"/>
              <a:buNone/>
            </a:pPr>
            <a:r>
              <a:rPr lang="en-US" sz="2200" dirty="0">
                <a:solidFill>
                  <a:srgbClr val="1A4855"/>
                </a:solidFill>
                <a:latin typeface="Garamond" panose="02020404030301010803" pitchFamily="18" charset="0"/>
              </a:rPr>
              <a:t>CHOW HO NAM (25)</a:t>
            </a:r>
            <a:endParaRPr dirty="0">
              <a:solidFill>
                <a:srgbClr val="1A4855"/>
              </a:solidFill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2200"/>
              <a:buNone/>
            </a:pPr>
            <a:r>
              <a:rPr lang="en-US" sz="2200" dirty="0">
                <a:solidFill>
                  <a:srgbClr val="1A4855"/>
                </a:solidFill>
                <a:latin typeface="Garamond" panose="02020404030301010803" pitchFamily="18" charset="0"/>
              </a:rPr>
              <a:t>LEUNG HANG YEE (2)</a:t>
            </a:r>
            <a:endParaRPr dirty="0">
              <a:solidFill>
                <a:srgbClr val="1A4855"/>
              </a:solidFill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2200"/>
              <a:buNone/>
            </a:pPr>
            <a:r>
              <a:rPr lang="en-US" sz="2200" dirty="0">
                <a:solidFill>
                  <a:srgbClr val="1A4855"/>
                </a:solidFill>
                <a:latin typeface="Garamond" panose="02020404030301010803" pitchFamily="18" charset="0"/>
              </a:rPr>
              <a:t>YIP LAI YUK, YOYO (21)</a:t>
            </a:r>
            <a:endParaRPr dirty="0">
              <a:solidFill>
                <a:srgbClr val="1A4855"/>
              </a:solidFill>
              <a:latin typeface="Garamond" panose="02020404030301010803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6C7F"/>
              </a:buClr>
              <a:buSzPts val="1800"/>
              <a:buNone/>
            </a:pPr>
            <a:endParaRPr dirty="0"/>
          </a:p>
        </p:txBody>
      </p:sp>
      <p:pic>
        <p:nvPicPr>
          <p:cNvPr id="155" name="Google Shape;15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6003" y="2771772"/>
            <a:ext cx="3493311" cy="3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930825" y="668225"/>
            <a:ext cx="85689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None/>
            </a:pPr>
            <a:r>
              <a:rPr lang="en-US" sz="3200" b="1" i="1" dirty="0">
                <a:latin typeface="Garamond" panose="02020404030301010803" pitchFamily="18" charset="0"/>
              </a:rPr>
              <a:t>Data Collection</a:t>
            </a:r>
            <a:r>
              <a:rPr lang="en-US" sz="2800" b="1" i="1" dirty="0"/>
              <a:t>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u="sng"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Garamond" panose="02020404030301010803" pitchFamily="18" charset="0"/>
              </a:rPr>
              <a:t>Price Volatility (Dependent variable)</a:t>
            </a:r>
            <a:endParaRPr sz="2400" b="1" u="sng" dirty="0">
              <a:latin typeface="Garamond" panose="02020404030301010803" pitchFamily="18" charset="0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Standard deviation of daily change in share price (</a:t>
            </a:r>
            <a:r>
              <a:rPr lang="en-US" dirty="0" err="1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Yfinance</a:t>
            </a:r>
            <a:r>
              <a:rPr lang="en-US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)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Garamond" panose="02020404030301010803" pitchFamily="18" charset="0"/>
              </a:rPr>
              <a:t>ESG risk score (Independent variable X1)</a:t>
            </a:r>
            <a:endParaRPr sz="2400" b="1" u="sng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dirty="0">
                <a:latin typeface="Garamond" panose="02020404030301010803" pitchFamily="18" charset="0"/>
              </a:rPr>
              <a:t>	</a:t>
            </a:r>
            <a:r>
              <a:rPr lang="en-US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Morningstar ESG risk score (</a:t>
            </a:r>
            <a:r>
              <a:rPr lang="en-US" dirty="0" err="1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yfinance</a:t>
            </a:r>
            <a:r>
              <a:rPr lang="en-US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) </a:t>
            </a:r>
            <a:endParaRPr dirty="0">
              <a:solidFill>
                <a:schemeClr val="dk1"/>
              </a:solidFill>
              <a:latin typeface="Garamond" panose="02020404030301010803" pitchFamily="18" charset="0"/>
              <a:ea typeface="Garamond"/>
              <a:cs typeface="Garamond"/>
              <a:sym typeface="Garamond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The higher the score, the riskier or less effective the firm is in managing ESG-related risks.</a:t>
            </a:r>
            <a:endParaRPr b="1" dirty="0">
              <a:solidFill>
                <a:schemeClr val="dk1"/>
              </a:solidFill>
              <a:latin typeface="Garamond" panose="02020404030301010803" pitchFamily="18" charset="0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Garamond" panose="02020404030301010803" pitchFamily="18" charset="0"/>
              </a:rPr>
              <a:t>Leverage, Profitability, Company size (control variable X2,3,4)</a:t>
            </a:r>
            <a:endParaRPr sz="2400" b="1" u="sng" dirty="0">
              <a:latin typeface="Garamond" panose="02020404030301010803" pitchFamily="18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Debt to capital, Return on invested capital and number of employees </a:t>
            </a:r>
            <a:endParaRPr dirty="0">
              <a:latin typeface="Garamond" panose="02020404030301010803" pitchFamily="18" charset="0"/>
            </a:endParaRPr>
          </a:p>
          <a:p>
            <a:pPr marL="388620" lvl="1" indent="-215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</a:pPr>
            <a:endParaRPr sz="2000" dirty="0"/>
          </a:p>
        </p:txBody>
      </p:sp>
      <p:grpSp>
        <p:nvGrpSpPr>
          <p:cNvPr id="234" name="Google Shape;234;p7"/>
          <p:cNvGrpSpPr/>
          <p:nvPr/>
        </p:nvGrpSpPr>
        <p:grpSpPr>
          <a:xfrm>
            <a:off x="9622964" y="3884779"/>
            <a:ext cx="2071977" cy="1949707"/>
            <a:chOff x="1071818" y="836779"/>
            <a:chExt cx="2071977" cy="1949707"/>
          </a:xfrm>
        </p:grpSpPr>
        <p:sp>
          <p:nvSpPr>
            <p:cNvPr id="235" name="Google Shape;235;p7"/>
            <p:cNvSpPr/>
            <p:nvPr/>
          </p:nvSpPr>
          <p:spPr>
            <a:xfrm>
              <a:off x="1071818" y="836779"/>
              <a:ext cx="1072656" cy="1038739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 txBox="1"/>
            <p:nvPr/>
          </p:nvSpPr>
          <p:spPr>
            <a:xfrm>
              <a:off x="1228905" y="988899"/>
              <a:ext cx="758482" cy="73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E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1589782" y="1707670"/>
              <a:ext cx="1013263" cy="1078816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 txBox="1"/>
            <p:nvPr/>
          </p:nvSpPr>
          <p:spPr>
            <a:xfrm>
              <a:off x="1738171" y="1865659"/>
              <a:ext cx="716485" cy="762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G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102048" y="881741"/>
              <a:ext cx="1041747" cy="1042282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 txBox="1"/>
            <p:nvPr/>
          </p:nvSpPr>
          <p:spPr>
            <a:xfrm>
              <a:off x="2254608" y="1034380"/>
              <a:ext cx="736627" cy="737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S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8"/>
          <p:cNvGrpSpPr/>
          <p:nvPr/>
        </p:nvGrpSpPr>
        <p:grpSpPr>
          <a:xfrm>
            <a:off x="800616" y="1875176"/>
            <a:ext cx="7570353" cy="3831303"/>
            <a:chOff x="1953" y="223659"/>
            <a:chExt cx="7570353" cy="3831303"/>
          </a:xfrm>
        </p:grpSpPr>
        <p:sp>
          <p:nvSpPr>
            <p:cNvPr id="247" name="Google Shape;247;p8"/>
            <p:cNvSpPr/>
            <p:nvPr/>
          </p:nvSpPr>
          <p:spPr>
            <a:xfrm>
              <a:off x="1953" y="223659"/>
              <a:ext cx="2000886" cy="104428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 txBox="1"/>
            <p:nvPr/>
          </p:nvSpPr>
          <p:spPr>
            <a:xfrm>
              <a:off x="32539" y="254245"/>
              <a:ext cx="1939714" cy="983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150 HK LISTED COMPANES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 rot="3348232">
              <a:off x="824507" y="2363577"/>
              <a:ext cx="457029" cy="9447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DB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 rot="3348232">
              <a:off x="830714" y="2370751"/>
              <a:ext cx="428685" cy="5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1276673" y="2161910"/>
              <a:ext cx="1830234" cy="90238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1324540" y="2188340"/>
              <a:ext cx="1777500" cy="8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</a:rPr>
                <a:t>YR 2023 </a:t>
              </a:r>
              <a:r>
                <a:rPr lang="en-US" sz="2000">
                  <a:solidFill>
                    <a:schemeClr val="lt1"/>
                  </a:solidFill>
                </a:rPr>
                <a:t>ESG</a:t>
              </a:r>
              <a:r>
                <a:rPr lang="en-US" sz="1800">
                  <a:solidFill>
                    <a:schemeClr val="lt1"/>
                  </a:solidFill>
                </a:rPr>
                <a:t> RISK SCORE</a:t>
              </a:r>
              <a:endParaRPr sz="1800">
                <a:solidFill>
                  <a:schemeClr val="lt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-1509866">
              <a:off x="3223539" y="2648299"/>
              <a:ext cx="717710" cy="9447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DB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 txBox="1"/>
            <p:nvPr/>
          </p:nvSpPr>
          <p:spPr>
            <a:xfrm rot="-1509866">
              <a:off x="3224884" y="2673221"/>
              <a:ext cx="689366" cy="5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051718" y="1808728"/>
              <a:ext cx="947288" cy="684254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t="-1998" b="-1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507905" y="921243"/>
              <a:ext cx="2061297" cy="86761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3533317" y="946655"/>
              <a:ext cx="2010473" cy="81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ESG RISK SCORE TREND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 rot="2237169">
              <a:off x="5273505" y="2837316"/>
              <a:ext cx="430918" cy="94479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DB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 rot="2237169">
              <a:off x="5276401" y="2847627"/>
              <a:ext cx="402574" cy="5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954256" y="3209174"/>
              <a:ext cx="1032899" cy="845788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4999" r="-4998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851601" y="2368801"/>
              <a:ext cx="1720705" cy="86214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 txBox="1"/>
            <p:nvPr/>
          </p:nvSpPr>
          <p:spPr>
            <a:xfrm>
              <a:off x="5876852" y="2394052"/>
              <a:ext cx="1670203" cy="81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SHARE PRICE VOLATILITY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8"/>
          <p:cNvSpPr txBox="1"/>
          <p:nvPr/>
        </p:nvSpPr>
        <p:spPr>
          <a:xfrm>
            <a:off x="2899099" y="708201"/>
            <a:ext cx="673670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Data Analysis and Discussion</a:t>
            </a: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: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5307" y="3004456"/>
            <a:ext cx="3487214" cy="331651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8"/>
          <p:cNvSpPr/>
          <p:nvPr/>
        </p:nvSpPr>
        <p:spPr>
          <a:xfrm>
            <a:off x="2135306" y="4806754"/>
            <a:ext cx="867300" cy="676800"/>
          </a:xfrm>
          <a:prstGeom prst="roundRect">
            <a:avLst>
              <a:gd name="adj" fmla="val 10000"/>
            </a:avLst>
          </a:prstGeom>
          <a:blipFill rotWithShape="1">
            <a:blip r:embed="rId6">
              <a:alphaModFix/>
            </a:blip>
            <a:stretch>
              <a:fillRect l="-24998" r="-24998"/>
            </a:stretch>
          </a:blip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800613" y="3004461"/>
            <a:ext cx="909000" cy="755700"/>
          </a:xfrm>
          <a:prstGeom prst="roundRect">
            <a:avLst>
              <a:gd name="adj" fmla="val 10000"/>
            </a:avLst>
          </a:prstGeom>
          <a:blipFill rotWithShape="1">
            <a:blip r:embed="rId7">
              <a:alphaModFix/>
            </a:blip>
            <a:stretch>
              <a:fillRect l="-7999" r="-7999"/>
            </a:stretch>
          </a:blip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47"/>
          <p:cNvGrpSpPr/>
          <p:nvPr/>
        </p:nvGrpSpPr>
        <p:grpSpPr>
          <a:xfrm>
            <a:off x="1017037" y="1631739"/>
            <a:ext cx="7794731" cy="4818487"/>
            <a:chOff x="893716" y="9"/>
            <a:chExt cx="7087857" cy="4545756"/>
          </a:xfrm>
        </p:grpSpPr>
        <p:sp>
          <p:nvSpPr>
            <p:cNvPr id="273" name="Google Shape;273;p47"/>
            <p:cNvSpPr/>
            <p:nvPr/>
          </p:nvSpPr>
          <p:spPr>
            <a:xfrm>
              <a:off x="893716" y="2224"/>
              <a:ext cx="7087856" cy="454354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7"/>
            <p:cNvSpPr txBox="1"/>
            <p:nvPr/>
          </p:nvSpPr>
          <p:spPr>
            <a:xfrm>
              <a:off x="2705744" y="2224"/>
              <a:ext cx="5275829" cy="454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7"/>
            <p:cNvSpPr/>
            <p:nvPr/>
          </p:nvSpPr>
          <p:spPr>
            <a:xfrm>
              <a:off x="1829507" y="9"/>
              <a:ext cx="5412322" cy="4543523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8999" r="-8998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47"/>
          <p:cNvSpPr txBox="1"/>
          <p:nvPr/>
        </p:nvSpPr>
        <p:spPr>
          <a:xfrm>
            <a:off x="1017037" y="849086"/>
            <a:ext cx="67367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Data Analysis and Discussion: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pic>
        <p:nvPicPr>
          <p:cNvPr id="277" name="Google Shape;27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5307" y="3004456"/>
            <a:ext cx="3487214" cy="3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/>
        </p:nvSpPr>
        <p:spPr>
          <a:xfrm>
            <a:off x="1017036" y="849086"/>
            <a:ext cx="89985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Proportion of companies in each sector: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48"/>
          <p:cNvSpPr/>
          <p:nvPr/>
        </p:nvSpPr>
        <p:spPr>
          <a:xfrm>
            <a:off x="367863" y="1555531"/>
            <a:ext cx="8618482" cy="45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1156150" y="1651525"/>
            <a:ext cx="553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 terms of n</a:t>
            </a:r>
            <a:r>
              <a:rPr lang="en-US" sz="2800" dirty="0">
                <a:latin typeface="Garamond"/>
                <a:ea typeface="Garamond"/>
                <a:cs typeface="Garamond"/>
                <a:sym typeface="Garamond"/>
              </a:rPr>
              <a:t>umber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of companies:</a:t>
            </a:r>
            <a:endParaRPr sz="28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1410068" y="2263395"/>
            <a:ext cx="52761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Largest Sectors :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Financial Services  (22%)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Industrials  (19%)</a:t>
            </a:r>
            <a:endParaRPr dirty="0"/>
          </a:p>
        </p:txBody>
      </p:sp>
      <p:sp>
        <p:nvSpPr>
          <p:cNvPr id="287" name="Google Shape;287;p48"/>
          <p:cNvSpPr txBox="1"/>
          <p:nvPr/>
        </p:nvSpPr>
        <p:spPr>
          <a:xfrm>
            <a:off x="1410068" y="3875781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Smallest Sectors :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Healthcare and Technology (&lt;5%)</a:t>
            </a:r>
            <a:endParaRPr dirty="0"/>
          </a:p>
        </p:txBody>
      </p:sp>
      <p:grpSp>
        <p:nvGrpSpPr>
          <p:cNvPr id="288" name="Google Shape;288;p48"/>
          <p:cNvGrpSpPr/>
          <p:nvPr/>
        </p:nvGrpSpPr>
        <p:grpSpPr>
          <a:xfrm>
            <a:off x="6686249" y="1722700"/>
            <a:ext cx="5422188" cy="3839311"/>
            <a:chOff x="893716" y="9"/>
            <a:chExt cx="7087828" cy="4545715"/>
          </a:xfrm>
        </p:grpSpPr>
        <p:sp>
          <p:nvSpPr>
            <p:cNvPr id="289" name="Google Shape;289;p48"/>
            <p:cNvSpPr/>
            <p:nvPr/>
          </p:nvSpPr>
          <p:spPr>
            <a:xfrm>
              <a:off x="893716" y="2224"/>
              <a:ext cx="7087800" cy="4543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8"/>
            <p:cNvSpPr txBox="1"/>
            <p:nvPr/>
          </p:nvSpPr>
          <p:spPr>
            <a:xfrm>
              <a:off x="2705744" y="2224"/>
              <a:ext cx="5275800" cy="45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1829507" y="9"/>
              <a:ext cx="5412300" cy="45435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8999" r="-8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49"/>
          <p:cNvGrpSpPr/>
          <p:nvPr/>
        </p:nvGrpSpPr>
        <p:grpSpPr>
          <a:xfrm>
            <a:off x="729050" y="1557983"/>
            <a:ext cx="8712176" cy="5089952"/>
            <a:chOff x="507433" y="2452"/>
            <a:chExt cx="8156149" cy="5019033"/>
          </a:xfrm>
        </p:grpSpPr>
        <p:sp>
          <p:nvSpPr>
            <p:cNvPr id="298" name="Google Shape;298;p49"/>
            <p:cNvSpPr/>
            <p:nvPr/>
          </p:nvSpPr>
          <p:spPr>
            <a:xfrm>
              <a:off x="507433" y="2452"/>
              <a:ext cx="8156149" cy="501903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9"/>
            <p:cNvSpPr txBox="1"/>
            <p:nvPr/>
          </p:nvSpPr>
          <p:spPr>
            <a:xfrm>
              <a:off x="2639095" y="2452"/>
              <a:ext cx="6024487" cy="5019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9"/>
            <p:cNvSpPr/>
            <p:nvPr/>
          </p:nvSpPr>
          <p:spPr>
            <a:xfrm>
              <a:off x="991037" y="2452"/>
              <a:ext cx="7165111" cy="5014129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7998" r="-7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49"/>
          <p:cNvSpPr txBox="1"/>
          <p:nvPr/>
        </p:nvSpPr>
        <p:spPr>
          <a:xfrm>
            <a:off x="1017037" y="849086"/>
            <a:ext cx="894677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Stacked Bar Chart on mean of ESG risk score: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pic>
        <p:nvPicPr>
          <p:cNvPr id="2" name="Google Shape;340;p52">
            <a:extLst>
              <a:ext uri="{FF2B5EF4-FFF2-40B4-BE49-F238E27FC236}">
                <a16:creationId xmlns:a16="http://schemas.microsoft.com/office/drawing/2014/main" id="{FE4FCF8F-81CE-F763-DBF2-CF2CADB580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4786" y="3602241"/>
            <a:ext cx="3487214" cy="3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/>
        </p:nvSpPr>
        <p:spPr>
          <a:xfrm>
            <a:off x="367871" y="401511"/>
            <a:ext cx="91569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Observation 1 :</a:t>
            </a:r>
            <a:endParaRPr sz="3200" dirty="0">
              <a:latin typeface="Garamond" panose="02020404030301010803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ESG risk scores higher in non-service sectors</a:t>
            </a:r>
            <a:endParaRPr sz="3200" dirty="0">
              <a:latin typeface="Garamond" panose="02020404030301010803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Environment risk scores dominate</a:t>
            </a:r>
            <a:br>
              <a:rPr lang="en-US" sz="2800" b="1" i="1" u="none" strike="noStrike" cap="none" dirty="0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rPr>
            </a:b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50"/>
          <p:cNvSpPr/>
          <p:nvPr/>
        </p:nvSpPr>
        <p:spPr>
          <a:xfrm>
            <a:off x="367863" y="1555531"/>
            <a:ext cx="8618482" cy="45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0"/>
          <p:cNvSpPr txBox="1"/>
          <p:nvPr/>
        </p:nvSpPr>
        <p:spPr>
          <a:xfrm>
            <a:off x="217150" y="2156200"/>
            <a:ext cx="69384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Highest Average ESG risk scores</a:t>
            </a:r>
            <a:endParaRPr dirty="0"/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0" name="Google Shape;310;p50"/>
          <p:cNvSpPr txBox="1"/>
          <p:nvPr/>
        </p:nvSpPr>
        <p:spPr>
          <a:xfrm>
            <a:off x="774825" y="2650750"/>
            <a:ext cx="6296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Energy, Basic Materials, Industrial, Utilities, Consumer Defensive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Environment risk components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Resources Extraction or Manufacturing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Stricter regulations on Environmental controls</a:t>
            </a:r>
            <a:endParaRPr dirty="0"/>
          </a:p>
        </p:txBody>
      </p:sp>
      <p:grpSp>
        <p:nvGrpSpPr>
          <p:cNvPr id="311" name="Google Shape;311;p50"/>
          <p:cNvGrpSpPr/>
          <p:nvPr/>
        </p:nvGrpSpPr>
        <p:grpSpPr>
          <a:xfrm>
            <a:off x="6972850" y="2034425"/>
            <a:ext cx="5055251" cy="4265648"/>
            <a:chOff x="507433" y="2452"/>
            <a:chExt cx="8156262" cy="5019000"/>
          </a:xfrm>
        </p:grpSpPr>
        <p:sp>
          <p:nvSpPr>
            <p:cNvPr id="312" name="Google Shape;312;p50"/>
            <p:cNvSpPr/>
            <p:nvPr/>
          </p:nvSpPr>
          <p:spPr>
            <a:xfrm>
              <a:off x="507433" y="2452"/>
              <a:ext cx="8156100" cy="50190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0"/>
            <p:cNvSpPr txBox="1"/>
            <p:nvPr/>
          </p:nvSpPr>
          <p:spPr>
            <a:xfrm>
              <a:off x="2639095" y="2452"/>
              <a:ext cx="6024600" cy="50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0"/>
            <p:cNvSpPr/>
            <p:nvPr/>
          </p:nvSpPr>
          <p:spPr>
            <a:xfrm>
              <a:off x="991037" y="2452"/>
              <a:ext cx="7165200" cy="50142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7999" r="-7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/>
        </p:nvSpPr>
        <p:spPr>
          <a:xfrm>
            <a:off x="1027546" y="472736"/>
            <a:ext cx="91569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Observation 1 :</a:t>
            </a:r>
            <a:endParaRPr sz="3200" dirty="0">
              <a:latin typeface="Garamond" panose="02020404030301010803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ESG risk scores higher in non-service sectors</a:t>
            </a:r>
            <a:endParaRPr sz="3200" dirty="0">
              <a:latin typeface="Garamond" panose="02020404030301010803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Environment risk scores dominate</a:t>
            </a:r>
            <a:br>
              <a:rPr lang="en-US" sz="2800" b="1" i="1" u="none" strike="noStrike" cap="none" dirty="0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rPr>
            </a:b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1" name="Google Shape;32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5307" y="3004456"/>
            <a:ext cx="3487214" cy="331651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1"/>
          <p:cNvSpPr/>
          <p:nvPr/>
        </p:nvSpPr>
        <p:spPr>
          <a:xfrm>
            <a:off x="566638" y="1944081"/>
            <a:ext cx="8618400" cy="45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1"/>
          <p:cNvSpPr txBox="1"/>
          <p:nvPr/>
        </p:nvSpPr>
        <p:spPr>
          <a:xfrm>
            <a:off x="838200" y="2510225"/>
            <a:ext cx="5801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Sectors with Higher Governance and Social Risk Scores</a:t>
            </a:r>
            <a:endParaRPr sz="28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1306650" y="3866875"/>
            <a:ext cx="53331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Financial Services, Healthcare, Industrials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Need to focus more on :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Corporate Governance Practice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Addressing Social issues</a:t>
            </a:r>
            <a:endParaRPr dirty="0"/>
          </a:p>
        </p:txBody>
      </p:sp>
      <p:grpSp>
        <p:nvGrpSpPr>
          <p:cNvPr id="326" name="Google Shape;326;p51"/>
          <p:cNvGrpSpPr/>
          <p:nvPr/>
        </p:nvGrpSpPr>
        <p:grpSpPr>
          <a:xfrm>
            <a:off x="6792363" y="2227025"/>
            <a:ext cx="5180858" cy="3982075"/>
            <a:chOff x="507433" y="2452"/>
            <a:chExt cx="8156262" cy="5019000"/>
          </a:xfrm>
        </p:grpSpPr>
        <p:sp>
          <p:nvSpPr>
            <p:cNvPr id="327" name="Google Shape;327;p51"/>
            <p:cNvSpPr/>
            <p:nvPr/>
          </p:nvSpPr>
          <p:spPr>
            <a:xfrm>
              <a:off x="507433" y="2452"/>
              <a:ext cx="8156100" cy="50190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 txBox="1"/>
            <p:nvPr/>
          </p:nvSpPr>
          <p:spPr>
            <a:xfrm>
              <a:off x="2639095" y="2452"/>
              <a:ext cx="6024600" cy="50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991037" y="2452"/>
              <a:ext cx="7165200" cy="5014200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7999" r="-7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52"/>
          <p:cNvGrpSpPr/>
          <p:nvPr/>
        </p:nvGrpSpPr>
        <p:grpSpPr>
          <a:xfrm>
            <a:off x="629479" y="1555525"/>
            <a:ext cx="8350812" cy="4765442"/>
            <a:chOff x="352001" y="0"/>
            <a:chExt cx="8156149" cy="4547975"/>
          </a:xfrm>
        </p:grpSpPr>
        <p:sp>
          <p:nvSpPr>
            <p:cNvPr id="336" name="Google Shape;336;p52"/>
            <p:cNvSpPr/>
            <p:nvPr/>
          </p:nvSpPr>
          <p:spPr>
            <a:xfrm>
              <a:off x="352001" y="4434"/>
              <a:ext cx="8156149" cy="454354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2"/>
            <p:cNvSpPr txBox="1"/>
            <p:nvPr/>
          </p:nvSpPr>
          <p:spPr>
            <a:xfrm>
              <a:off x="2437140" y="4434"/>
              <a:ext cx="6071009" cy="4543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2"/>
            <p:cNvSpPr/>
            <p:nvPr/>
          </p:nvSpPr>
          <p:spPr>
            <a:xfrm>
              <a:off x="1085780" y="0"/>
              <a:ext cx="6996801" cy="4543523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5999" r="-5998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52"/>
          <p:cNvSpPr txBox="1"/>
          <p:nvPr/>
        </p:nvSpPr>
        <p:spPr>
          <a:xfrm>
            <a:off x="830195" y="849086"/>
            <a:ext cx="1101414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Observation 2:New regulations-improved ESG performance</a:t>
            </a:r>
            <a:b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</a:b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pic>
        <p:nvPicPr>
          <p:cNvPr id="340" name="Google Shape;340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5307" y="3004456"/>
            <a:ext cx="3487214" cy="3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/>
        </p:nvSpPr>
        <p:spPr>
          <a:xfrm>
            <a:off x="698932" y="908365"/>
            <a:ext cx="110067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Observation 2:New regulations-improved ESG performance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53"/>
          <p:cNvSpPr/>
          <p:nvPr/>
        </p:nvSpPr>
        <p:spPr>
          <a:xfrm>
            <a:off x="367863" y="1555531"/>
            <a:ext cx="8618482" cy="45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3"/>
          <p:cNvSpPr txBox="1"/>
          <p:nvPr/>
        </p:nvSpPr>
        <p:spPr>
          <a:xfrm>
            <a:off x="698920" y="1756904"/>
            <a:ext cx="69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Mean of ESG Risk Scores over 2020 to 2023</a:t>
            </a:r>
            <a:endParaRPr dirty="0"/>
          </a:p>
        </p:txBody>
      </p:sp>
      <p:sp>
        <p:nvSpPr>
          <p:cNvPr id="349" name="Google Shape;349;p53"/>
          <p:cNvSpPr txBox="1"/>
          <p:nvPr/>
        </p:nvSpPr>
        <p:spPr>
          <a:xfrm>
            <a:off x="1082524" y="2574675"/>
            <a:ext cx="5679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Overall Downward trend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Improvement in ESG Risk Management in HK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Companies adopting sustainable practices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Social remains largest component</a:t>
            </a:r>
            <a:endParaRPr dirty="0"/>
          </a:p>
        </p:txBody>
      </p:sp>
      <p:grpSp>
        <p:nvGrpSpPr>
          <p:cNvPr id="350" name="Google Shape;350;p53"/>
          <p:cNvGrpSpPr/>
          <p:nvPr/>
        </p:nvGrpSpPr>
        <p:grpSpPr>
          <a:xfrm>
            <a:off x="6661123" y="2280100"/>
            <a:ext cx="5250171" cy="3921683"/>
            <a:chOff x="352001" y="0"/>
            <a:chExt cx="8156239" cy="4547934"/>
          </a:xfrm>
        </p:grpSpPr>
        <p:sp>
          <p:nvSpPr>
            <p:cNvPr id="351" name="Google Shape;351;p53"/>
            <p:cNvSpPr/>
            <p:nvPr/>
          </p:nvSpPr>
          <p:spPr>
            <a:xfrm>
              <a:off x="352001" y="4434"/>
              <a:ext cx="8156100" cy="4543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3"/>
            <p:cNvSpPr txBox="1"/>
            <p:nvPr/>
          </p:nvSpPr>
          <p:spPr>
            <a:xfrm>
              <a:off x="2437140" y="4434"/>
              <a:ext cx="6071100" cy="45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3"/>
            <p:cNvSpPr/>
            <p:nvPr/>
          </p:nvSpPr>
          <p:spPr>
            <a:xfrm>
              <a:off x="1085780" y="0"/>
              <a:ext cx="6996900" cy="45435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5999" r="-5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/>
        </p:nvSpPr>
        <p:spPr>
          <a:xfrm>
            <a:off x="695470" y="849086"/>
            <a:ext cx="110067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Observation 2:New regulations-improved ESG performance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54"/>
          <p:cNvSpPr/>
          <p:nvPr/>
        </p:nvSpPr>
        <p:spPr>
          <a:xfrm>
            <a:off x="367863" y="1555531"/>
            <a:ext cx="8618482" cy="45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4"/>
          <p:cNvSpPr txBox="1"/>
          <p:nvPr/>
        </p:nvSpPr>
        <p:spPr>
          <a:xfrm>
            <a:off x="604820" y="1770192"/>
            <a:ext cx="69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Mean of ESG Risk Scores over 2020 to 2023</a:t>
            </a:r>
            <a:endParaRPr dirty="0"/>
          </a:p>
        </p:txBody>
      </p:sp>
      <p:sp>
        <p:nvSpPr>
          <p:cNvPr id="362" name="Google Shape;362;p54"/>
          <p:cNvSpPr txBox="1"/>
          <p:nvPr/>
        </p:nvSpPr>
        <p:spPr>
          <a:xfrm>
            <a:off x="929125" y="2660400"/>
            <a:ext cx="62898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Uptick in Environment Score from 2022 to 2023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New regulatory changes in 2020 in Europe &amp; US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Strengthen scrutiny of ESG practice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More transparent reporting to attract Capital Investment</a:t>
            </a:r>
            <a:endParaRPr dirty="0"/>
          </a:p>
        </p:txBody>
      </p:sp>
      <p:grpSp>
        <p:nvGrpSpPr>
          <p:cNvPr id="363" name="Google Shape;363;p54"/>
          <p:cNvGrpSpPr/>
          <p:nvPr/>
        </p:nvGrpSpPr>
        <p:grpSpPr>
          <a:xfrm>
            <a:off x="7032725" y="2136746"/>
            <a:ext cx="4993250" cy="3966480"/>
            <a:chOff x="352001" y="4434"/>
            <a:chExt cx="8156239" cy="4543505"/>
          </a:xfrm>
        </p:grpSpPr>
        <p:sp>
          <p:nvSpPr>
            <p:cNvPr id="364" name="Google Shape;364;p54"/>
            <p:cNvSpPr/>
            <p:nvPr/>
          </p:nvSpPr>
          <p:spPr>
            <a:xfrm>
              <a:off x="352001" y="4434"/>
              <a:ext cx="8156100" cy="4543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4"/>
            <p:cNvSpPr txBox="1"/>
            <p:nvPr/>
          </p:nvSpPr>
          <p:spPr>
            <a:xfrm>
              <a:off x="2437140" y="4434"/>
              <a:ext cx="6071100" cy="45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4"/>
            <p:cNvSpPr/>
            <p:nvPr/>
          </p:nvSpPr>
          <p:spPr>
            <a:xfrm>
              <a:off x="931664" y="4439"/>
              <a:ext cx="6996900" cy="45435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5999" r="-5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>
            <a:spLocks noGrp="1"/>
          </p:cNvSpPr>
          <p:nvPr>
            <p:ph type="title"/>
          </p:nvPr>
        </p:nvSpPr>
        <p:spPr>
          <a:xfrm>
            <a:off x="1343608" y="243884"/>
            <a:ext cx="3508311" cy="78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Font typeface="MingLiu"/>
              <a:buNone/>
            </a:pPr>
            <a:r>
              <a:rPr lang="en-US" sz="3200" b="1" dirty="0">
                <a:latin typeface="Garamond" panose="02020404030301010803" pitchFamily="18" charset="0"/>
              </a:rPr>
              <a:t>Contents</a:t>
            </a:r>
            <a:r>
              <a:rPr lang="en-US" sz="3200" b="1" dirty="0"/>
              <a:t>: </a:t>
            </a:r>
            <a:endParaRPr sz="3200" b="1" dirty="0"/>
          </a:p>
        </p:txBody>
      </p:sp>
      <p:sp>
        <p:nvSpPr>
          <p:cNvPr id="162" name="Google Shape;162;p46"/>
          <p:cNvSpPr txBox="1">
            <a:spLocks noGrp="1"/>
          </p:cNvSpPr>
          <p:nvPr>
            <p:ph type="body" idx="1"/>
          </p:nvPr>
        </p:nvSpPr>
        <p:spPr>
          <a:xfrm>
            <a:off x="1268975" y="1471774"/>
            <a:ext cx="4827000" cy="3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292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000"/>
              <a:buFont typeface="Wingdings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Introduction</a:t>
            </a:r>
            <a:endParaRPr sz="2800" dirty="0">
              <a:latin typeface="Garamond" panose="02020404030301010803" pitchFamily="18" charset="0"/>
            </a:endParaRPr>
          </a:p>
          <a:p>
            <a:pPr marL="73152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800" dirty="0">
              <a:latin typeface="Garamond" panose="02020404030301010803" pitchFamily="18" charset="0"/>
            </a:endParaRPr>
          </a:p>
          <a:p>
            <a:pPr marL="51562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Objectives</a:t>
            </a:r>
            <a:endParaRPr sz="2800" dirty="0">
              <a:latin typeface="Garamond" panose="02020404030301010803" pitchFamily="18" charset="0"/>
            </a:endParaRPr>
          </a:p>
          <a:p>
            <a:pPr marL="50292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Font typeface="Wingdings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Hypothesis and Methodology</a:t>
            </a:r>
            <a:endParaRPr sz="2800" dirty="0">
              <a:latin typeface="Garamond" panose="02020404030301010803" pitchFamily="18" charset="0"/>
            </a:endParaRPr>
          </a:p>
          <a:p>
            <a:pPr marL="502920" lvl="1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Font typeface="Wingdings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Data Collections</a:t>
            </a:r>
            <a:endParaRPr sz="2800" dirty="0">
              <a:latin typeface="Garamond" panose="02020404030301010803" pitchFamily="18" charset="0"/>
            </a:endParaRPr>
          </a:p>
          <a:p>
            <a:pPr marL="502920" lvl="1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Font typeface="Wingdings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Data Analysis and Discussion</a:t>
            </a:r>
            <a:endParaRPr sz="2800" dirty="0">
              <a:latin typeface="Garamond" panose="02020404030301010803" pitchFamily="18" charset="0"/>
            </a:endParaRPr>
          </a:p>
          <a:p>
            <a:pPr marL="502920" lvl="1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Font typeface="Wingdings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Conclusion</a:t>
            </a:r>
            <a:endParaRPr sz="2800" dirty="0">
              <a:latin typeface="Garamond" panose="02020404030301010803" pitchFamily="18" charset="0"/>
            </a:endParaRPr>
          </a:p>
          <a:p>
            <a:pPr marL="274320" lvl="1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000"/>
              <a:buNone/>
            </a:pPr>
            <a:endParaRPr sz="2000" dirty="0"/>
          </a:p>
        </p:txBody>
      </p:sp>
      <p:pic>
        <p:nvPicPr>
          <p:cNvPr id="163" name="Google Shape;16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872" y="1553302"/>
            <a:ext cx="5507930" cy="375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55"/>
          <p:cNvGrpSpPr/>
          <p:nvPr/>
        </p:nvGrpSpPr>
        <p:grpSpPr>
          <a:xfrm>
            <a:off x="815546" y="1557983"/>
            <a:ext cx="8625679" cy="5114666"/>
            <a:chOff x="507433" y="2452"/>
            <a:chExt cx="8156149" cy="5019033"/>
          </a:xfrm>
        </p:grpSpPr>
        <p:sp>
          <p:nvSpPr>
            <p:cNvPr id="373" name="Google Shape;373;p55"/>
            <p:cNvSpPr/>
            <p:nvPr/>
          </p:nvSpPr>
          <p:spPr>
            <a:xfrm>
              <a:off x="507433" y="2452"/>
              <a:ext cx="8156149" cy="501903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5"/>
            <p:cNvSpPr txBox="1"/>
            <p:nvPr/>
          </p:nvSpPr>
          <p:spPr>
            <a:xfrm>
              <a:off x="2639095" y="2452"/>
              <a:ext cx="6024487" cy="5019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5"/>
            <p:cNvSpPr/>
            <p:nvPr/>
          </p:nvSpPr>
          <p:spPr>
            <a:xfrm>
              <a:off x="991037" y="2452"/>
              <a:ext cx="7165111" cy="5014129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t="-2999" b="-2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55"/>
          <p:cNvSpPr txBox="1"/>
          <p:nvPr/>
        </p:nvSpPr>
        <p:spPr>
          <a:xfrm>
            <a:off x="1017037" y="849086"/>
            <a:ext cx="94271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Violin Plot on Sector Price Volatility 2023 :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pic>
        <p:nvPicPr>
          <p:cNvPr id="377" name="Google Shape;37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0556" y="3429000"/>
            <a:ext cx="3487214" cy="3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/>
        </p:nvSpPr>
        <p:spPr>
          <a:xfrm>
            <a:off x="592595" y="834661"/>
            <a:ext cx="110067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Observation 2 :Share price Volatility by Sector 2023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384" name="Google Shape;384;p56"/>
          <p:cNvSpPr/>
          <p:nvPr/>
        </p:nvSpPr>
        <p:spPr>
          <a:xfrm>
            <a:off x="367863" y="1555531"/>
            <a:ext cx="8618482" cy="454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>
            <a:off x="551095" y="1803504"/>
            <a:ext cx="69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Similar levels of volatility for most Sectors </a:t>
            </a:r>
            <a:endParaRPr dirty="0"/>
          </a:p>
        </p:txBody>
      </p:sp>
      <p:sp>
        <p:nvSpPr>
          <p:cNvPr id="386" name="Google Shape;386;p56"/>
          <p:cNvSpPr txBox="1"/>
          <p:nvPr/>
        </p:nvSpPr>
        <p:spPr>
          <a:xfrm>
            <a:off x="923106" y="2574697"/>
            <a:ext cx="9888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Sectors with relatively low volatility :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Healthcare and Financial Services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Consistent consumer demand or earnings</a:t>
            </a:r>
            <a:endParaRPr dirty="0"/>
          </a:p>
        </p:txBody>
      </p:sp>
      <p:sp>
        <p:nvSpPr>
          <p:cNvPr id="387" name="Google Shape;387;p56"/>
          <p:cNvSpPr txBox="1"/>
          <p:nvPr/>
        </p:nvSpPr>
        <p:spPr>
          <a:xfrm>
            <a:off x="923106" y="4207665"/>
            <a:ext cx="67266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Sectors with higher volatility :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Technology and Consumer Cyclical 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Sensitive to Market trends, Innovation, Consumer demand</a:t>
            </a:r>
            <a:endParaRPr dirty="0"/>
          </a:p>
        </p:txBody>
      </p:sp>
      <p:grpSp>
        <p:nvGrpSpPr>
          <p:cNvPr id="388" name="Google Shape;388;p56"/>
          <p:cNvGrpSpPr/>
          <p:nvPr/>
        </p:nvGrpSpPr>
        <p:grpSpPr>
          <a:xfrm>
            <a:off x="7202530" y="1901725"/>
            <a:ext cx="4857870" cy="3855596"/>
            <a:chOff x="507433" y="2452"/>
            <a:chExt cx="8156262" cy="5019000"/>
          </a:xfrm>
        </p:grpSpPr>
        <p:sp>
          <p:nvSpPr>
            <p:cNvPr id="389" name="Google Shape;389;p56"/>
            <p:cNvSpPr/>
            <p:nvPr/>
          </p:nvSpPr>
          <p:spPr>
            <a:xfrm>
              <a:off x="507433" y="2452"/>
              <a:ext cx="8156100" cy="50190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6"/>
            <p:cNvSpPr txBox="1"/>
            <p:nvPr/>
          </p:nvSpPr>
          <p:spPr>
            <a:xfrm>
              <a:off x="2639095" y="2452"/>
              <a:ext cx="6024600" cy="50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991037" y="2452"/>
              <a:ext cx="7165200" cy="50142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t="-2999" b="-2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/>
        </p:nvSpPr>
        <p:spPr>
          <a:xfrm>
            <a:off x="1027545" y="849086"/>
            <a:ext cx="110067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Observation 2 :Share price Volatility by Sector 2023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398" name="Google Shape;398;p57"/>
          <p:cNvSpPr/>
          <p:nvPr/>
        </p:nvSpPr>
        <p:spPr>
          <a:xfrm>
            <a:off x="367863" y="1631731"/>
            <a:ext cx="8618400" cy="45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 txBox="1"/>
          <p:nvPr/>
        </p:nvSpPr>
        <p:spPr>
          <a:xfrm>
            <a:off x="1027552" y="1834175"/>
            <a:ext cx="5865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Sectors with higher volatility spikes :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Technology, Communication Services, Real Estate</a:t>
            </a:r>
            <a:endParaRPr dirty="0"/>
          </a:p>
        </p:txBody>
      </p:sp>
      <p:sp>
        <p:nvSpPr>
          <p:cNvPr id="400" name="Google Shape;400;p57"/>
          <p:cNvSpPr txBox="1"/>
          <p:nvPr/>
        </p:nvSpPr>
        <p:spPr>
          <a:xfrm>
            <a:off x="1027551" y="3319575"/>
            <a:ext cx="5865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Significant fluctuation above Sector average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Unforeseen changes in :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Earnings, 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Merger and Acquisitions,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New unique challenges</a:t>
            </a:r>
            <a:endParaRPr dirty="0"/>
          </a:p>
        </p:txBody>
      </p:sp>
      <p:grpSp>
        <p:nvGrpSpPr>
          <p:cNvPr id="401" name="Google Shape;401;p57"/>
          <p:cNvGrpSpPr/>
          <p:nvPr/>
        </p:nvGrpSpPr>
        <p:grpSpPr>
          <a:xfrm>
            <a:off x="6892550" y="1952400"/>
            <a:ext cx="5175148" cy="4045314"/>
            <a:chOff x="507433" y="2452"/>
            <a:chExt cx="8156262" cy="5019000"/>
          </a:xfrm>
        </p:grpSpPr>
        <p:sp>
          <p:nvSpPr>
            <p:cNvPr id="402" name="Google Shape;402;p57"/>
            <p:cNvSpPr/>
            <p:nvPr/>
          </p:nvSpPr>
          <p:spPr>
            <a:xfrm>
              <a:off x="507433" y="2452"/>
              <a:ext cx="8156100" cy="50190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7"/>
            <p:cNvSpPr txBox="1"/>
            <p:nvPr/>
          </p:nvSpPr>
          <p:spPr>
            <a:xfrm>
              <a:off x="2639095" y="2452"/>
              <a:ext cx="6024600" cy="50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991037" y="2452"/>
              <a:ext cx="7165200" cy="50142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t="-2999" b="-2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65"/>
          <p:cNvGrpSpPr/>
          <p:nvPr/>
        </p:nvGrpSpPr>
        <p:grpSpPr>
          <a:xfrm>
            <a:off x="507824" y="1975475"/>
            <a:ext cx="10421181" cy="4386418"/>
            <a:chOff x="-17661" y="5610"/>
            <a:chExt cx="11619111" cy="5741385"/>
          </a:xfrm>
        </p:grpSpPr>
        <p:sp>
          <p:nvSpPr>
            <p:cNvPr id="411" name="Google Shape;411;p65"/>
            <p:cNvSpPr/>
            <p:nvPr/>
          </p:nvSpPr>
          <p:spPr>
            <a:xfrm>
              <a:off x="0" y="5610"/>
              <a:ext cx="11601450" cy="574137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5"/>
            <p:cNvSpPr txBox="1"/>
            <p:nvPr/>
          </p:nvSpPr>
          <p:spPr>
            <a:xfrm>
              <a:off x="2892744" y="5610"/>
              <a:ext cx="8708705" cy="5741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-17661" y="11229"/>
              <a:ext cx="11601450" cy="5735766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t="-999" b="-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65"/>
          <p:cNvSpPr txBox="1"/>
          <p:nvPr/>
        </p:nvSpPr>
        <p:spPr>
          <a:xfrm>
            <a:off x="583650" y="278525"/>
            <a:ext cx="10868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Simple regression analysis</a:t>
            </a: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 between ESG risk score </a:t>
            </a:r>
            <a:r>
              <a:rPr lang="en-US" sz="32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and v</a:t>
            </a: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olatility</a:t>
            </a:r>
            <a:r>
              <a:rPr lang="en-US" sz="3200" b="1" i="1" u="none" strike="noStrike" cap="none" dirty="0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rPr>
              <a:t>:</a:t>
            </a:r>
            <a:endParaRPr sz="3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65"/>
          <p:cNvSpPr txBox="1"/>
          <p:nvPr/>
        </p:nvSpPr>
        <p:spPr>
          <a:xfrm>
            <a:off x="355388" y="832475"/>
            <a:ext cx="1030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5"/>
          <p:cNvSpPr/>
          <p:nvPr/>
        </p:nvSpPr>
        <p:spPr>
          <a:xfrm>
            <a:off x="1787300" y="4371825"/>
            <a:ext cx="8657700" cy="25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17" name="Google Shape;417;p65"/>
          <p:cNvSpPr txBox="1"/>
          <p:nvPr/>
        </p:nvSpPr>
        <p:spPr>
          <a:xfrm>
            <a:off x="78413" y="832625"/>
            <a:ext cx="10975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No relationship observed for total market, overall market no clear trend except Utilities and Consumer Defensive. </a:t>
            </a:r>
            <a:endParaRPr sz="2500" b="1" dirty="0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/>
          <p:nvPr/>
        </p:nvSpPr>
        <p:spPr>
          <a:xfrm>
            <a:off x="5965639" y="782698"/>
            <a:ext cx="4994400" cy="2451300"/>
          </a:xfrm>
          <a:prstGeom prst="roundRect">
            <a:avLst>
              <a:gd name="adj" fmla="val 10000"/>
            </a:avLst>
          </a:prstGeom>
          <a:blipFill rotWithShape="1">
            <a:blip r:embed="rId3">
              <a:alphaModFix/>
            </a:blip>
            <a:stretch>
              <a:fillRect t="-999" b="-999"/>
            </a:stretch>
          </a:blip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2"/>
          <p:cNvSpPr/>
          <p:nvPr/>
        </p:nvSpPr>
        <p:spPr>
          <a:xfrm>
            <a:off x="951944" y="792058"/>
            <a:ext cx="5079300" cy="2460900"/>
          </a:xfrm>
          <a:prstGeom prst="roundRect">
            <a:avLst>
              <a:gd name="adj" fmla="val 10000"/>
            </a:avLst>
          </a:prstGeom>
          <a:blipFill rotWithShape="1">
            <a:blip r:embed="rId4">
              <a:alphaModFix/>
            </a:blip>
            <a:stretch>
              <a:fillRect t="-999" b="-999"/>
            </a:stretch>
          </a:blip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2"/>
          <p:cNvSpPr/>
          <p:nvPr/>
        </p:nvSpPr>
        <p:spPr>
          <a:xfrm>
            <a:off x="938277" y="2849113"/>
            <a:ext cx="5079300" cy="2427000"/>
          </a:xfrm>
          <a:prstGeom prst="roundRect">
            <a:avLst>
              <a:gd name="adj" fmla="val 10000"/>
            </a:avLst>
          </a:prstGeom>
          <a:blipFill rotWithShape="1">
            <a:blip r:embed="rId5">
              <a:alphaModFix/>
            </a:blip>
            <a:stretch>
              <a:fillRect t="-999" b="-999"/>
            </a:stretch>
          </a:blip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62"/>
          <p:cNvGrpSpPr/>
          <p:nvPr/>
        </p:nvGrpSpPr>
        <p:grpSpPr>
          <a:xfrm>
            <a:off x="6007527" y="2849113"/>
            <a:ext cx="4993958" cy="2426890"/>
            <a:chOff x="-17661" y="5610"/>
            <a:chExt cx="11619261" cy="5741400"/>
          </a:xfrm>
        </p:grpSpPr>
        <p:sp>
          <p:nvSpPr>
            <p:cNvPr id="427" name="Google Shape;427;p62"/>
            <p:cNvSpPr/>
            <p:nvPr/>
          </p:nvSpPr>
          <p:spPr>
            <a:xfrm>
              <a:off x="0" y="5610"/>
              <a:ext cx="11601600" cy="57414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2"/>
            <p:cNvSpPr txBox="1"/>
            <p:nvPr/>
          </p:nvSpPr>
          <p:spPr>
            <a:xfrm>
              <a:off x="2892744" y="5610"/>
              <a:ext cx="8708700" cy="57414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2"/>
            <p:cNvSpPr/>
            <p:nvPr/>
          </p:nvSpPr>
          <p:spPr>
            <a:xfrm>
              <a:off x="-17661" y="11229"/>
              <a:ext cx="11601600" cy="5735700"/>
            </a:xfrm>
            <a:prstGeom prst="roundRect">
              <a:avLst>
                <a:gd name="adj" fmla="val 10000"/>
              </a:avLst>
            </a:prstGeom>
            <a:blipFill rotWithShape="1">
              <a:blip r:embed="rId6">
                <a:alphaModFix/>
              </a:blip>
              <a:stretch>
                <a:fillRect t="-999" b="-999"/>
              </a:stretch>
            </a:blip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62"/>
          <p:cNvSpPr/>
          <p:nvPr/>
        </p:nvSpPr>
        <p:spPr>
          <a:xfrm>
            <a:off x="6572673" y="3048400"/>
            <a:ext cx="4183500" cy="14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31" name="Google Shape;431;p62"/>
          <p:cNvSpPr/>
          <p:nvPr/>
        </p:nvSpPr>
        <p:spPr>
          <a:xfrm>
            <a:off x="1503771" y="3193325"/>
            <a:ext cx="4060200" cy="14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32" name="Google Shape;432;p62"/>
          <p:cNvSpPr/>
          <p:nvPr/>
        </p:nvSpPr>
        <p:spPr>
          <a:xfrm>
            <a:off x="6500534" y="1127775"/>
            <a:ext cx="4011900" cy="14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33" name="Google Shape;433;p62"/>
          <p:cNvSpPr/>
          <p:nvPr/>
        </p:nvSpPr>
        <p:spPr>
          <a:xfrm>
            <a:off x="1503691" y="1716665"/>
            <a:ext cx="464400" cy="14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34" name="Google Shape;434;p62"/>
          <p:cNvSpPr/>
          <p:nvPr/>
        </p:nvSpPr>
        <p:spPr>
          <a:xfrm>
            <a:off x="6199826" y="2524950"/>
            <a:ext cx="4298400" cy="144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35" name="Google Shape;435;p62"/>
          <p:cNvSpPr/>
          <p:nvPr/>
        </p:nvSpPr>
        <p:spPr>
          <a:xfrm>
            <a:off x="6272076" y="4576600"/>
            <a:ext cx="4298400" cy="144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36" name="Google Shape;436;p62"/>
          <p:cNvSpPr/>
          <p:nvPr/>
        </p:nvSpPr>
        <p:spPr>
          <a:xfrm>
            <a:off x="1101983" y="4576600"/>
            <a:ext cx="4461900" cy="144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37" name="Google Shape;437;p62"/>
          <p:cNvSpPr/>
          <p:nvPr/>
        </p:nvSpPr>
        <p:spPr>
          <a:xfrm>
            <a:off x="1203032" y="2380036"/>
            <a:ext cx="765000" cy="144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38" name="Google Shape;438;p62"/>
          <p:cNvSpPr txBox="1"/>
          <p:nvPr/>
        </p:nvSpPr>
        <p:spPr>
          <a:xfrm>
            <a:off x="598500" y="5197100"/>
            <a:ext cx="11253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Utilities : consistent positive linear relationship</a:t>
            </a:r>
            <a:endParaRPr sz="2000" b="1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Consumer Defensive :  consistent negative linear relationship</a:t>
            </a:r>
            <a:endParaRPr sz="2000" b="1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P-values &lt; 0.05</a:t>
            </a:r>
            <a:endParaRPr sz="2000" b="1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Linear relationship not due to random chance</a:t>
            </a:r>
            <a:endParaRPr sz="2000" b="1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9" name="Google Shape;439;p62"/>
          <p:cNvSpPr txBox="1"/>
          <p:nvPr/>
        </p:nvSpPr>
        <p:spPr>
          <a:xfrm>
            <a:off x="598500" y="98722"/>
            <a:ext cx="10868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Simple regression analysis</a:t>
            </a: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 between ESG risk score </a:t>
            </a:r>
            <a:r>
              <a:rPr lang="en-US" sz="32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and v</a:t>
            </a:r>
            <a:r>
              <a:rPr lang="en-US" sz="3200" b="1" i="1" u="none" strike="noStrike" cap="none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olatility:</a:t>
            </a:r>
            <a:endParaRPr sz="3200" b="0" i="0" u="none" strike="noStrike" cap="none" dirty="0">
              <a:solidFill>
                <a:schemeClr val="dk1"/>
              </a:solidFill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>
            <a:spLocks noGrp="1"/>
          </p:cNvSpPr>
          <p:nvPr>
            <p:ph type="title"/>
          </p:nvPr>
        </p:nvSpPr>
        <p:spPr>
          <a:xfrm>
            <a:off x="156475" y="364788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3100" b="1" i="1" dirty="0">
                <a:latin typeface="Garamond" panose="02020404030301010803" pitchFamily="18" charset="0"/>
              </a:rPr>
              <a:t>Observation 3: ESG risk score can be a significant predictor variable for volatility in some sectors.</a:t>
            </a:r>
            <a:endParaRPr sz="3100" b="1" i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pic>
        <p:nvPicPr>
          <p:cNvPr id="445" name="Google Shape;4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88" y="1193450"/>
            <a:ext cx="11877025" cy="2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125" y="3779425"/>
            <a:ext cx="9005775" cy="9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3"/>
          <p:cNvSpPr txBox="1"/>
          <p:nvPr/>
        </p:nvSpPr>
        <p:spPr>
          <a:xfrm>
            <a:off x="320875" y="4746500"/>
            <a:ext cx="113202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Seven sectors with statistically significant results in our multilinear regression model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F-test passed (Reject H0: β1 = β2 = β3 = β4 =0) 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most service industries : ESG risk score is not a good predictor, they also have inherit lower esg risk score.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274876" y="2880982"/>
            <a:ext cx="1504800" cy="8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d2bb204d8_5_139"/>
          <p:cNvSpPr txBox="1">
            <a:spLocks noGrp="1"/>
          </p:cNvSpPr>
          <p:nvPr>
            <p:ph type="title"/>
          </p:nvPr>
        </p:nvSpPr>
        <p:spPr>
          <a:xfrm>
            <a:off x="397075" y="275600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3100" b="1" i="1" dirty="0">
                <a:latin typeface="Garamond" panose="02020404030301010803" pitchFamily="18" charset="0"/>
              </a:rPr>
              <a:t>Observation 3: ESG risk score can be a significant predictor variable for volatility in some sectors.</a:t>
            </a:r>
            <a:endParaRPr sz="3100" b="1" i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pic>
        <p:nvPicPr>
          <p:cNvPr id="454" name="Google Shape;454;g2fd2bb204d8_5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00" y="888650"/>
            <a:ext cx="11877025" cy="2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2fd2bb204d8_5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325" y="3550825"/>
            <a:ext cx="9005775" cy="9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2fd2bb204d8_5_139"/>
          <p:cNvSpPr txBox="1"/>
          <p:nvPr/>
        </p:nvSpPr>
        <p:spPr>
          <a:xfrm>
            <a:off x="1217725" y="4369617"/>
            <a:ext cx="9678900" cy="72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The ESG Risk Score (X1) is positively correlated with share price volatility </a:t>
            </a:r>
            <a:r>
              <a:rPr lang="en-US" sz="2200" b="1" dirty="0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rPr>
              <a:t>(Y).</a:t>
            </a:r>
            <a:endParaRPr dirty="0"/>
          </a:p>
        </p:txBody>
      </p:sp>
      <p:sp>
        <p:nvSpPr>
          <p:cNvPr id="457" name="Google Shape;457;g2fd2bb204d8_5_139"/>
          <p:cNvSpPr txBox="1"/>
          <p:nvPr/>
        </p:nvSpPr>
        <p:spPr>
          <a:xfrm>
            <a:off x="1283018" y="4740523"/>
            <a:ext cx="113202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Mixed insight : 3 sector show positive correlation , 4 sector show negative.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Most ESG correlation coefficient β1 in sectors are large and relevant to the sectors </a:t>
            </a:r>
            <a:b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(compare with number of employees)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Focus on Consumer Defensive, Communication Service and Utilities for further analysis. (R2~50%)</a:t>
            </a:r>
            <a:b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(Talk about Debt to Capital in Real Estate New World Development)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58" name="Google Shape;458;g2fd2bb204d8_5_139"/>
          <p:cNvSpPr/>
          <p:nvPr/>
        </p:nvSpPr>
        <p:spPr>
          <a:xfrm>
            <a:off x="276075" y="1104350"/>
            <a:ext cx="1504800" cy="1546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59" name="Google Shape;459;g2fd2bb204d8_5_139"/>
          <p:cNvSpPr/>
          <p:nvPr/>
        </p:nvSpPr>
        <p:spPr>
          <a:xfrm>
            <a:off x="1780875" y="1104350"/>
            <a:ext cx="1076700" cy="662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d2bb204d8_5_139"/>
          <p:cNvSpPr txBox="1">
            <a:spLocks noGrp="1"/>
          </p:cNvSpPr>
          <p:nvPr>
            <p:ph type="title"/>
          </p:nvPr>
        </p:nvSpPr>
        <p:spPr>
          <a:xfrm>
            <a:off x="397075" y="275600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3100" b="1" i="1" dirty="0">
                <a:latin typeface="Garamond" panose="02020404030301010803" pitchFamily="18" charset="0"/>
              </a:rPr>
              <a:t>Observation 3: ESG risk score can be a significant predictor variable for volatility in some sectors.</a:t>
            </a:r>
            <a:endParaRPr sz="3100" b="1" i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sp>
        <p:nvSpPr>
          <p:cNvPr id="457" name="Google Shape;457;g2fd2bb204d8_5_139"/>
          <p:cNvSpPr txBox="1"/>
          <p:nvPr/>
        </p:nvSpPr>
        <p:spPr>
          <a:xfrm>
            <a:off x="8267511" y="4419603"/>
            <a:ext cx="3806274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Debt to Capital in Real Estate Sector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New World Development Case Study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18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" name="Google Shape;445;p23">
            <a:extLst>
              <a:ext uri="{FF2B5EF4-FFF2-40B4-BE49-F238E27FC236}">
                <a16:creationId xmlns:a16="http://schemas.microsoft.com/office/drawing/2014/main" id="{C4088EC5-57B9-8353-E2BF-AAA636ACB8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88" y="1064858"/>
            <a:ext cx="11877025" cy="25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48;p23">
            <a:extLst>
              <a:ext uri="{FF2B5EF4-FFF2-40B4-BE49-F238E27FC236}">
                <a16:creationId xmlns:a16="http://schemas.microsoft.com/office/drawing/2014/main" id="{85945732-F82D-638A-9A36-ABE3D921413D}"/>
              </a:ext>
            </a:extLst>
          </p:cNvPr>
          <p:cNvSpPr/>
          <p:nvPr/>
        </p:nvSpPr>
        <p:spPr>
          <a:xfrm>
            <a:off x="157163" y="1900238"/>
            <a:ext cx="12021750" cy="28575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C77EF-AE94-8385-204D-C261FB6E7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62" y="5274158"/>
            <a:ext cx="7772400" cy="1152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A709D-7504-2F57-FE1F-0CFAF9D29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50" y="3218531"/>
            <a:ext cx="7772400" cy="1986408"/>
          </a:xfrm>
          <a:prstGeom prst="rect">
            <a:avLst/>
          </a:prstGeom>
        </p:spPr>
      </p:pic>
      <p:sp>
        <p:nvSpPr>
          <p:cNvPr id="11" name="Google Shape;459;g2fd2bb204d8_5_139">
            <a:extLst>
              <a:ext uri="{FF2B5EF4-FFF2-40B4-BE49-F238E27FC236}">
                <a16:creationId xmlns:a16="http://schemas.microsoft.com/office/drawing/2014/main" id="{D57345F7-78B2-1531-8900-C1F33F6806B7}"/>
              </a:ext>
            </a:extLst>
          </p:cNvPr>
          <p:cNvSpPr/>
          <p:nvPr/>
        </p:nvSpPr>
        <p:spPr>
          <a:xfrm>
            <a:off x="3451860" y="5687659"/>
            <a:ext cx="1714500" cy="37024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</p:spTree>
    <p:extLst>
      <p:ext uri="{BB962C8B-B14F-4D97-AF65-F5344CB8AC3E}">
        <p14:creationId xmlns:p14="http://schemas.microsoft.com/office/powerpoint/2010/main" val="166249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908"/>
            <a:ext cx="11887201" cy="92161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0"/>
          <p:cNvSpPr txBox="1">
            <a:spLocks noGrp="1"/>
          </p:cNvSpPr>
          <p:nvPr>
            <p:ph type="title"/>
          </p:nvPr>
        </p:nvSpPr>
        <p:spPr>
          <a:xfrm>
            <a:off x="415900" y="171250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3100" b="1" i="1" dirty="0">
                <a:latin typeface="Garamond" panose="02020404030301010803" pitchFamily="18" charset="0"/>
              </a:rPr>
              <a:t>Observation 3: ESG risk score can be a significant predictor variable for volatility in some sectors.</a:t>
            </a:r>
            <a:endParaRPr sz="3100" b="1" i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sp>
        <p:nvSpPr>
          <p:cNvPr id="466" name="Google Shape;466;p20"/>
          <p:cNvSpPr txBox="1"/>
          <p:nvPr/>
        </p:nvSpPr>
        <p:spPr>
          <a:xfrm>
            <a:off x="-76200" y="2640900"/>
            <a:ext cx="11320200" cy="6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2000"/>
              <a:buFont typeface="Garamond"/>
              <a:buAutoNum type="arabicPeriod"/>
            </a:pPr>
            <a:r>
              <a:rPr lang="en-US" sz="2000" b="1" u="sng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Utilities sector</a:t>
            </a:r>
            <a:r>
              <a:rPr lang="en-US" sz="20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 showed a consistent positive correlation in </a:t>
            </a:r>
            <a:r>
              <a:rPr lang="en-US" sz="2000" b="1" u="sng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agreement</a:t>
            </a:r>
            <a:r>
              <a:rPr lang="en-US" sz="20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 with our initial hypothesis in both models.</a:t>
            </a:r>
            <a:endParaRPr sz="2000" b="1" dirty="0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Most influential independent variable (largest β) amongst variables.</a:t>
            </a:r>
            <a:endParaRPr sz="2000" b="1" dirty="0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2000"/>
              <a:buFont typeface="Garamond"/>
              <a:buAutoNum type="arabicPeriod"/>
            </a:pPr>
            <a:r>
              <a:rPr lang="en-US" sz="20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High ESG risk due to the nature of its business operation. </a:t>
            </a:r>
            <a:br>
              <a:rPr lang="en-US" sz="20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 sz="2000" b="1" dirty="0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Higher ESG risk  = Higher volatility observed. </a:t>
            </a:r>
            <a:endParaRPr sz="2000" b="1" dirty="0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42424"/>
                </a:solidFill>
                <a:latin typeface="Garamond"/>
                <a:ea typeface="Garamond"/>
                <a:cs typeface="Garamond"/>
                <a:sym typeface="Garamond"/>
              </a:rPr>
              <a:t>Same observation in S&amp;P 500 market in Utilities sector.</a:t>
            </a:r>
            <a:endParaRPr sz="2000" b="1" dirty="0">
              <a:solidFill>
                <a:srgbClr val="24242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67" name="Google Shape;467;p20"/>
          <p:cNvGrpSpPr/>
          <p:nvPr/>
        </p:nvGrpSpPr>
        <p:grpSpPr>
          <a:xfrm>
            <a:off x="8299969" y="3325748"/>
            <a:ext cx="3764931" cy="3361002"/>
            <a:chOff x="507433" y="2452"/>
            <a:chExt cx="8156262" cy="5130518"/>
          </a:xfrm>
        </p:grpSpPr>
        <p:sp>
          <p:nvSpPr>
            <p:cNvPr id="468" name="Google Shape;468;p20"/>
            <p:cNvSpPr/>
            <p:nvPr/>
          </p:nvSpPr>
          <p:spPr>
            <a:xfrm>
              <a:off x="507433" y="2452"/>
              <a:ext cx="8156100" cy="50190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2639095" y="20627"/>
              <a:ext cx="6024600" cy="50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1156115" y="118770"/>
              <a:ext cx="7165200" cy="5014200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7999" r="-7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20"/>
          <p:cNvSpPr/>
          <p:nvPr/>
        </p:nvSpPr>
        <p:spPr>
          <a:xfrm>
            <a:off x="10648950" y="4399005"/>
            <a:ext cx="299136" cy="162067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893850" y="2046563"/>
            <a:ext cx="96789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rPr>
              <a:t>The ESG Risk Score (X1) is positively correlated with share price volatility (Y).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g2fd2bb204d8_5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908"/>
            <a:ext cx="11887201" cy="92161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2fd2bb204d8_5_185"/>
          <p:cNvSpPr txBox="1">
            <a:spLocks noGrp="1"/>
          </p:cNvSpPr>
          <p:nvPr>
            <p:ph type="title"/>
          </p:nvPr>
        </p:nvSpPr>
        <p:spPr>
          <a:xfrm>
            <a:off x="415900" y="171250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10203"/>
              <a:buFont typeface="MingLiu"/>
              <a:buNone/>
            </a:pPr>
            <a:endParaRPr sz="2177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endParaRPr sz="2666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2400" b="1" i="1" dirty="0">
                <a:latin typeface="Garamond" panose="02020404030301010803" pitchFamily="18" charset="0"/>
              </a:rPr>
              <a:t>Observation 3: ESG risk score can be a significant predictor variable for volatility in some sectors</a:t>
            </a:r>
            <a:r>
              <a:rPr lang="en-US" sz="2416" b="1" i="1" dirty="0"/>
              <a:t>.</a:t>
            </a:r>
            <a:endParaRPr sz="2416" b="1" i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sp>
        <p:nvSpPr>
          <p:cNvPr id="479" name="Google Shape;479;g2fd2bb204d8_5_185"/>
          <p:cNvSpPr txBox="1"/>
          <p:nvPr/>
        </p:nvSpPr>
        <p:spPr>
          <a:xfrm>
            <a:off x="152400" y="2869525"/>
            <a:ext cx="113202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Financial Improvement in Utilities sector could focus on ESG performance.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Studies shown sustainability initiatives improve corporate financial performance.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Enhanced risk management, increased innovation, greater investor confidence. 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High ESG risk score can improve which may lead to increase stability in price volatility. </a:t>
            </a:r>
            <a:endParaRPr sz="2000" b="1" u="sng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0" name="Google Shape;480;g2fd2bb204d8_5_185"/>
          <p:cNvSpPr txBox="1"/>
          <p:nvPr/>
        </p:nvSpPr>
        <p:spPr>
          <a:xfrm>
            <a:off x="893850" y="2046563"/>
            <a:ext cx="9678900" cy="72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The ESG Risk Score (X1) is positively correlated with share price volatility (Y).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body" idx="1"/>
          </p:nvPr>
        </p:nvSpPr>
        <p:spPr>
          <a:xfrm>
            <a:off x="1341120" y="312789"/>
            <a:ext cx="9209700" cy="54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None/>
            </a:pPr>
            <a:r>
              <a:rPr lang="en-US" sz="3200" b="1" i="1" dirty="0">
                <a:latin typeface="Garamond" panose="02020404030301010803" pitchFamily="18" charset="0"/>
              </a:rPr>
              <a:t>Introduction</a:t>
            </a:r>
            <a:endParaRPr sz="3200" dirty="0">
              <a:latin typeface="Garamond" panose="02020404030301010803" pitchFamily="18" charset="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None/>
            </a:pPr>
            <a:r>
              <a:rPr lang="en-US" sz="3200" b="1" i="1" dirty="0">
                <a:latin typeface="Garamond" panose="02020404030301010803" pitchFamily="18" charset="0"/>
              </a:rPr>
              <a:t>The Market</a:t>
            </a:r>
            <a:endParaRPr sz="3200" dirty="0">
              <a:latin typeface="Garamond" panose="02020404030301010803" pitchFamily="18" charset="0"/>
            </a:endParaRPr>
          </a:p>
          <a:p>
            <a:pPr marL="388620" lvl="1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200"/>
              <a:buChar char="•"/>
            </a:pPr>
            <a:r>
              <a:rPr lang="en-US" sz="2600" dirty="0">
                <a:latin typeface="Garamond" panose="02020404030301010803" pitchFamily="18" charset="0"/>
              </a:rPr>
              <a:t>Market Growth: The global ESG investment fund market attracted $29 billion in Q1 2023, representing 30% of total assets worldwide.</a:t>
            </a:r>
            <a:endParaRPr sz="2600" dirty="0">
              <a:latin typeface="Garamond" panose="02020404030301010803" pitchFamily="18" charset="0"/>
            </a:endParaRPr>
          </a:p>
          <a:p>
            <a:pPr marL="388620" lvl="1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A4855"/>
              </a:buClr>
              <a:buSzPts val="2200"/>
              <a:buChar char="•"/>
            </a:pPr>
            <a:r>
              <a:rPr lang="en-US" sz="2600" dirty="0">
                <a:latin typeface="Garamond" panose="02020404030301010803" pitchFamily="18" charset="0"/>
              </a:rPr>
              <a:t>China's Leadership: China is the largest sustainable fund market in Asia, highlighting the importance of ESG investing for informed decision-making.</a:t>
            </a:r>
            <a:endParaRPr sz="2600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70" name="Google Shape;1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525" y="3189775"/>
            <a:ext cx="5885473" cy="36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g2fd2bb204d8_5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908"/>
            <a:ext cx="11887201" cy="92161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2fd2bb204d8_5_172"/>
          <p:cNvSpPr txBox="1">
            <a:spLocks noGrp="1"/>
          </p:cNvSpPr>
          <p:nvPr>
            <p:ph type="title"/>
          </p:nvPr>
        </p:nvSpPr>
        <p:spPr>
          <a:xfrm>
            <a:off x="415900" y="171250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2400" b="1" i="1" dirty="0">
                <a:latin typeface="Garamond" panose="02020404030301010803" pitchFamily="18" charset="0"/>
              </a:rPr>
              <a:t>Observation 3: ESG risk score can be a significant predictor variable for volatility in some sectors.</a:t>
            </a:r>
            <a:endParaRPr sz="2400" b="1" i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sp>
        <p:nvSpPr>
          <p:cNvPr id="487" name="Google Shape;487;g2fd2bb204d8_5_172"/>
          <p:cNvSpPr txBox="1"/>
          <p:nvPr/>
        </p:nvSpPr>
        <p:spPr>
          <a:xfrm>
            <a:off x="685800" y="2640900"/>
            <a:ext cx="113202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Consumer Defensive and Communication</a:t>
            </a: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showed a negative correlation in </a:t>
            </a:r>
            <a:r>
              <a:rPr lang="en-US" sz="20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disagreement</a:t>
            </a: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with our initial hypothesis in both models.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Influential β values (not close to 0)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Higher ESG risk  = Lower volatility observed. 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Lower ESG risk = High volatility observed 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88" name="Google Shape;488;g2fd2bb204d8_5_172"/>
          <p:cNvGrpSpPr/>
          <p:nvPr/>
        </p:nvGrpSpPr>
        <p:grpSpPr>
          <a:xfrm>
            <a:off x="7805755" y="3240876"/>
            <a:ext cx="3764931" cy="3361002"/>
            <a:chOff x="507433" y="2452"/>
            <a:chExt cx="8156262" cy="5130518"/>
          </a:xfrm>
        </p:grpSpPr>
        <p:sp>
          <p:nvSpPr>
            <p:cNvPr id="489" name="Google Shape;489;g2fd2bb204d8_5_172"/>
            <p:cNvSpPr/>
            <p:nvPr/>
          </p:nvSpPr>
          <p:spPr>
            <a:xfrm>
              <a:off x="507433" y="2452"/>
              <a:ext cx="8156100" cy="50190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g2fd2bb204d8_5_172"/>
            <p:cNvSpPr txBox="1"/>
            <p:nvPr/>
          </p:nvSpPr>
          <p:spPr>
            <a:xfrm>
              <a:off x="2639095" y="20627"/>
              <a:ext cx="6024600" cy="50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2fd2bb204d8_5_172"/>
            <p:cNvSpPr/>
            <p:nvPr/>
          </p:nvSpPr>
          <p:spPr>
            <a:xfrm>
              <a:off x="991037" y="118770"/>
              <a:ext cx="7165200" cy="5014200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7999" r="-7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g2fd2bb204d8_5_172"/>
          <p:cNvSpPr/>
          <p:nvPr/>
        </p:nvSpPr>
        <p:spPr>
          <a:xfrm>
            <a:off x="9877350" y="4346850"/>
            <a:ext cx="238200" cy="1583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493" name="Google Shape;493;g2fd2bb204d8_5_172"/>
          <p:cNvSpPr txBox="1"/>
          <p:nvPr/>
        </p:nvSpPr>
        <p:spPr>
          <a:xfrm>
            <a:off x="893850" y="2046563"/>
            <a:ext cx="96789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1A4855"/>
                </a:solidFill>
                <a:latin typeface="MingLiu"/>
                <a:ea typeface="MingLiu"/>
                <a:cs typeface="MingLiu"/>
                <a:sym typeface="MingLiu"/>
              </a:rPr>
              <a:t>The ESG Risk Score (X1) is positively correlated with share price volatility (Y).</a:t>
            </a:r>
            <a:endParaRPr/>
          </a:p>
        </p:txBody>
      </p:sp>
      <p:sp>
        <p:nvSpPr>
          <p:cNvPr id="494" name="Google Shape;494;g2fd2bb204d8_5_172"/>
          <p:cNvSpPr/>
          <p:nvPr/>
        </p:nvSpPr>
        <p:spPr>
          <a:xfrm>
            <a:off x="8839125" y="4799025"/>
            <a:ext cx="238200" cy="1131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g2fd2bb204d8_5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908"/>
            <a:ext cx="11887201" cy="92161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2fd2bb204d8_5_197"/>
          <p:cNvSpPr txBox="1">
            <a:spLocks noGrp="1"/>
          </p:cNvSpPr>
          <p:nvPr>
            <p:ph type="title"/>
          </p:nvPr>
        </p:nvSpPr>
        <p:spPr>
          <a:xfrm>
            <a:off x="415900" y="171250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2666" b="1" i="1" dirty="0">
                <a:latin typeface="Garamond" panose="02020404030301010803" pitchFamily="18" charset="0"/>
              </a:rPr>
              <a:t>Observation 3: </a:t>
            </a:r>
            <a:r>
              <a:rPr lang="en-US" sz="2416" b="1" i="1" dirty="0">
                <a:latin typeface="Garamond" panose="02020404030301010803" pitchFamily="18" charset="0"/>
              </a:rPr>
              <a:t>ESG risk score can be a significant predictor variable for volatility in some sectors.</a:t>
            </a:r>
            <a:endParaRPr sz="3000" b="1" i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sp>
        <p:nvSpPr>
          <p:cNvPr id="501" name="Google Shape;501;g2fd2bb204d8_5_197"/>
          <p:cNvSpPr txBox="1"/>
          <p:nvPr/>
        </p:nvSpPr>
        <p:spPr>
          <a:xfrm>
            <a:off x="381000" y="2640900"/>
            <a:ext cx="11320200" cy="66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Possible explanation :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 b="1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Risk Aversion</a:t>
            </a: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in High ESG risk score sector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Less trading volume, higher volatility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High ESG risk = Low Volatility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160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2.   Market inefficiency</a:t>
            </a: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for ESG scores </a:t>
            </a:r>
            <a:b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HK Investors adjust for ESG related news slowly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High ESG risk = Low Volatility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02" name="Google Shape;502;g2fd2bb204d8_5_197"/>
          <p:cNvGrpSpPr/>
          <p:nvPr/>
        </p:nvGrpSpPr>
        <p:grpSpPr>
          <a:xfrm>
            <a:off x="7805755" y="3240876"/>
            <a:ext cx="3764931" cy="3361002"/>
            <a:chOff x="507433" y="2452"/>
            <a:chExt cx="8156262" cy="5130518"/>
          </a:xfrm>
        </p:grpSpPr>
        <p:sp>
          <p:nvSpPr>
            <p:cNvPr id="503" name="Google Shape;503;g2fd2bb204d8_5_197"/>
            <p:cNvSpPr/>
            <p:nvPr/>
          </p:nvSpPr>
          <p:spPr>
            <a:xfrm>
              <a:off x="507433" y="2452"/>
              <a:ext cx="8156100" cy="50190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g2fd2bb204d8_5_197"/>
            <p:cNvSpPr txBox="1"/>
            <p:nvPr/>
          </p:nvSpPr>
          <p:spPr>
            <a:xfrm>
              <a:off x="2639095" y="20627"/>
              <a:ext cx="6024600" cy="50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2fd2bb204d8_5_197"/>
            <p:cNvSpPr/>
            <p:nvPr/>
          </p:nvSpPr>
          <p:spPr>
            <a:xfrm>
              <a:off x="991037" y="118770"/>
              <a:ext cx="7165200" cy="5014200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7999" r="-7999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g2fd2bb204d8_5_197"/>
          <p:cNvSpPr/>
          <p:nvPr/>
        </p:nvSpPr>
        <p:spPr>
          <a:xfrm>
            <a:off x="9877350" y="4346850"/>
            <a:ext cx="238200" cy="1583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507" name="Google Shape;507;g2fd2bb204d8_5_197"/>
          <p:cNvSpPr txBox="1"/>
          <p:nvPr/>
        </p:nvSpPr>
        <p:spPr>
          <a:xfrm>
            <a:off x="415900" y="2046575"/>
            <a:ext cx="11055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Consumer Defensive and Communication</a:t>
            </a:r>
            <a:r>
              <a:rPr lang="en-US" sz="2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showed a negative correlation in </a:t>
            </a:r>
            <a:r>
              <a:rPr lang="en-US" sz="22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disagreement</a:t>
            </a:r>
            <a:r>
              <a:rPr lang="en-US" sz="2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with our initial hypothesis in both models.</a:t>
            </a:r>
            <a:endParaRPr sz="1600"/>
          </a:p>
        </p:txBody>
      </p:sp>
      <p:sp>
        <p:nvSpPr>
          <p:cNvPr id="508" name="Google Shape;508;g2fd2bb204d8_5_197"/>
          <p:cNvSpPr/>
          <p:nvPr/>
        </p:nvSpPr>
        <p:spPr>
          <a:xfrm>
            <a:off x="8839125" y="4799025"/>
            <a:ext cx="238200" cy="1131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g2fd2bb204d8_5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908"/>
            <a:ext cx="11887201" cy="92161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2fd2bb204d8_5_212"/>
          <p:cNvSpPr txBox="1">
            <a:spLocks noGrp="1"/>
          </p:cNvSpPr>
          <p:nvPr>
            <p:ph type="title"/>
          </p:nvPr>
        </p:nvSpPr>
        <p:spPr>
          <a:xfrm>
            <a:off x="415900" y="171250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2666" b="1" i="1" dirty="0">
                <a:latin typeface="Garamond" panose="02020404030301010803" pitchFamily="18" charset="0"/>
              </a:rPr>
              <a:t>Observation 3: </a:t>
            </a:r>
            <a:r>
              <a:rPr lang="en-US" sz="2416" b="1" i="1" dirty="0">
                <a:latin typeface="Garamond" panose="02020404030301010803" pitchFamily="18" charset="0"/>
              </a:rPr>
              <a:t>ESG risk score can be a significant predictor variable for volatility in some sectors.</a:t>
            </a:r>
            <a:endParaRPr sz="3000" b="1" i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sp>
        <p:nvSpPr>
          <p:cNvPr id="515" name="Google Shape;515;g2fd2bb204d8_5_212"/>
          <p:cNvSpPr txBox="1"/>
          <p:nvPr/>
        </p:nvSpPr>
        <p:spPr>
          <a:xfrm>
            <a:off x="381000" y="2640900"/>
            <a:ext cx="11320200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Possible explanation : 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3. </a:t>
            </a:r>
            <a:r>
              <a:rPr lang="en-US" sz="2000" b="1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ESG disclosure metrics</a:t>
            </a: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could not effectively predict financial performance.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Study found a similar negative regression relationship to our study, ESG disclosure, when 	considered in isolation, was associated with a decrease in firm value.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Better to consider specific performance metrics (Greenhouse Gas emissions)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look at company sustainability action in reports, investments and initiatives.</a:t>
            </a: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6" name="Google Shape;516;g2fd2bb204d8_5_212"/>
          <p:cNvSpPr txBox="1"/>
          <p:nvPr/>
        </p:nvSpPr>
        <p:spPr>
          <a:xfrm>
            <a:off x="415900" y="2046575"/>
            <a:ext cx="11055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Consumer Defensive and Communication</a:t>
            </a:r>
            <a:r>
              <a:rPr lang="en-US" sz="2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showed a negative correlation in </a:t>
            </a:r>
            <a:r>
              <a:rPr lang="en-US" sz="22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disagreement</a:t>
            </a:r>
            <a:r>
              <a:rPr lang="en-US" sz="2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with our initial hypothesis in both models.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g2fd2bb204d8_5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900" y="956084"/>
            <a:ext cx="12192001" cy="94533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2fd2bb204d8_5_231"/>
          <p:cNvSpPr txBox="1">
            <a:spLocks noGrp="1"/>
          </p:cNvSpPr>
          <p:nvPr>
            <p:ph type="title"/>
          </p:nvPr>
        </p:nvSpPr>
        <p:spPr>
          <a:xfrm>
            <a:off x="415900" y="171250"/>
            <a:ext cx="11649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499"/>
              <a:buFont typeface="Arial"/>
              <a:buNone/>
            </a:pPr>
            <a:r>
              <a:rPr lang="en-US" sz="2666" b="1" i="1" dirty="0">
                <a:latin typeface="Garamond" panose="02020404030301010803" pitchFamily="18" charset="0"/>
              </a:rPr>
              <a:t>Observation 3: </a:t>
            </a:r>
            <a:r>
              <a:rPr lang="en-US" sz="2416" b="1" i="1" dirty="0">
                <a:latin typeface="Garamond" panose="02020404030301010803" pitchFamily="18" charset="0"/>
              </a:rPr>
              <a:t>ESG risk score can be a significant predictor variable for volatility in some sectors.</a:t>
            </a:r>
            <a:endParaRPr sz="3000" b="1" i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Font typeface="MingLiu"/>
              <a:buNone/>
            </a:pPr>
            <a:endParaRPr sz="2400" b="1" i="1" dirty="0"/>
          </a:p>
        </p:txBody>
      </p:sp>
      <p:sp>
        <p:nvSpPr>
          <p:cNvPr id="523" name="Google Shape;523;g2fd2bb204d8_5_231"/>
          <p:cNvSpPr txBox="1"/>
          <p:nvPr/>
        </p:nvSpPr>
        <p:spPr>
          <a:xfrm>
            <a:off x="381000" y="2640900"/>
            <a:ext cx="11320200" cy="78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Possible explanation : 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4. </a:t>
            </a:r>
            <a:r>
              <a:rPr lang="en-US" sz="20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Multicollinearity (large error): </a:t>
            </a:r>
            <a:endParaRPr sz="2000" b="1" u="sng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Many negative correlation between variables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Hard to isolate effect of ESG risk directly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ESG risk correlation between variables (|r|&gt;0.40)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Brings the accuracy of this value in question.</a:t>
            </a: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4" name="Google Shape;524;g2fd2bb204d8_5_231"/>
          <p:cNvSpPr txBox="1"/>
          <p:nvPr/>
        </p:nvSpPr>
        <p:spPr>
          <a:xfrm>
            <a:off x="415900" y="2046575"/>
            <a:ext cx="11055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Consumer Defensive and Communication</a:t>
            </a:r>
            <a:r>
              <a:rPr lang="en-US" sz="2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showed a negative correlation in </a:t>
            </a:r>
            <a:r>
              <a:rPr lang="en-US" sz="22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disagreement</a:t>
            </a:r>
            <a:r>
              <a:rPr lang="en-US" sz="2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with our initial hypothesis in both models.</a:t>
            </a:r>
            <a:endParaRPr sz="1600"/>
          </a:p>
        </p:txBody>
      </p:sp>
      <p:sp>
        <p:nvSpPr>
          <p:cNvPr id="525" name="Google Shape;525;g2fd2bb204d8_5_231"/>
          <p:cNvSpPr/>
          <p:nvPr/>
        </p:nvSpPr>
        <p:spPr>
          <a:xfrm>
            <a:off x="3784600" y="1409700"/>
            <a:ext cx="1511400" cy="270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pic>
        <p:nvPicPr>
          <p:cNvPr id="526" name="Google Shape;526;g2fd2bb204d8_5_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1" y="2640900"/>
            <a:ext cx="5667150" cy="39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2fd2bb204d8_5_231"/>
          <p:cNvSpPr/>
          <p:nvPr/>
        </p:nvSpPr>
        <p:spPr>
          <a:xfrm>
            <a:off x="6426200" y="4660900"/>
            <a:ext cx="2933700" cy="533400"/>
          </a:xfrm>
          <a:prstGeom prst="rect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fd2bb204d8_5_225"/>
          <p:cNvSpPr txBox="1">
            <a:spLocks noGrp="1"/>
          </p:cNvSpPr>
          <p:nvPr>
            <p:ph type="body" idx="1"/>
          </p:nvPr>
        </p:nvSpPr>
        <p:spPr>
          <a:xfrm>
            <a:off x="1341120" y="1572768"/>
            <a:ext cx="9509700" cy="414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g2fd2bb204d8_5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6" y="1431200"/>
            <a:ext cx="5387303" cy="414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2fd2bb204d8_5_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025" y="1431200"/>
            <a:ext cx="6603703" cy="41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2fd2bb204d8_5_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5" y="165083"/>
            <a:ext cx="12192001" cy="945332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2fd2bb204d8_5_225"/>
          <p:cNvSpPr/>
          <p:nvPr/>
        </p:nvSpPr>
        <p:spPr>
          <a:xfrm>
            <a:off x="5892800" y="3670300"/>
            <a:ext cx="3225900" cy="533400"/>
          </a:xfrm>
          <a:prstGeom prst="rect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538" name="Google Shape;538;g2fd2bb204d8_5_225"/>
          <p:cNvSpPr/>
          <p:nvPr/>
        </p:nvSpPr>
        <p:spPr>
          <a:xfrm>
            <a:off x="355600" y="3594100"/>
            <a:ext cx="2755800" cy="533400"/>
          </a:xfrm>
          <a:prstGeom prst="rect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539" name="Google Shape;539;g2fd2bb204d8_5_225"/>
          <p:cNvSpPr/>
          <p:nvPr/>
        </p:nvSpPr>
        <p:spPr>
          <a:xfrm>
            <a:off x="3810000" y="455224"/>
            <a:ext cx="1574700" cy="655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540" name="Google Shape;540;g2fd2bb204d8_5_225"/>
          <p:cNvSpPr txBox="1"/>
          <p:nvPr/>
        </p:nvSpPr>
        <p:spPr>
          <a:xfrm>
            <a:off x="441300" y="5649500"/>
            <a:ext cx="11055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 b="1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Multicollinearity effect smaller in Utilities and Consumer defensive</a:t>
            </a:r>
            <a:r>
              <a:rPr lang="en-US" sz="2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leading lower error values and higher statistical significance.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fd2bb204d8_5_256"/>
          <p:cNvSpPr txBox="1">
            <a:spLocks noGrp="1"/>
          </p:cNvSpPr>
          <p:nvPr>
            <p:ph type="body" idx="1"/>
          </p:nvPr>
        </p:nvSpPr>
        <p:spPr>
          <a:xfrm>
            <a:off x="1257145" y="612230"/>
            <a:ext cx="9701368" cy="547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None/>
            </a:pPr>
            <a:r>
              <a:rPr lang="en-US" sz="4500" b="1" i="1" dirty="0">
                <a:latin typeface="Garamond" panose="02020404030301010803" pitchFamily="18" charset="0"/>
              </a:rPr>
              <a:t>Limitations</a:t>
            </a:r>
            <a:endParaRPr sz="4500" b="1" i="1" dirty="0">
              <a:latin typeface="Garamond" panose="02020404030301010803" pitchFamily="18" charset="0"/>
            </a:endParaRP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2700" b="1" i="1" dirty="0">
                <a:solidFill>
                  <a:schemeClr val="tx1"/>
                </a:solidFill>
              </a:rPr>
            </a:br>
            <a:r>
              <a:rPr lang="en-HK" sz="2700" b="1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Data Availability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The 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reliance on a single set 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of ESG performance measurements introduce biases. </a:t>
            </a: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It would be more effective to 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aggregate data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from multiple rating agencies to obtain a comprehensive view of ESG performance. </a:t>
            </a:r>
            <a:endParaRPr lang="en-HK" sz="27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However, this approach may be hindered 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by the lack of coverage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for all listed firms on the exchange. </a:t>
            </a:r>
            <a:endParaRPr lang="en-HK" sz="2700" b="0" dirty="0">
              <a:solidFill>
                <a:schemeClr val="tx1"/>
              </a:solidFill>
              <a:effectLst/>
            </a:endParaRP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1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Temporal Scope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The analysis is confined to data 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from 2020 to 2023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which may not capture long-term trends or the full impact of evolving ESG practices and regulations. </a:t>
            </a: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One could conduct 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longitudinal studies </a:t>
            </a:r>
            <a:r>
              <a:rPr lang="en-HK" sz="2700" b="0" i="0" u="none" strike="noStrike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on a particular sector to provide deeper insights into the long-term effects of ESG integration on financial performance and volatility, considering evolving market conditions.</a:t>
            </a:r>
            <a:endParaRPr lang="en-HK" sz="27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82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fd2bb204d8_5_256"/>
          <p:cNvSpPr txBox="1">
            <a:spLocks noGrp="1"/>
          </p:cNvSpPr>
          <p:nvPr>
            <p:ph type="body" idx="1"/>
          </p:nvPr>
        </p:nvSpPr>
        <p:spPr>
          <a:xfrm>
            <a:off x="1257145" y="612230"/>
            <a:ext cx="9701368" cy="547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None/>
            </a:pPr>
            <a:r>
              <a:rPr lang="en-US" sz="4500" b="1" i="1" dirty="0">
                <a:latin typeface="Garamond" panose="02020404030301010803" pitchFamily="18" charset="0"/>
              </a:rPr>
              <a:t>Limitations</a:t>
            </a: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None/>
            </a:pPr>
            <a:endParaRPr lang="en-HK" sz="2700" b="1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Sector Representation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Certain sectors, such 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as Healthcare and Technology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have limited representation in our dataset. </a:t>
            </a: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Skewing results and limiting the generalizability of findings. </a:t>
            </a:r>
            <a:endParaRPr lang="en-HK" sz="2700" b="1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Multicollinearity: 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We observe 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correlation between our independent variables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 </a:t>
            </a: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This makes it difficult to determine the individual effect of each independent variable, leading to less reliable statistical inferences. </a:t>
            </a: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It makes it 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challenging to find which variables are truly significant predictors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of the dependent variable (volatility). </a:t>
            </a: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Further research could include other control variables and remove ones with high correlation, or combine highly correlated variables using principal component analysis as a composite variable.  </a:t>
            </a:r>
            <a:endParaRPr lang="en-HK" sz="2700" b="0" dirty="0">
              <a:effectLst/>
              <a:latin typeface="Garamond" panose="02020404030301010803" pitchFamily="18" charset="0"/>
            </a:endParaRPr>
          </a:p>
          <a:p>
            <a:pPr marL="114300" indent="0">
              <a:buNone/>
            </a:pPr>
            <a:r>
              <a:rPr lang="en-US" sz="27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 sz="27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095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fd2bb204d8_5_256"/>
          <p:cNvSpPr txBox="1">
            <a:spLocks noGrp="1"/>
          </p:cNvSpPr>
          <p:nvPr>
            <p:ph type="body" idx="1"/>
          </p:nvPr>
        </p:nvSpPr>
        <p:spPr>
          <a:xfrm>
            <a:off x="1257145" y="612230"/>
            <a:ext cx="9701368" cy="547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None/>
            </a:pPr>
            <a:r>
              <a:rPr lang="en-US" sz="4500" b="1" i="1" dirty="0">
                <a:latin typeface="Garamond" panose="02020404030301010803" pitchFamily="18" charset="0"/>
              </a:rPr>
              <a:t>Limitations</a:t>
            </a:r>
            <a:endParaRPr sz="4500" b="1" i="1" dirty="0">
              <a:latin typeface="Garamond" panose="02020404030301010803" pitchFamily="18" charset="0"/>
            </a:endParaRPr>
          </a:p>
          <a:p>
            <a:pPr marL="1143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</a:t>
            </a:r>
            <a:endParaRPr lang="en-HK" sz="2700" b="0" dirty="0">
              <a:effectLst/>
            </a:endParaRPr>
          </a:p>
          <a:p>
            <a:pPr marL="114300" indent="0">
              <a:buNone/>
            </a:pPr>
            <a:r>
              <a:rPr lang="en-HK" sz="27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Control Variables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Control variables such as profitability, leverage, and company size were included, other factors influencing volatility, such as macroeconomic conditions or investor sentiment, were not accounted for in this analysis. </a:t>
            </a:r>
          </a:p>
          <a:p>
            <a:pPr marL="114300" indent="0">
              <a:buNone/>
            </a:pP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Although 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adding additional control variables 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would lead to a more accurate model, this risks 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Garamond" panose="02020404030301010803" pitchFamily="18" charset="0"/>
              </a:rPr>
              <a:t>overfitting the model</a:t>
            </a:r>
            <a:r>
              <a:rPr lang="en-HK" sz="27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and losing a sense of generalisability to compare to other datasets as it becomes too tailored for the HK market. </a:t>
            </a:r>
            <a:r>
              <a:rPr lang="en-US" sz="27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 sz="27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212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fd2bb204d8_5_274"/>
          <p:cNvSpPr txBox="1">
            <a:spLocks noGrp="1"/>
          </p:cNvSpPr>
          <p:nvPr>
            <p:ph type="title"/>
          </p:nvPr>
        </p:nvSpPr>
        <p:spPr>
          <a:xfrm>
            <a:off x="1264920" y="36576"/>
            <a:ext cx="95097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Conclusion</a:t>
            </a:r>
            <a:endParaRPr sz="3600" dirty="0">
              <a:latin typeface="Garamond" panose="02020404030301010803" pitchFamily="18" charset="0"/>
            </a:endParaRPr>
          </a:p>
        </p:txBody>
      </p:sp>
      <p:sp>
        <p:nvSpPr>
          <p:cNvPr id="547" name="Google Shape;547;g2fd2bb204d8_5_274"/>
          <p:cNvSpPr txBox="1">
            <a:spLocks noGrp="1"/>
          </p:cNvSpPr>
          <p:nvPr>
            <p:ph type="body" idx="1"/>
          </p:nvPr>
        </p:nvSpPr>
        <p:spPr>
          <a:xfrm>
            <a:off x="1284325" y="1505677"/>
            <a:ext cx="9509700" cy="50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Resilient and responsible companies have better ESG performance and lower investment risk.</a:t>
            </a:r>
            <a:endParaRPr sz="2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Can we project volatility in stock returns using ESG data in Hong Kong? (ESG investing)</a:t>
            </a:r>
            <a:endParaRPr sz="2400" b="1" u="sng" dirty="0">
              <a:solidFill>
                <a:srgbClr val="1A485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Garamond"/>
                <a:ea typeface="Garamond"/>
                <a:cs typeface="Garamond"/>
                <a:sym typeface="Garamond"/>
              </a:rPr>
              <a:t>We investigated the correlation between ESG performance and stock price volatility in HK market from 2020 onwards.</a:t>
            </a:r>
            <a:endParaRPr sz="24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 txBox="1">
            <a:spLocks noGrp="1"/>
          </p:cNvSpPr>
          <p:nvPr>
            <p:ph type="body" idx="1"/>
          </p:nvPr>
        </p:nvSpPr>
        <p:spPr>
          <a:xfrm>
            <a:off x="882818" y="477600"/>
            <a:ext cx="10261800" cy="5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None/>
            </a:pPr>
            <a:r>
              <a:rPr lang="en-US" sz="3900" b="1" i="1" dirty="0">
                <a:latin typeface="Garamond" panose="02020404030301010803" pitchFamily="18" charset="0"/>
              </a:rPr>
              <a:t>Conclusion </a:t>
            </a:r>
            <a:br>
              <a:rPr lang="en-US" sz="2800" b="1" i="1" dirty="0">
                <a:latin typeface="Garamond" panose="02020404030301010803" pitchFamily="18" charset="0"/>
              </a:rPr>
            </a:br>
            <a:endParaRPr sz="2800" b="1" dirty="0">
              <a:latin typeface="Garamond" panose="02020404030301010803" pitchFamily="18" charset="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Observation 1 :</a:t>
            </a:r>
            <a:r>
              <a:rPr lang="en-US" sz="2800" dirty="0">
                <a:solidFill>
                  <a:schemeClr val="dk1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 </a:t>
            </a:r>
            <a:endParaRPr sz="2800" dirty="0">
              <a:solidFill>
                <a:schemeClr val="dk1"/>
              </a:solidFill>
              <a:latin typeface="Garamond" panose="02020404030301010803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ESG risk scores higher in non-service sectors</a:t>
            </a:r>
            <a:r>
              <a:rPr lang="en-US" sz="2800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, </a:t>
            </a:r>
            <a:r>
              <a:rPr lang="en-US" sz="2800" b="1" dirty="0">
                <a:latin typeface="Garamond" panose="02020404030301010803" pitchFamily="18" charset="0"/>
              </a:rPr>
              <a:t>Environment risk scores dominate.</a:t>
            </a:r>
            <a:endParaRPr sz="2800" b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800" b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Observation 2: </a:t>
            </a:r>
            <a:endParaRPr sz="2800" b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New regulations-improved ESG performance </a:t>
            </a:r>
            <a:endParaRPr sz="2800" b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	</a:t>
            </a:r>
            <a:endParaRPr sz="2800" b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	Positive trend in sustainable practices </a:t>
            </a:r>
            <a:endParaRPr sz="2800" b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800" b="1" dirty="0">
              <a:latin typeface="Garamond" panose="02020404030301010803" pitchFamily="18" charset="0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Improve ESG performance through further disclosure requirement. </a:t>
            </a:r>
            <a:endParaRPr sz="2800" b="1" dirty="0">
              <a:latin typeface="Garamond" panose="02020404030301010803" pitchFamily="18" charset="0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800" b="1" dirty="0">
              <a:latin typeface="Garamond" panose="02020404030301010803" pitchFamily="18" charset="0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(more transparency, and stricter ESG performance requirement)</a:t>
            </a:r>
            <a:endParaRPr sz="2800" b="1" dirty="0">
              <a:latin typeface="Garamond" panose="02020404030301010803" pitchFamily="18" charset="0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800" b="1" dirty="0">
              <a:latin typeface="Garamond" panose="02020404030301010803" pitchFamily="18" charset="0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800" b="1" dirty="0">
                <a:latin typeface="Garamond" panose="02020404030301010803" pitchFamily="18" charset="0"/>
              </a:rPr>
              <a:t>Attract long-term capital investment, and increase firm</a:t>
            </a:r>
            <a:r>
              <a:rPr lang="en-US" sz="2200" b="1" dirty="0"/>
              <a:t> </a:t>
            </a:r>
            <a:r>
              <a:rPr lang="en-US" sz="3000" b="1" dirty="0">
                <a:latin typeface="Garamond" panose="02020404030301010803" pitchFamily="18" charset="0"/>
              </a:rPr>
              <a:t>value</a:t>
            </a:r>
            <a:br>
              <a:rPr lang="en-US" sz="2800" b="1" i="1" dirty="0"/>
            </a:br>
            <a:endParaRPr sz="2800" b="1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800" b="1" i="1" dirty="0"/>
          </a:p>
        </p:txBody>
      </p:sp>
      <p:grpSp>
        <p:nvGrpSpPr>
          <p:cNvPr id="554" name="Google Shape;554;p31"/>
          <p:cNvGrpSpPr/>
          <p:nvPr/>
        </p:nvGrpSpPr>
        <p:grpSpPr>
          <a:xfrm>
            <a:off x="10120023" y="4908293"/>
            <a:ext cx="2071977" cy="1949707"/>
            <a:chOff x="1071818" y="836779"/>
            <a:chExt cx="2071977" cy="1949707"/>
          </a:xfrm>
        </p:grpSpPr>
        <p:sp>
          <p:nvSpPr>
            <p:cNvPr id="555" name="Google Shape;555;p31"/>
            <p:cNvSpPr/>
            <p:nvPr/>
          </p:nvSpPr>
          <p:spPr>
            <a:xfrm>
              <a:off x="1071818" y="836779"/>
              <a:ext cx="1072656" cy="1038739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1"/>
            <p:cNvSpPr txBox="1"/>
            <p:nvPr/>
          </p:nvSpPr>
          <p:spPr>
            <a:xfrm>
              <a:off x="1228905" y="988899"/>
              <a:ext cx="758482" cy="734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E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589782" y="1707670"/>
              <a:ext cx="1013263" cy="1078816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1"/>
            <p:cNvSpPr txBox="1"/>
            <p:nvPr/>
          </p:nvSpPr>
          <p:spPr>
            <a:xfrm>
              <a:off x="1738171" y="1865659"/>
              <a:ext cx="716485" cy="762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G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102048" y="881741"/>
              <a:ext cx="1041747" cy="1042282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1"/>
            <p:cNvSpPr txBox="1"/>
            <p:nvPr/>
          </p:nvSpPr>
          <p:spPr>
            <a:xfrm>
              <a:off x="2254608" y="1034380"/>
              <a:ext cx="736627" cy="737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S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7257b4685_0_0"/>
          <p:cNvSpPr txBox="1">
            <a:spLocks noGrp="1"/>
          </p:cNvSpPr>
          <p:nvPr>
            <p:ph type="title"/>
          </p:nvPr>
        </p:nvSpPr>
        <p:spPr>
          <a:xfrm>
            <a:off x="1341125" y="842889"/>
            <a:ext cx="95097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Introduction</a:t>
            </a:r>
            <a:endParaRPr sz="4000" b="1" i="1" dirty="0">
              <a:solidFill>
                <a:srgbClr val="1A4855"/>
              </a:solidFill>
              <a:latin typeface="Garamond" panose="02020404030301010803" pitchFamily="18" charset="0"/>
              <a:ea typeface="MingLiu"/>
              <a:cs typeface="MingLiu"/>
              <a:sym typeface="MingLiu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Font typeface="Arial"/>
              <a:buNone/>
            </a:pPr>
            <a:r>
              <a:rPr lang="en-US" sz="40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What is ESG</a:t>
            </a:r>
            <a:endParaRPr sz="4000" b="1" i="1" dirty="0">
              <a:solidFill>
                <a:srgbClr val="1A4855"/>
              </a:solidFill>
              <a:latin typeface="Garamond" panose="02020404030301010803" pitchFamily="18" charset="0"/>
              <a:ea typeface="MingLiu"/>
              <a:cs typeface="MingLiu"/>
              <a:sym typeface="MingLiu"/>
            </a:endParaRPr>
          </a:p>
        </p:txBody>
      </p:sp>
      <p:sp>
        <p:nvSpPr>
          <p:cNvPr id="177" name="Google Shape;177;g287257b4685_0_0"/>
          <p:cNvSpPr txBox="1">
            <a:spLocks noGrp="1"/>
          </p:cNvSpPr>
          <p:nvPr>
            <p:ph type="body" idx="1"/>
          </p:nvPr>
        </p:nvSpPr>
        <p:spPr>
          <a:xfrm>
            <a:off x="1341125" y="1544850"/>
            <a:ext cx="98628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46"/>
              <a:buNone/>
            </a:pPr>
            <a:endParaRPr sz="2600" b="1" dirty="0"/>
          </a:p>
          <a:p>
            <a:pPr marL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46"/>
              <a:buNone/>
            </a:pPr>
            <a:r>
              <a:rPr lang="en-US" sz="2800" b="1" dirty="0">
                <a:latin typeface="Garamond" panose="02020404030301010803" pitchFamily="18" charset="0"/>
              </a:rPr>
              <a:t>ESG stands for Environmental, Social, and Governance.</a:t>
            </a:r>
            <a:endParaRPr sz="2800" b="1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46"/>
              <a:buNone/>
            </a:pPr>
            <a:endParaRPr sz="2800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1946"/>
              <a:buNone/>
            </a:pPr>
            <a:r>
              <a:rPr lang="en-US" sz="2800" dirty="0">
                <a:latin typeface="Garamond" panose="02020404030301010803" pitchFamily="18" charset="0"/>
              </a:rPr>
              <a:t>ESG performance is quantified by external third-party ratings, through analysis of a firm’s annual sustainability report, regulatory disclosures, sustainability initiatives and investments</a:t>
            </a:r>
            <a:endParaRPr sz="2800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46"/>
              <a:buNone/>
            </a:pPr>
            <a:r>
              <a:rPr lang="en-US" sz="2800" dirty="0">
                <a:latin typeface="Garamond" panose="02020404030301010803" pitchFamily="18" charset="0"/>
              </a:rPr>
              <a:t>It’s a way to evaluate how companies operate and their impact on the world around us.</a:t>
            </a:r>
            <a:endParaRPr sz="2800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46"/>
              <a:buNone/>
            </a:pPr>
            <a:endParaRPr sz="2200" dirty="0"/>
          </a:p>
        </p:txBody>
      </p:sp>
      <p:grpSp>
        <p:nvGrpSpPr>
          <p:cNvPr id="178" name="Google Shape;178;g287257b4685_0_0"/>
          <p:cNvGrpSpPr/>
          <p:nvPr/>
        </p:nvGrpSpPr>
        <p:grpSpPr>
          <a:xfrm>
            <a:off x="9976652" y="4786839"/>
            <a:ext cx="2071830" cy="1949691"/>
            <a:chOff x="1071818" y="836779"/>
            <a:chExt cx="2071830" cy="1949691"/>
          </a:xfrm>
        </p:grpSpPr>
        <p:sp>
          <p:nvSpPr>
            <p:cNvPr id="179" name="Google Shape;179;g287257b4685_0_0"/>
            <p:cNvSpPr/>
            <p:nvPr/>
          </p:nvSpPr>
          <p:spPr>
            <a:xfrm>
              <a:off x="1071818" y="836779"/>
              <a:ext cx="1072800" cy="10386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87257b4685_0_0"/>
            <p:cNvSpPr txBox="1"/>
            <p:nvPr/>
          </p:nvSpPr>
          <p:spPr>
            <a:xfrm>
              <a:off x="1228905" y="988899"/>
              <a:ext cx="758400" cy="7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E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181" name="Google Shape;181;g287257b4685_0_0"/>
            <p:cNvSpPr/>
            <p:nvPr/>
          </p:nvSpPr>
          <p:spPr>
            <a:xfrm>
              <a:off x="1589782" y="1707670"/>
              <a:ext cx="1013400" cy="10788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87257b4685_0_0"/>
            <p:cNvSpPr txBox="1"/>
            <p:nvPr/>
          </p:nvSpPr>
          <p:spPr>
            <a:xfrm>
              <a:off x="1738171" y="1865659"/>
              <a:ext cx="716400" cy="7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G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183" name="Google Shape;183;g287257b4685_0_0"/>
            <p:cNvSpPr/>
            <p:nvPr/>
          </p:nvSpPr>
          <p:spPr>
            <a:xfrm>
              <a:off x="2102048" y="881741"/>
              <a:ext cx="1041600" cy="10422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287257b4685_0_0"/>
            <p:cNvSpPr txBox="1"/>
            <p:nvPr/>
          </p:nvSpPr>
          <p:spPr>
            <a:xfrm>
              <a:off x="2254608" y="1034380"/>
              <a:ext cx="736500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S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fd2bb204d8_5_256"/>
          <p:cNvSpPr txBox="1">
            <a:spLocks noGrp="1"/>
          </p:cNvSpPr>
          <p:nvPr>
            <p:ph type="body" idx="1"/>
          </p:nvPr>
        </p:nvSpPr>
        <p:spPr>
          <a:xfrm>
            <a:off x="1257145" y="612231"/>
            <a:ext cx="9209700" cy="47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None/>
            </a:pPr>
            <a:r>
              <a:rPr lang="en-US" sz="14400" b="1" i="1" dirty="0">
                <a:latin typeface="Garamond" panose="02020404030301010803" pitchFamily="18" charset="0"/>
              </a:rPr>
              <a:t>Conclusion </a:t>
            </a:r>
            <a:endParaRPr sz="14400" b="1" i="1" dirty="0">
              <a:latin typeface="Garamond" panose="02020404030301010803" pitchFamily="18" charset="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ct val="100000"/>
              <a:buNone/>
            </a:pPr>
            <a:br>
              <a:rPr lang="en-US" sz="10400" b="1" i="1" dirty="0"/>
            </a:br>
            <a:r>
              <a:rPr lang="en-US" sz="10400" b="1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Observation 3: </a:t>
            </a:r>
            <a:endParaRPr sz="10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n-US" sz="10400" b="1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ESG risk score is a significant predictor of share price volatility of the Consumer Defensive, Communication Services and Utilities sectors. </a:t>
            </a:r>
            <a:endParaRPr sz="10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endParaRPr sz="10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n-US" sz="10400" b="1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Mixed results in different sectors. (positive and negative correlation seen)</a:t>
            </a:r>
            <a:endParaRPr sz="10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162"/>
              <a:buNone/>
            </a:pPr>
            <a:r>
              <a:rPr lang="en-US" sz="10400" b="1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Consider sector-specific dynamics when integrating ESG factors into their investment strategies.</a:t>
            </a:r>
            <a:endParaRPr sz="10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162"/>
              <a:buNone/>
            </a:pPr>
            <a:r>
              <a:rPr lang="en-US" sz="10400" b="1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Better to use ESG scores as a guideline, examine firm’s sustainability action and investments in their sustainability reports </a:t>
            </a:r>
            <a:endParaRPr sz="10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162"/>
              <a:buNone/>
            </a:pPr>
            <a:r>
              <a:rPr lang="en-US" sz="10400" b="1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Better understand firm’s risk and future opportunities.</a:t>
            </a:r>
            <a:endParaRPr sz="10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66666"/>
              <a:buNone/>
            </a:pPr>
            <a:r>
              <a:rPr lang="en-US" sz="18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 sz="18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67" name="Google Shape;567;g2fd2bb204d8_5_256"/>
          <p:cNvGrpSpPr/>
          <p:nvPr/>
        </p:nvGrpSpPr>
        <p:grpSpPr>
          <a:xfrm>
            <a:off x="9775723" y="4293770"/>
            <a:ext cx="2071830" cy="1949691"/>
            <a:chOff x="1071818" y="836779"/>
            <a:chExt cx="2071830" cy="1949691"/>
          </a:xfrm>
        </p:grpSpPr>
        <p:sp>
          <p:nvSpPr>
            <p:cNvPr id="568" name="Google Shape;568;g2fd2bb204d8_5_256"/>
            <p:cNvSpPr/>
            <p:nvPr/>
          </p:nvSpPr>
          <p:spPr>
            <a:xfrm>
              <a:off x="1071818" y="836779"/>
              <a:ext cx="1072800" cy="10386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2fd2bb204d8_5_256"/>
            <p:cNvSpPr txBox="1"/>
            <p:nvPr/>
          </p:nvSpPr>
          <p:spPr>
            <a:xfrm>
              <a:off x="1228905" y="988899"/>
              <a:ext cx="758400" cy="7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E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570" name="Google Shape;570;g2fd2bb204d8_5_256"/>
            <p:cNvSpPr/>
            <p:nvPr/>
          </p:nvSpPr>
          <p:spPr>
            <a:xfrm>
              <a:off x="1589782" y="1707670"/>
              <a:ext cx="1013400" cy="10788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2fd2bb204d8_5_256"/>
            <p:cNvSpPr txBox="1"/>
            <p:nvPr/>
          </p:nvSpPr>
          <p:spPr>
            <a:xfrm>
              <a:off x="1738171" y="1865659"/>
              <a:ext cx="716400" cy="7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G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572" name="Google Shape;572;g2fd2bb204d8_5_256"/>
            <p:cNvSpPr/>
            <p:nvPr/>
          </p:nvSpPr>
          <p:spPr>
            <a:xfrm>
              <a:off x="2102048" y="881741"/>
              <a:ext cx="1041600" cy="10422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2fd2bb204d8_5_256"/>
            <p:cNvSpPr txBox="1"/>
            <p:nvPr/>
          </p:nvSpPr>
          <p:spPr>
            <a:xfrm>
              <a:off x="2254608" y="1034380"/>
              <a:ext cx="736500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S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d2bb204d8_5_2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40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Introduction</a:t>
            </a:r>
            <a:endParaRPr sz="4000" b="1" i="1" dirty="0">
              <a:solidFill>
                <a:srgbClr val="1A4855"/>
              </a:solidFill>
              <a:latin typeface="Garamond" panose="02020404030301010803" pitchFamily="18" charset="0"/>
              <a:ea typeface="MingLiu"/>
              <a:cs typeface="MingLiu"/>
              <a:sym typeface="MingLiu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Font typeface="Arial"/>
              <a:buNone/>
            </a:pPr>
            <a:r>
              <a:rPr lang="en-US" sz="40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What is ESG investing?</a:t>
            </a:r>
            <a:endParaRPr sz="4000" dirty="0">
              <a:latin typeface="Garamond" panose="02020404030301010803" pitchFamily="18" charset="0"/>
            </a:endParaRPr>
          </a:p>
        </p:txBody>
      </p:sp>
      <p:sp>
        <p:nvSpPr>
          <p:cNvPr id="191" name="Google Shape;191;g2fd2bb204d8_5_2"/>
          <p:cNvSpPr txBox="1">
            <a:spLocks noGrp="1"/>
          </p:cNvSpPr>
          <p:nvPr>
            <p:ph type="body" idx="1"/>
          </p:nvPr>
        </p:nvSpPr>
        <p:spPr>
          <a:xfrm>
            <a:off x="1341120" y="1572768"/>
            <a:ext cx="9509700" cy="414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lang="en-US" sz="2800" dirty="0">
                <a:latin typeface="Garamond" panose="02020404030301010803" pitchFamily="18" charset="0"/>
                <a:ea typeface="Times New Roman"/>
                <a:cs typeface="Times New Roman"/>
                <a:sym typeface="Times New Roman"/>
              </a:rPr>
              <a:t>Looking at ESG ratings, investors may gauge the company’s risk outlook and possible future opportunities. </a:t>
            </a:r>
            <a:endParaRPr sz="2800" dirty="0">
              <a:latin typeface="Garamond" panose="020204040303010108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lang="en-US" sz="2800" dirty="0">
                <a:latin typeface="Garamond" panose="02020404030301010803" pitchFamily="18" charset="0"/>
                <a:ea typeface="Times New Roman"/>
                <a:cs typeface="Times New Roman"/>
                <a:sym typeface="Times New Roman"/>
              </a:rPr>
              <a:t>ESG investing considers ESG p</a:t>
            </a:r>
            <a:r>
              <a:rPr lang="en-US" sz="2800" dirty="0">
                <a:latin typeface="Garamond" panose="02020404030301010803" pitchFamily="18" charset="0"/>
              </a:rPr>
              <a:t>erformance in companies to make better investors decisions.</a:t>
            </a:r>
            <a:endParaRPr sz="2800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lang="en-US" sz="2800" dirty="0">
                <a:latin typeface="Garamond" panose="02020404030301010803" pitchFamily="18" charset="0"/>
              </a:rPr>
              <a:t>Theoretically </a:t>
            </a:r>
            <a:r>
              <a:rPr lang="en-US" sz="2800" b="1" dirty="0">
                <a:latin typeface="Garamond" panose="02020404030301010803" pitchFamily="18" charset="0"/>
              </a:rPr>
              <a:t>long-term returns improve</a:t>
            </a:r>
            <a:r>
              <a:rPr lang="en-US" sz="2800" dirty="0">
                <a:latin typeface="Garamond" panose="02020404030301010803" pitchFamily="18" charset="0"/>
              </a:rPr>
              <a:t> by looking at more resilient and responsible businesses.</a:t>
            </a:r>
            <a:endParaRPr sz="2800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2" name="Google Shape;192;g2fd2bb204d8_5_2"/>
          <p:cNvGrpSpPr/>
          <p:nvPr/>
        </p:nvGrpSpPr>
        <p:grpSpPr>
          <a:xfrm>
            <a:off x="9891452" y="4573839"/>
            <a:ext cx="2071830" cy="1949691"/>
            <a:chOff x="1071818" y="836779"/>
            <a:chExt cx="2071830" cy="1949691"/>
          </a:xfrm>
        </p:grpSpPr>
        <p:sp>
          <p:nvSpPr>
            <p:cNvPr id="193" name="Google Shape;193;g2fd2bb204d8_5_2"/>
            <p:cNvSpPr/>
            <p:nvPr/>
          </p:nvSpPr>
          <p:spPr>
            <a:xfrm>
              <a:off x="1071818" y="836779"/>
              <a:ext cx="1072800" cy="10386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2fd2bb204d8_5_2"/>
            <p:cNvSpPr txBox="1"/>
            <p:nvPr/>
          </p:nvSpPr>
          <p:spPr>
            <a:xfrm>
              <a:off x="1228905" y="988899"/>
              <a:ext cx="758400" cy="7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E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195" name="Google Shape;195;g2fd2bb204d8_5_2"/>
            <p:cNvSpPr/>
            <p:nvPr/>
          </p:nvSpPr>
          <p:spPr>
            <a:xfrm>
              <a:off x="1589782" y="1707670"/>
              <a:ext cx="1013400" cy="10788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2fd2bb204d8_5_2"/>
            <p:cNvSpPr txBox="1"/>
            <p:nvPr/>
          </p:nvSpPr>
          <p:spPr>
            <a:xfrm>
              <a:off x="1738171" y="1865659"/>
              <a:ext cx="716400" cy="7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G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sp>
          <p:nvSpPr>
            <p:cNvPr id="197" name="Google Shape;197;g2fd2bb204d8_5_2"/>
            <p:cNvSpPr/>
            <p:nvPr/>
          </p:nvSpPr>
          <p:spPr>
            <a:xfrm>
              <a:off x="2102048" y="881741"/>
              <a:ext cx="1041600" cy="1042200"/>
            </a:xfrm>
            <a:prstGeom prst="ellipse">
              <a:avLst/>
            </a:prstGeom>
            <a:solidFill>
              <a:srgbClr val="B3D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fd2bb204d8_5_2"/>
            <p:cNvSpPr txBox="1"/>
            <p:nvPr/>
          </p:nvSpPr>
          <p:spPr>
            <a:xfrm>
              <a:off x="2254608" y="1034380"/>
              <a:ext cx="736500" cy="7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ingLiu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rPr>
                <a:t>S</a:t>
              </a:r>
              <a:endParaRPr sz="3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d2bb204d8_5_305"/>
          <p:cNvSpPr txBox="1">
            <a:spLocks noGrp="1"/>
          </p:cNvSpPr>
          <p:nvPr>
            <p:ph type="title"/>
          </p:nvPr>
        </p:nvSpPr>
        <p:spPr>
          <a:xfrm>
            <a:off x="1264920" y="36576"/>
            <a:ext cx="95097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dirty="0">
              <a:solidFill>
                <a:srgbClr val="1A4855"/>
              </a:solidFill>
              <a:latin typeface="MingLiu"/>
              <a:ea typeface="MingLiu"/>
              <a:cs typeface="MingLiu"/>
              <a:sym typeface="MingLiu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36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Objective</a:t>
            </a:r>
            <a:endParaRPr sz="3600" b="1" i="1" dirty="0">
              <a:solidFill>
                <a:srgbClr val="1A4855"/>
              </a:solidFill>
              <a:latin typeface="Garamond" panose="02020404030301010803" pitchFamily="18" charset="0"/>
              <a:ea typeface="MingLiu"/>
              <a:cs typeface="MingLiu"/>
              <a:sym typeface="MingLiu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The research question</a:t>
            </a:r>
            <a:endParaRPr sz="3600" dirty="0">
              <a:latin typeface="Garamond" panose="02020404030301010803" pitchFamily="18" charset="0"/>
            </a:endParaRPr>
          </a:p>
        </p:txBody>
      </p:sp>
      <p:sp>
        <p:nvSpPr>
          <p:cNvPr id="205" name="Google Shape;205;g2fd2bb204d8_5_305"/>
          <p:cNvSpPr txBox="1">
            <a:spLocks noGrp="1"/>
          </p:cNvSpPr>
          <p:nvPr>
            <p:ph type="body" idx="1"/>
          </p:nvPr>
        </p:nvSpPr>
        <p:spPr>
          <a:xfrm>
            <a:off x="1284325" y="1505677"/>
            <a:ext cx="9509700" cy="50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Resilient and responsible companies have better ESG performance and lower investment risk.</a:t>
            </a:r>
            <a:endParaRPr sz="2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A485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1A4855"/>
                </a:solidFill>
                <a:latin typeface="Garamond"/>
                <a:ea typeface="Garamond"/>
                <a:cs typeface="Garamond"/>
                <a:sym typeface="Garamond"/>
              </a:rPr>
              <a:t>Can we project volatility in stock returns using ESG data in Hong Kong? (ESG investing)</a:t>
            </a:r>
            <a:endParaRPr sz="2400" b="1" u="sng" dirty="0">
              <a:solidFill>
                <a:srgbClr val="1A485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Garamond"/>
                <a:ea typeface="Garamond"/>
                <a:cs typeface="Garamond"/>
                <a:sym typeface="Garamond"/>
              </a:rPr>
              <a:t>We investigate the correlation between ESG performance and stock price volatility in HK market from 2020 onwards.</a:t>
            </a:r>
            <a:endParaRPr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d2bb204d8_5_9"/>
          <p:cNvSpPr txBox="1">
            <a:spLocks noGrp="1"/>
          </p:cNvSpPr>
          <p:nvPr>
            <p:ph type="title"/>
          </p:nvPr>
        </p:nvSpPr>
        <p:spPr>
          <a:xfrm>
            <a:off x="1284325" y="336612"/>
            <a:ext cx="9509700" cy="90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Objectives</a:t>
            </a:r>
            <a:endParaRPr sz="3600" b="1" i="1" dirty="0">
              <a:solidFill>
                <a:srgbClr val="1A4855"/>
              </a:solidFill>
              <a:latin typeface="Garamond" panose="02020404030301010803" pitchFamily="18" charset="0"/>
              <a:ea typeface="MingLiu"/>
              <a:cs typeface="MingLiu"/>
              <a:sym typeface="MingLiu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6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Our focus and approach</a:t>
            </a:r>
            <a:endParaRPr sz="3600" dirty="0">
              <a:latin typeface="Garamond" panose="02020404030301010803" pitchFamily="18" charset="0"/>
            </a:endParaRPr>
          </a:p>
        </p:txBody>
      </p:sp>
      <p:sp>
        <p:nvSpPr>
          <p:cNvPr id="212" name="Google Shape;212;g2fd2bb204d8_5_9"/>
          <p:cNvSpPr txBox="1">
            <a:spLocks noGrp="1"/>
          </p:cNvSpPr>
          <p:nvPr>
            <p:ph type="body" idx="1"/>
          </p:nvPr>
        </p:nvSpPr>
        <p:spPr>
          <a:xfrm>
            <a:off x="1284325" y="1010700"/>
            <a:ext cx="9509700" cy="58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We investigate the correlation between ESG performance and stock price volatility in HK market from 2020 onwards.</a:t>
            </a:r>
            <a:endParaRPr sz="2200" b="1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Garamond" panose="02020404030301010803" pitchFamily="18" charset="0"/>
              </a:rPr>
              <a:t>Focus</a:t>
            </a:r>
            <a:r>
              <a:rPr lang="en-US" sz="2200" dirty="0">
                <a:latin typeface="Garamond" panose="02020404030301010803" pitchFamily="18" charset="0"/>
              </a:rPr>
              <a:t>: </a:t>
            </a:r>
            <a:endParaRPr sz="2200" dirty="0">
              <a:latin typeface="Garamond" panose="02020404030301010803" pitchFamily="18" charset="0"/>
            </a:endParaRPr>
          </a:p>
          <a:p>
            <a:pPr marL="0" lvl="0" indent="45720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Garamond" panose="02020404030301010803" pitchFamily="18" charset="0"/>
              </a:rPr>
              <a:t>Hong Kong market</a:t>
            </a:r>
            <a:r>
              <a:rPr lang="en-US" sz="2200" dirty="0">
                <a:latin typeface="Garamond" panose="02020404030301010803" pitchFamily="18" charset="0"/>
              </a:rPr>
              <a:t>: Unique insights, more relevant to us. </a:t>
            </a:r>
            <a:endParaRPr sz="2200" dirty="0">
              <a:latin typeface="Garamond" panose="02020404030301010803" pitchFamily="18" charset="0"/>
            </a:endParaRPr>
          </a:p>
          <a:p>
            <a:pPr marL="0" lvl="0" indent="45720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Garamond" panose="02020404030301010803" pitchFamily="18" charset="0"/>
              </a:rPr>
              <a:t>Investment risk</a:t>
            </a:r>
            <a:r>
              <a:rPr lang="en-US" sz="2200" dirty="0">
                <a:latin typeface="Garamond" panose="02020404030301010803" pitchFamily="18" charset="0"/>
              </a:rPr>
              <a:t>: Price volatility is a direct measure of investment risk. </a:t>
            </a:r>
            <a:endParaRPr sz="2200" dirty="0">
              <a:latin typeface="Garamond" panose="02020404030301010803" pitchFamily="18" charset="0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>
                <a:latin typeface="Garamond" panose="02020404030301010803" pitchFamily="18" charset="0"/>
              </a:rPr>
              <a:t>Instead of stock price return which reflects short-term returns </a:t>
            </a:r>
            <a:endParaRPr sz="2200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Garamond" panose="02020404030301010803" pitchFamily="18" charset="0"/>
              </a:rPr>
              <a:t>2020-2023 : </a:t>
            </a:r>
            <a:r>
              <a:rPr lang="en-US" sz="2200" dirty="0">
                <a:latin typeface="Garamond" panose="02020404030301010803" pitchFamily="18" charset="0"/>
              </a:rPr>
              <a:t>New regulatory change from HKEX, mandates ESG disclosure.</a:t>
            </a:r>
            <a:endParaRPr sz="2200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Garamond" panose="02020404030301010803" pitchFamily="18" charset="0"/>
              </a:rPr>
              <a:t>	Approach</a:t>
            </a:r>
            <a:r>
              <a:rPr lang="en-US" sz="2200" dirty="0">
                <a:latin typeface="Garamond" panose="02020404030301010803" pitchFamily="18" charset="0"/>
              </a:rPr>
              <a:t>: Quantitative study with qualitative insights from journal reviews 	and relevant studies. </a:t>
            </a:r>
            <a:endParaRPr sz="2200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>
                <a:latin typeface="Garamond" panose="02020404030301010803" pitchFamily="18" charset="0"/>
              </a:rPr>
              <a:t>	Deeper insights of ESG impact on investment risk management</a:t>
            </a:r>
            <a:r>
              <a:rPr lang="en-US" sz="2200" dirty="0"/>
              <a:t> </a:t>
            </a:r>
            <a:endParaRPr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d2bb204d8_5_114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4855"/>
              </a:buClr>
              <a:buSzPts val="2800"/>
              <a:buFont typeface="Arial"/>
              <a:buNone/>
            </a:pPr>
            <a:r>
              <a:rPr lang="en-US" sz="3600" b="1" i="1" dirty="0">
                <a:solidFill>
                  <a:srgbClr val="1A4855"/>
                </a:solidFill>
                <a:latin typeface="Garamond" panose="02020404030301010803" pitchFamily="18" charset="0"/>
                <a:ea typeface="MingLiu"/>
                <a:cs typeface="MingLiu"/>
                <a:sym typeface="MingLiu"/>
              </a:rPr>
              <a:t>Hypothesis and Methodology:</a:t>
            </a:r>
            <a:endParaRPr sz="3600" dirty="0">
              <a:latin typeface="Garamond" panose="02020404030301010803" pitchFamily="18" charset="0"/>
            </a:endParaRPr>
          </a:p>
        </p:txBody>
      </p:sp>
      <p:sp>
        <p:nvSpPr>
          <p:cNvPr id="219" name="Google Shape;219;g2fd2bb204d8_5_114"/>
          <p:cNvSpPr txBox="1">
            <a:spLocks noGrp="1"/>
          </p:cNvSpPr>
          <p:nvPr>
            <p:ph type="body" idx="1"/>
          </p:nvPr>
        </p:nvSpPr>
        <p:spPr>
          <a:xfrm>
            <a:off x="1341120" y="1572768"/>
            <a:ext cx="9509700" cy="414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>
                <a:latin typeface="Garamond" panose="02020404030301010803" pitchFamily="18" charset="0"/>
                <a:ea typeface="Times New Roman"/>
                <a:cs typeface="Times New Roman"/>
                <a:sym typeface="Times New Roman"/>
              </a:rPr>
              <a:t>Objective 1:  </a:t>
            </a:r>
            <a:r>
              <a:rPr lang="en-US" sz="2200" dirty="0">
                <a:solidFill>
                  <a:srgbClr val="1A4855"/>
                </a:solidFill>
                <a:latin typeface="Garamond" panose="02020404030301010803" pitchFamily="18" charset="0"/>
                <a:ea typeface="Times New Roman"/>
                <a:cs typeface="Times New Roman"/>
                <a:sym typeface="Times New Roman"/>
              </a:rPr>
              <a:t>Observe changes in ESG performance 2020-2023</a:t>
            </a:r>
            <a:endParaRPr sz="2200" dirty="0">
              <a:solidFill>
                <a:srgbClr val="1A4855"/>
              </a:solidFill>
              <a:latin typeface="Garamond" panose="02020404030301010803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>
                <a:latin typeface="Garamond" panose="02020404030301010803" pitchFamily="18" charset="0"/>
              </a:rPr>
              <a:t>Enhanced regulation has improved ESG performance in Hong Kong.</a:t>
            </a:r>
            <a:endParaRPr sz="2200" b="1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2200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latin typeface="Garamond" panose="02020404030301010803" pitchFamily="18" charset="0"/>
              </a:rPr>
              <a:t>Objective 2:  Investigate companies with higher ESG performance and relationship with stock volatility.</a:t>
            </a:r>
            <a:endParaRPr sz="2200" b="1" dirty="0">
              <a:latin typeface="Garamond" panose="02020404030301010803" pitchFamily="18" charset="0"/>
            </a:endParaRPr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>
                <a:latin typeface="Garamond" panose="02020404030301010803" pitchFamily="18" charset="0"/>
              </a:rPr>
              <a:t>The ESG Risk Score (independent variable) is positively correlated with share price volatility (dependent variable).</a:t>
            </a:r>
            <a:endParaRPr sz="22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d2bb204d8_5_18"/>
          <p:cNvSpPr txBox="1">
            <a:spLocks noGrp="1"/>
          </p:cNvSpPr>
          <p:nvPr>
            <p:ph type="title"/>
          </p:nvPr>
        </p:nvSpPr>
        <p:spPr>
          <a:xfrm>
            <a:off x="1341120" y="265176"/>
            <a:ext cx="95097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Garamond" panose="02020404030301010803" pitchFamily="18" charset="0"/>
              </a:rPr>
              <a:t>Constructing the relationship</a:t>
            </a:r>
            <a:endParaRPr sz="2400" i="1"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latin typeface="Garamond" panose="02020404030301010803" pitchFamily="18" charset="0"/>
              </a:rPr>
              <a:t>Multi linear regression equation</a:t>
            </a:r>
            <a:endParaRPr sz="3000" b="1" i="1" dirty="0">
              <a:latin typeface="Garamond" panose="02020404030301010803" pitchFamily="18" charset="0"/>
            </a:endParaRPr>
          </a:p>
        </p:txBody>
      </p:sp>
      <p:sp>
        <p:nvSpPr>
          <p:cNvPr id="226" name="Google Shape;226;g2fd2bb204d8_5_18"/>
          <p:cNvSpPr txBox="1">
            <a:spLocks noGrp="1"/>
          </p:cNvSpPr>
          <p:nvPr>
            <p:ph type="body" idx="1"/>
          </p:nvPr>
        </p:nvSpPr>
        <p:spPr>
          <a:xfrm>
            <a:off x="1124466" y="1572768"/>
            <a:ext cx="9998204" cy="45932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 dirty="0">
                <a:latin typeface="Garamond" panose="02020404030301010803" pitchFamily="18" charset="0"/>
              </a:rPr>
              <a:t>Y</a:t>
            </a:r>
            <a:r>
              <a:rPr lang="en-US" sz="3000" dirty="0">
                <a:latin typeface="Garamond" panose="02020404030301010803" pitchFamily="18" charset="0"/>
              </a:rPr>
              <a:t> is the dependent variable, share price volatility,</a:t>
            </a:r>
            <a:endParaRPr sz="3000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 dirty="0">
                <a:latin typeface="Garamond" panose="02020404030301010803" pitchFamily="18" charset="0"/>
              </a:rPr>
              <a:t>X1</a:t>
            </a:r>
            <a:r>
              <a:rPr lang="en-US" sz="3000" dirty="0">
                <a:latin typeface="Garamond" panose="02020404030301010803" pitchFamily="18" charset="0"/>
              </a:rPr>
              <a:t> is the independent variable, ESG risk score, </a:t>
            </a:r>
            <a:endParaRPr sz="3000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 dirty="0">
                <a:latin typeface="Garamond" panose="02020404030301010803" pitchFamily="18" charset="0"/>
              </a:rPr>
              <a:t>X2,3,4</a:t>
            </a:r>
            <a:r>
              <a:rPr lang="en-US" sz="3000" dirty="0">
                <a:latin typeface="Garamond" panose="02020404030301010803" pitchFamily="18" charset="0"/>
              </a:rPr>
              <a:t> are the control variables (profitability, leverage and company size),  </a:t>
            </a:r>
            <a:endParaRPr sz="3000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 dirty="0">
                <a:latin typeface="Garamond" panose="02020404030301010803" pitchFamily="18" charset="0"/>
              </a:rPr>
              <a:t>α</a:t>
            </a:r>
            <a:r>
              <a:rPr lang="en-US" sz="3000" dirty="0">
                <a:latin typeface="Garamond" panose="02020404030301010803" pitchFamily="18" charset="0"/>
              </a:rPr>
              <a:t> is the intercept </a:t>
            </a:r>
            <a:endParaRPr sz="3000" dirty="0">
              <a:latin typeface="Garamond" panose="02020404030301010803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b="1" dirty="0">
                <a:latin typeface="Garamond" panose="02020404030301010803" pitchFamily="18" charset="0"/>
              </a:rPr>
              <a:t>β 1,2,3,4</a:t>
            </a:r>
            <a:r>
              <a:rPr lang="en-US" sz="3000" dirty="0">
                <a:latin typeface="Garamond" panose="02020404030301010803" pitchFamily="18" charset="0"/>
              </a:rPr>
              <a:t> are the respective calculated coefficients for each independent variable.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Statistical regression analysis will be used to determine correlations, with control variables including profitability, financial leverage, and company size.</a:t>
            </a:r>
            <a:endParaRPr lang="en-US" sz="3200" dirty="0">
              <a:solidFill>
                <a:schemeClr val="tx1"/>
              </a:solidFill>
              <a:latin typeface="Garamond" panose="02020404030301010803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g2fd2bb204d8_5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69" y="1709750"/>
            <a:ext cx="9578750" cy="10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海洋 16x9">
  <a:themeElements>
    <a:clrScheme name="Ocean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海洋 16x9">
  <a:themeElements>
    <a:clrScheme name="Ocean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cean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2273</Words>
  <Application>Microsoft Macintosh PowerPoint</Application>
  <PresentationFormat>Widescreen</PresentationFormat>
  <Paragraphs>344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Wingdings</vt:lpstr>
      <vt:lpstr>Garamond</vt:lpstr>
      <vt:lpstr>Noto Sans Symbols</vt:lpstr>
      <vt:lpstr>Arial</vt:lpstr>
      <vt:lpstr>MingLiu</vt:lpstr>
      <vt:lpstr>Georgia</vt:lpstr>
      <vt:lpstr>1_海洋 16x9</vt:lpstr>
      <vt:lpstr>海洋 16x9</vt:lpstr>
      <vt:lpstr>Exploring the Impact of ESG Reporting on Investment Risk in Hong Kong</vt:lpstr>
      <vt:lpstr>Contents: </vt:lpstr>
      <vt:lpstr>PowerPoint Presentation</vt:lpstr>
      <vt:lpstr>Introduction What is ESG</vt:lpstr>
      <vt:lpstr>Introduction What is ESG investing?</vt:lpstr>
      <vt:lpstr> Objective The research question</vt:lpstr>
      <vt:lpstr>Objectives Our focus and approach</vt:lpstr>
      <vt:lpstr>Hypothesis and Methodology:</vt:lpstr>
      <vt:lpstr>Constructing the relationship Multi linear regression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Observation 3: ESG risk score can be a significant predictor variable for volatility in some sectors. </vt:lpstr>
      <vt:lpstr>  Observation 3: ESG risk score can be a significant predictor variable for volatility in some sectors. </vt:lpstr>
      <vt:lpstr>  Observation 3: ESG risk score can be a significant predictor variable for volatility in some sectors. </vt:lpstr>
      <vt:lpstr>  Observation 3: ESG risk score can be a significant predictor variable for volatility in some sectors. </vt:lpstr>
      <vt:lpstr>  Observation 3: ESG risk score can be a significant predictor variable for volatility in some sectors. </vt:lpstr>
      <vt:lpstr>  Observation 3: ESG risk score can be a significant predictor variable for volatility in some sectors. </vt:lpstr>
      <vt:lpstr>  Observation 3: ESG risk score can be a significant predictor variable for volatility in some sectors. </vt:lpstr>
      <vt:lpstr>  Observation 3: ESG risk score can be a significant predictor variable for volatility in some sectors. </vt:lpstr>
      <vt:lpstr>  Observation 3: ESG risk score can be a significant predictor variable for volatility in some sectors. 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Hang Yee Leung</dc:creator>
  <cp:lastModifiedBy>Sophia Wong</cp:lastModifiedBy>
  <cp:revision>6</cp:revision>
  <dcterms:created xsi:type="dcterms:W3CDTF">2024-09-02T09:30:31Z</dcterms:created>
  <dcterms:modified xsi:type="dcterms:W3CDTF">2024-09-09T06:10:29Z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