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4" r:id="rId3"/>
    <p:sldId id="289" r:id="rId4"/>
    <p:sldId id="290" r:id="rId5"/>
    <p:sldId id="303" r:id="rId6"/>
    <p:sldId id="279" r:id="rId7"/>
    <p:sldId id="291" r:id="rId8"/>
    <p:sldId id="286" r:id="rId9"/>
    <p:sldId id="292" r:id="rId10"/>
    <p:sldId id="293" r:id="rId11"/>
    <p:sldId id="294" r:id="rId12"/>
    <p:sldId id="295" r:id="rId13"/>
    <p:sldId id="296" r:id="rId14"/>
    <p:sldId id="313" r:id="rId15"/>
    <p:sldId id="307" r:id="rId16"/>
    <p:sldId id="299" r:id="rId17"/>
    <p:sldId id="305" r:id="rId18"/>
    <p:sldId id="306" r:id="rId19"/>
    <p:sldId id="300" r:id="rId20"/>
    <p:sldId id="308" r:id="rId21"/>
    <p:sldId id="301" r:id="rId22"/>
    <p:sldId id="309" r:id="rId23"/>
    <p:sldId id="310" r:id="rId24"/>
    <p:sldId id="302" r:id="rId25"/>
    <p:sldId id="287" r:id="rId26"/>
    <p:sldId id="28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a Yalap" initials="SY" lastIdx="2" clrIdx="0">
    <p:extLst>
      <p:ext uri="{19B8F6BF-5375-455C-9EA6-DF929625EA0E}">
        <p15:presenceInfo xmlns:p15="http://schemas.microsoft.com/office/powerpoint/2012/main" userId="6f299bd3a7b84c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2D3B"/>
    <a:srgbClr val="325624"/>
    <a:srgbClr val="9F0966"/>
    <a:srgbClr val="7D91AB"/>
    <a:srgbClr val="009999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048A122-402A-467F-B447-877D0A5D05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1F58C2-DA36-4E07-9E60-CFE0AE130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2A00-3E52-4C14-BA5C-AF59A2144A7F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A03AA4-BD18-46CF-ADBB-E204D66A00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0FCB44-311E-45FF-9CF8-22D180D605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03C3A-469F-4F79-9AE3-4B819593F3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9190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D8D4A-EF10-4283-97D5-64260E3D123D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DD51A-6948-4370-90B8-5865FC58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178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D8BE9-E47B-42C0-8DE5-144AFBF06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8A5DB8-2EB7-442B-B526-F51B099DD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BF4FEA-9339-44F9-9A7A-087CCAA5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97BB-E9C1-4A07-80C2-4607EC4B4C11}" type="datetime1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679D7-371A-452E-B275-A532C5AA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A1EB3-D290-4AD2-A6FA-36D9B75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1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2C745-100E-4FB0-8B49-AE8BAE3D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1E073A-A5CC-4D37-8F5E-F2972BD27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C5835-375F-418D-9E9A-21966DF4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339-20DA-4FCC-9B39-EDEEF78AFD70}" type="datetime1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7FB7C-1E0B-4998-A7C2-B2BBBE2C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7E914-4800-4843-A423-5D418DCD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09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5FD5A0-D34E-4E97-A24F-22807B70E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2882FE-4F5B-4885-B595-7B1B917C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909F7-CAA2-4AD1-A4C6-540D85E9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21B0-137F-4756-9635-39D34FB2C02F}" type="datetime1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9B830B-5B76-4D87-9812-F6EAB893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8470A-B8F5-4013-AEC0-3E6825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85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BF959-ECFF-46DF-93E1-05EA7AC5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40FA84-9E2B-4FD7-93C6-0D65B751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915DD-3072-4440-B704-A467C698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16C4-8C58-46AB-B897-F6DB9195E4CB}" type="datetime1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04774-806B-4D24-B57F-931C7350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5ADEDB-1AF7-4BD9-8DA7-C30D641E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68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2607D-A26E-4690-A152-73F8A0C9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6EBB76-0403-4E22-AC3F-78343346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D56A4-7218-4B68-AC33-B0DF5F60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DF7-BED0-4460-91EE-A982929BB129}" type="datetime1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36DE2-CCE4-4304-A0F4-4AB7D57D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0F0F6-259F-4AEA-9F9A-761778E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638B3-10B3-41C8-AA81-E355042B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D6228-65A4-4764-BBBF-99D617609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894DE-6F25-4BD3-9459-D8B14CF6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236450-DD35-4C55-9607-09E0D742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AD6E-96AE-49ED-9451-5B10812BFDCA}" type="datetime1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8204E-D48D-4792-BEED-6BE8CDDC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102BC8-E5F9-4777-8499-B7548FB7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5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034A3-C5C3-47AF-8F83-71EB45E9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8D4445-F7A0-4747-A855-4762797E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5093E1-87A6-471E-B0E3-01B1C6570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A5EB7A-C383-4FEB-B841-A4D94E338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C01E4F-67AE-4767-B6A9-551AD00EF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8DE270-7467-42E6-94AB-D883FF9A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9C95-D3B3-46D9-851F-10BB70CBD5E2}" type="datetime1">
              <a:rPr lang="fr-FR" smtClean="0"/>
              <a:t>11/01/2022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3C61B2-D383-4A75-AA06-7D69A0EC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3D0FF1-C7AF-4755-AEE2-1C4B91BB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7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9B52C-A047-4E05-BD3B-4806D96B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874A48-FC8E-4BFF-BFCB-776575C2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C158-1F0F-43EB-B16D-03A493D950D1}" type="datetime1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C3DFF3-9B1E-4C34-8575-F098B6CD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03F5F-5239-4CFA-9ED4-514F546E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5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0F0773-D79F-4A30-A978-59D4AD48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E202-26E4-4E4B-AF56-17B2C7FDB9E1}" type="datetime1">
              <a:rPr lang="fr-FR" smtClean="0"/>
              <a:t>11/01/2022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F2497-2CC8-4101-8BC8-9CF566F2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1548AF-259C-49DB-8989-A6590826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5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F8A76-CC54-46D4-AC5A-6EBC9811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4AAB0C-690E-4EF0-8363-DAA795FA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037AC3-E78A-47FB-A406-E1C2D3CF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838B8-EFA3-47D8-A564-FA0A35C5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2C9A-BEC3-456D-A757-5CA883ADE784}" type="datetime1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283CBB-3650-4D34-93B3-82535FA6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D3E0EE-7803-4F37-9ABF-4BFE8676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9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6D629-C7B1-44D0-B694-26B674CB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55EF2A-1005-46A2-9615-383C4D7BB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226E03-249E-4963-9FFA-785F5F5C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F6A9E5-2043-4FD1-B12B-6BF4F8CA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C260-00BD-4253-8CBD-942B692759AF}" type="datetime1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76F808-CF76-4906-94CC-419C3CE8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Web &amp; Logicielle - M1 MIAGE App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27BB9-4E68-48EF-BD25-12385409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24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9DDA28-83B9-468F-B8B6-1887BE51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BC07EE-E0B4-4607-9B2F-880B0FF2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607B7-B015-4814-A97D-CC029FE87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CF3-05AD-4E7E-A19F-3EFEC385EEE4}" type="datetime1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8693FE-1E01-40BC-BD2F-27362107F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Architecture Web &amp; Logicielle - M1 MIAGE App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733406-9818-4C5E-A5A1-FB008DFAA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EDC0-9990-4EF9-8848-14CDD6F1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46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.org/fr/apropos/document/ratification-convention-ocde.htm" TargetMode="External"/><Relationship Id="rId2" Type="http://schemas.openxmlformats.org/officeDocument/2006/relationships/hyperlink" Target="http://promosante.org/liens/bases-de-donne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tournus.perso.math.cnrs.fr/images/RKPS20.pdf" TargetMode="External"/><Relationship Id="rId4" Type="http://schemas.openxmlformats.org/officeDocument/2006/relationships/hyperlink" Target="https://stats.oecd.org/Index.aspx?ThemeTreeId=9&amp;lang=f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collecte de données dans le cadre de la vaccination contre la Covid-19 :  quelles garanties pour les personnes ? | CNIL">
            <a:extLst>
              <a:ext uri="{FF2B5EF4-FFF2-40B4-BE49-F238E27FC236}">
                <a16:creationId xmlns:a16="http://schemas.microsoft.com/office/drawing/2014/main" id="{052DE138-498C-4BC4-8EF7-B437E616B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0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004C36-F074-4D30-AE53-84DF2A660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14175"/>
            <a:ext cx="3852041" cy="1834056"/>
          </a:xfrm>
        </p:spPr>
        <p:txBody>
          <a:bodyPr>
            <a:normAutofit/>
          </a:bodyPr>
          <a:lstStyle/>
          <a:p>
            <a:r>
              <a:rPr lang="fr-FR" sz="4000" b="1" dirty="0"/>
              <a:t>Applications SAS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B5CD28-31DE-4855-97AC-7F6E1EC2E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110493"/>
          </a:xfrm>
        </p:spPr>
        <p:txBody>
          <a:bodyPr>
            <a:normAutofit fontScale="25000" lnSpcReduction="20000"/>
          </a:bodyPr>
          <a:lstStyle/>
          <a:p>
            <a:endParaRPr lang="fr-FR" sz="500" dirty="0"/>
          </a:p>
          <a:p>
            <a:r>
              <a:rPr lang="fr-FR" sz="5600" dirty="0"/>
              <a:t>Sabri AYEB</a:t>
            </a:r>
          </a:p>
          <a:p>
            <a:r>
              <a:rPr lang="fr-FR" sz="5600" dirty="0" err="1"/>
              <a:t>Raed</a:t>
            </a:r>
            <a:r>
              <a:rPr lang="fr-FR" sz="5600" dirty="0"/>
              <a:t> MANI</a:t>
            </a:r>
          </a:p>
          <a:p>
            <a:r>
              <a:rPr lang="fr-FR" sz="5600" dirty="0" err="1"/>
              <a:t>Somaya</a:t>
            </a:r>
            <a:r>
              <a:rPr lang="fr-FR" sz="5600" dirty="0"/>
              <a:t> RABHIOUAN</a:t>
            </a:r>
          </a:p>
          <a:p>
            <a:r>
              <a:rPr lang="fr-FR" sz="5600" dirty="0"/>
              <a:t>Sophia YALAP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F62D16-FB4E-42BF-A8C7-F35E6CB5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Applications SAS – M2 TIDE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7AC85-1EFE-46F8-A7A4-7B1FAB7C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60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470E4-0816-4A9F-921F-A72CF1C5497F}"/>
              </a:ext>
            </a:extLst>
          </p:cNvPr>
          <p:cNvSpPr/>
          <p:nvPr/>
        </p:nvSpPr>
        <p:spPr>
          <a:xfrm rot="5400000">
            <a:off x="5845174" y="511176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10</a:t>
            </a:fld>
            <a:endParaRPr lang="fr-F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028B9B-60B9-464A-909D-EBB39321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42" y="514416"/>
            <a:ext cx="7357424" cy="58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7FF4A7-0476-48D4-A73F-0143A5A50B42}"/>
              </a:ext>
            </a:extLst>
          </p:cNvPr>
          <p:cNvSpPr/>
          <p:nvPr/>
        </p:nvSpPr>
        <p:spPr>
          <a:xfrm rot="5400000">
            <a:off x="5845173" y="-5841741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97681-7A42-4933-90B7-D32F99ABC646}"/>
              </a:ext>
            </a:extLst>
          </p:cNvPr>
          <p:cNvSpPr/>
          <p:nvPr/>
        </p:nvSpPr>
        <p:spPr>
          <a:xfrm rot="10800000">
            <a:off x="-1" y="-1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BC905-F633-404B-9508-733A2536DCDD}"/>
              </a:ext>
            </a:extLst>
          </p:cNvPr>
          <p:cNvSpPr/>
          <p:nvPr/>
        </p:nvSpPr>
        <p:spPr>
          <a:xfrm rot="10800000">
            <a:off x="11690349" y="160823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6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470E4-0816-4A9F-921F-A72CF1C5497F}"/>
              </a:ext>
            </a:extLst>
          </p:cNvPr>
          <p:cNvSpPr/>
          <p:nvPr/>
        </p:nvSpPr>
        <p:spPr>
          <a:xfrm rot="5400000">
            <a:off x="5845174" y="511176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11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FF4A7-0476-48D4-A73F-0143A5A50B42}"/>
              </a:ext>
            </a:extLst>
          </p:cNvPr>
          <p:cNvSpPr/>
          <p:nvPr/>
        </p:nvSpPr>
        <p:spPr>
          <a:xfrm rot="5400000">
            <a:off x="5845173" y="-5841741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97681-7A42-4933-90B7-D32F99ABC646}"/>
              </a:ext>
            </a:extLst>
          </p:cNvPr>
          <p:cNvSpPr/>
          <p:nvPr/>
        </p:nvSpPr>
        <p:spPr>
          <a:xfrm rot="10800000">
            <a:off x="-1" y="-1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BC905-F633-404B-9508-733A2536DCDD}"/>
              </a:ext>
            </a:extLst>
          </p:cNvPr>
          <p:cNvSpPr/>
          <p:nvPr/>
        </p:nvSpPr>
        <p:spPr>
          <a:xfrm rot="10800000">
            <a:off x="11690349" y="160823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8B406CB-D1A6-4573-928F-D7AA15B2A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98" y="523746"/>
            <a:ext cx="7336658" cy="58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1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470E4-0816-4A9F-921F-A72CF1C5497F}"/>
              </a:ext>
            </a:extLst>
          </p:cNvPr>
          <p:cNvSpPr/>
          <p:nvPr/>
        </p:nvSpPr>
        <p:spPr>
          <a:xfrm rot="5400000">
            <a:off x="5845174" y="511176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12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FF4A7-0476-48D4-A73F-0143A5A50B42}"/>
              </a:ext>
            </a:extLst>
          </p:cNvPr>
          <p:cNvSpPr/>
          <p:nvPr/>
        </p:nvSpPr>
        <p:spPr>
          <a:xfrm rot="5400000">
            <a:off x="5845173" y="-5841741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97681-7A42-4933-90B7-D32F99ABC646}"/>
              </a:ext>
            </a:extLst>
          </p:cNvPr>
          <p:cNvSpPr/>
          <p:nvPr/>
        </p:nvSpPr>
        <p:spPr>
          <a:xfrm rot="10800000">
            <a:off x="-1" y="-1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BC905-F633-404B-9508-733A2536DCDD}"/>
              </a:ext>
            </a:extLst>
          </p:cNvPr>
          <p:cNvSpPr/>
          <p:nvPr/>
        </p:nvSpPr>
        <p:spPr>
          <a:xfrm rot="10800000">
            <a:off x="11690349" y="160823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7BBCCA9-74C7-4DA2-A86F-C9D0563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2" y="1253718"/>
            <a:ext cx="11188698" cy="43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7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00A59C-F17B-4FFC-B323-6DF5DB1DD256}"/>
              </a:ext>
            </a:extLst>
          </p:cNvPr>
          <p:cNvSpPr/>
          <p:nvPr/>
        </p:nvSpPr>
        <p:spPr>
          <a:xfrm rot="5400000">
            <a:off x="4901681" y="-432318"/>
            <a:ext cx="2388638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784D3D-8AE5-4896-A99F-646CF98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Applications SAS – M2 TIDE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E4345-8DED-4773-9C72-1A6C69E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13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E0AFB-7623-4A3C-A790-65F50899EA1A}"/>
              </a:ext>
            </a:extLst>
          </p:cNvPr>
          <p:cNvSpPr/>
          <p:nvPr/>
        </p:nvSpPr>
        <p:spPr>
          <a:xfrm rot="5400000">
            <a:off x="4901681" y="-4901681"/>
            <a:ext cx="2388638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5831F7F1-D00B-4BDA-87A8-3B31C0D4065A}"/>
              </a:ext>
            </a:extLst>
          </p:cNvPr>
          <p:cNvSpPr txBox="1">
            <a:spLocks/>
          </p:cNvSpPr>
          <p:nvPr/>
        </p:nvSpPr>
        <p:spPr>
          <a:xfrm>
            <a:off x="1680710" y="2855615"/>
            <a:ext cx="9945234" cy="114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Analyse de l’impact des mesures restrictives contre l’épidémie COVID-19 : vision macro</a:t>
            </a:r>
          </a:p>
        </p:txBody>
      </p:sp>
    </p:spTree>
    <p:extLst>
      <p:ext uri="{BB962C8B-B14F-4D97-AF65-F5344CB8AC3E}">
        <p14:creationId xmlns:p14="http://schemas.microsoft.com/office/powerpoint/2010/main" val="414365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14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D7281A1-020F-4C31-B6DE-3419819B2475}"/>
              </a:ext>
            </a:extLst>
          </p:cNvPr>
          <p:cNvSpPr txBox="1">
            <a:spLocks/>
          </p:cNvSpPr>
          <p:nvPr/>
        </p:nvSpPr>
        <p:spPr>
          <a:xfrm>
            <a:off x="758949" y="191081"/>
            <a:ext cx="10864091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Indice de rigueur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12EC6E-9A98-4DB2-B3D6-EF6C40945DC7}"/>
              </a:ext>
            </a:extLst>
          </p:cNvPr>
          <p:cNvSpPr txBox="1"/>
          <p:nvPr/>
        </p:nvSpPr>
        <p:spPr>
          <a:xfrm>
            <a:off x="758949" y="2190195"/>
            <a:ext cx="10055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Basé</a:t>
            </a:r>
            <a:r>
              <a:rPr lang="en-US" dirty="0">
                <a:solidFill>
                  <a:srgbClr val="000000"/>
                </a:solidFill>
              </a:rPr>
              <a:t> sur 9 </a:t>
            </a:r>
            <a:r>
              <a:rPr lang="en-US" dirty="0" err="1">
                <a:solidFill>
                  <a:srgbClr val="000000"/>
                </a:solidFill>
              </a:rPr>
              <a:t>indicateurs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dont</a:t>
            </a:r>
            <a:r>
              <a:rPr lang="en-US" dirty="0">
                <a:solidFill>
                  <a:srgbClr val="000000"/>
                </a:solidFill>
              </a:rPr>
              <a:t> la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fermeture des écoles, la fermeture des lieux de travail, les interdictions de voyager…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Nombre allant de 0 à 100 où 100 est la réponse la plus stricte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Evolue dans le temps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</a:rPr>
              <a:t>Score unique de rigueur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</a:rPr>
              <a:t>Evolution du score de rigueur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E3ABAA-E334-483C-AA4D-31D0410B79A9}"/>
              </a:ext>
            </a:extLst>
          </p:cNvPr>
          <p:cNvSpPr txBox="1"/>
          <p:nvPr/>
        </p:nvSpPr>
        <p:spPr>
          <a:xfrm>
            <a:off x="4721289" y="1427556"/>
            <a:ext cx="317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Stringency_index</a:t>
            </a:r>
            <a:r>
              <a:rPr lang="fr-FR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6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470E4-0816-4A9F-921F-A72CF1C5497F}"/>
              </a:ext>
            </a:extLst>
          </p:cNvPr>
          <p:cNvSpPr/>
          <p:nvPr/>
        </p:nvSpPr>
        <p:spPr>
          <a:xfrm rot="5400000">
            <a:off x="5845174" y="511176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15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FF4A7-0476-48D4-A73F-0143A5A50B42}"/>
              </a:ext>
            </a:extLst>
          </p:cNvPr>
          <p:cNvSpPr/>
          <p:nvPr/>
        </p:nvSpPr>
        <p:spPr>
          <a:xfrm rot="5400000">
            <a:off x="5845173" y="-5841741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97681-7A42-4933-90B7-D32F99ABC646}"/>
              </a:ext>
            </a:extLst>
          </p:cNvPr>
          <p:cNvSpPr/>
          <p:nvPr/>
        </p:nvSpPr>
        <p:spPr>
          <a:xfrm rot="10800000">
            <a:off x="-1" y="-1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BC905-F633-404B-9508-733A2536DCDD}"/>
              </a:ext>
            </a:extLst>
          </p:cNvPr>
          <p:cNvSpPr/>
          <p:nvPr/>
        </p:nvSpPr>
        <p:spPr>
          <a:xfrm rot="10800000">
            <a:off x="11690349" y="160823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DB913589-1C5E-499C-BA30-C3E83F2F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585666"/>
            <a:ext cx="5256828" cy="392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EBDEE4AD-CB64-475D-9485-FA8D574DE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40" y="1585666"/>
            <a:ext cx="5256828" cy="39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A94623-2AD3-484C-83DC-0BB984B2FC0A}"/>
              </a:ext>
            </a:extLst>
          </p:cNvPr>
          <p:cNvSpPr/>
          <p:nvPr/>
        </p:nvSpPr>
        <p:spPr>
          <a:xfrm rot="10800000">
            <a:off x="5994294" y="505083"/>
            <a:ext cx="45719" cy="58512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36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16</a:t>
            </a:fld>
            <a:endParaRPr lang="fr-F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278A673-7791-4F78-83F8-51C379AC4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5029" r="1"/>
          <a:stretch/>
        </p:blipFill>
        <p:spPr bwMode="auto">
          <a:xfrm>
            <a:off x="3129280" y="1351280"/>
            <a:ext cx="6175796" cy="450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D7281A1-020F-4C31-B6DE-3419819B2475}"/>
              </a:ext>
            </a:extLst>
          </p:cNvPr>
          <p:cNvSpPr txBox="1">
            <a:spLocks/>
          </p:cNvSpPr>
          <p:nvPr/>
        </p:nvSpPr>
        <p:spPr>
          <a:xfrm>
            <a:off x="758949" y="191081"/>
            <a:ext cx="10864091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solidFill>
                  <a:schemeClr val="tx2"/>
                </a:solidFill>
              </a:rPr>
              <a:t>Top 1 des pays avec les indices de rigueur les plus et moins élevés</a:t>
            </a:r>
          </a:p>
        </p:txBody>
      </p:sp>
    </p:spTree>
    <p:extLst>
      <p:ext uri="{BB962C8B-B14F-4D97-AF65-F5344CB8AC3E}">
        <p14:creationId xmlns:p14="http://schemas.microsoft.com/office/powerpoint/2010/main" val="17341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17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D375CA-C312-4FA8-BB2A-BAD647652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1057"/>
          <a:stretch/>
        </p:blipFill>
        <p:spPr bwMode="auto">
          <a:xfrm>
            <a:off x="758949" y="1476833"/>
            <a:ext cx="4655701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E8A1BA1-DC95-4D42-9F2A-7DC46F8D2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" t="12023"/>
          <a:stretch/>
        </p:blipFill>
        <p:spPr bwMode="auto">
          <a:xfrm>
            <a:off x="6502400" y="1476833"/>
            <a:ext cx="4652483" cy="230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D681B19-A4E7-4E23-A4DB-EECC136A2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t="12128"/>
          <a:stretch/>
        </p:blipFill>
        <p:spPr bwMode="auto">
          <a:xfrm>
            <a:off x="3412172" y="4099471"/>
            <a:ext cx="5003670" cy="206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5D7540D4-0558-464F-9C69-4AAC95636E52}"/>
              </a:ext>
            </a:extLst>
          </p:cNvPr>
          <p:cNvSpPr txBox="1">
            <a:spLocks/>
          </p:cNvSpPr>
          <p:nvPr/>
        </p:nvSpPr>
        <p:spPr>
          <a:xfrm>
            <a:off x="758949" y="191081"/>
            <a:ext cx="10864091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solidFill>
                  <a:schemeClr val="tx2"/>
                </a:solidFill>
              </a:rPr>
              <a:t>Top 3 des pays avec les indices de rigueur les plus et moins élevés</a:t>
            </a:r>
          </a:p>
        </p:txBody>
      </p:sp>
    </p:spTree>
    <p:extLst>
      <p:ext uri="{BB962C8B-B14F-4D97-AF65-F5344CB8AC3E}">
        <p14:creationId xmlns:p14="http://schemas.microsoft.com/office/powerpoint/2010/main" val="250055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18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78E41B-0784-4D96-8A69-FA5DB2941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6"/>
          <a:stretch/>
        </p:blipFill>
        <p:spPr bwMode="auto">
          <a:xfrm>
            <a:off x="576069" y="1319910"/>
            <a:ext cx="4686300" cy="225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364F411-657F-42C0-970A-77FD1C64B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0" t="10985"/>
          <a:stretch/>
        </p:blipFill>
        <p:spPr bwMode="auto">
          <a:xfrm>
            <a:off x="6471920" y="1207593"/>
            <a:ext cx="4764723" cy="222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651EAFA-BC68-4F89-8F7F-140CD782D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9" t="10985" r="-1"/>
          <a:stretch/>
        </p:blipFill>
        <p:spPr bwMode="auto">
          <a:xfrm>
            <a:off x="3885406" y="3958220"/>
            <a:ext cx="4421188" cy="22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2FA6465B-9482-406E-913A-C5552858A79D}"/>
              </a:ext>
            </a:extLst>
          </p:cNvPr>
          <p:cNvSpPr txBox="1">
            <a:spLocks/>
          </p:cNvSpPr>
          <p:nvPr/>
        </p:nvSpPr>
        <p:spPr>
          <a:xfrm>
            <a:off x="758949" y="191081"/>
            <a:ext cx="10864091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solidFill>
                  <a:schemeClr val="tx2"/>
                </a:solidFill>
              </a:rPr>
              <a:t>Top 3 des pays avec les indices de rigueur les plus et moins élevés</a:t>
            </a:r>
          </a:p>
        </p:txBody>
      </p:sp>
    </p:spTree>
    <p:extLst>
      <p:ext uri="{BB962C8B-B14F-4D97-AF65-F5344CB8AC3E}">
        <p14:creationId xmlns:p14="http://schemas.microsoft.com/office/powerpoint/2010/main" val="243605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19</a:t>
            </a:fld>
            <a:endParaRPr lang="fr-FR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87624AD1-C0D1-4A7D-A8C3-D1C0E9958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25" y="2460801"/>
            <a:ext cx="2064202" cy="26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20589F4-9D0A-47D9-AD46-D9B08FBC4B16}"/>
              </a:ext>
            </a:extLst>
          </p:cNvPr>
          <p:cNvSpPr txBox="1">
            <a:spLocks/>
          </p:cNvSpPr>
          <p:nvPr/>
        </p:nvSpPr>
        <p:spPr>
          <a:xfrm>
            <a:off x="758949" y="191081"/>
            <a:ext cx="9682005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Comparaison des systèmes de santé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0EEA40-2039-49D3-868E-72643B827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2" y="1463326"/>
            <a:ext cx="3365241" cy="8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7D9AC50-D047-47CB-AA0A-0BA3F090EA06}"/>
              </a:ext>
            </a:extLst>
          </p:cNvPr>
          <p:cNvSpPr txBox="1"/>
          <p:nvPr/>
        </p:nvSpPr>
        <p:spPr>
          <a:xfrm>
            <a:off x="447504" y="2571010"/>
            <a:ext cx="56742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2E4558"/>
                </a:solidFill>
                <a:effectLst/>
                <a:latin typeface="Noto Sans Display"/>
              </a:rPr>
              <a:t>L’Organisation de Coopération et de Développement Economiques  réunit des pays Membres et différents partenaires qui travaillent en étroite collaboration à l’échelle nationale, régionale et locale sur les problématiques internationales clés de notre temps</a:t>
            </a:r>
          </a:p>
          <a:p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38 pays membres</a:t>
            </a:r>
          </a:p>
          <a:p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La source statistique la plus vaste pour comparer les systèmes de santé des pays de l’OCDE</a:t>
            </a:r>
          </a:p>
          <a:p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Permet de réaliser des analyses comparatives et de tirer des enseignements des comparaisons des divers systèmes de santé à l’échelle internationale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160AA8-4450-4396-99D9-C3F06ABB64ED}"/>
              </a:ext>
            </a:extLst>
          </p:cNvPr>
          <p:cNvSpPr txBox="1"/>
          <p:nvPr/>
        </p:nvSpPr>
        <p:spPr>
          <a:xfrm>
            <a:off x="8280723" y="2713593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C00000"/>
                </a:solidFill>
              </a:rPr>
              <a:t>Le pourcentage du produit intérieur bruit du pays dans les dépenses de santé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337065-6118-4EC3-A9CB-E9C881910AAD}"/>
              </a:ext>
            </a:extLst>
          </p:cNvPr>
          <p:cNvSpPr txBox="1"/>
          <p:nvPr/>
        </p:nvSpPr>
        <p:spPr>
          <a:xfrm>
            <a:off x="8257573" y="3349460"/>
            <a:ext cx="3827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C00000"/>
                </a:solidFill>
              </a:rPr>
              <a:t>Le pourcentage de l’emploi civil total en santé et action sociale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10FEE5-C699-4643-9414-8172E93EF2BD}"/>
              </a:ext>
            </a:extLst>
          </p:cNvPr>
          <p:cNvSpPr txBox="1"/>
          <p:nvPr/>
        </p:nvSpPr>
        <p:spPr>
          <a:xfrm>
            <a:off x="8298719" y="4484784"/>
            <a:ext cx="3827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C00000"/>
                </a:solidFill>
              </a:rPr>
              <a:t>Le pourcentage de la population totale couverte par l’assurance santé publique totale et privée primaire</a:t>
            </a:r>
          </a:p>
        </p:txBody>
      </p:sp>
    </p:spTree>
    <p:extLst>
      <p:ext uri="{BB962C8B-B14F-4D97-AF65-F5344CB8AC3E}">
        <p14:creationId xmlns:p14="http://schemas.microsoft.com/office/powerpoint/2010/main" val="15325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00A59C-F17B-4FFC-B323-6DF5DB1DD256}"/>
              </a:ext>
            </a:extLst>
          </p:cNvPr>
          <p:cNvSpPr/>
          <p:nvPr/>
        </p:nvSpPr>
        <p:spPr>
          <a:xfrm rot="5400000">
            <a:off x="4901681" y="-432318"/>
            <a:ext cx="2388638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784D3D-8AE5-4896-A99F-646CF98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Applications SAS – M2 TIDE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E4345-8DED-4773-9C72-1A6C69E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2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E0AFB-7623-4A3C-A790-65F50899EA1A}"/>
              </a:ext>
            </a:extLst>
          </p:cNvPr>
          <p:cNvSpPr/>
          <p:nvPr/>
        </p:nvSpPr>
        <p:spPr>
          <a:xfrm rot="5400000">
            <a:off x="4901681" y="-4901681"/>
            <a:ext cx="2388638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5831F7F1-D00B-4BDA-87A8-3B31C0D4065A}"/>
              </a:ext>
            </a:extLst>
          </p:cNvPr>
          <p:cNvSpPr txBox="1">
            <a:spLocks/>
          </p:cNvSpPr>
          <p:nvPr/>
        </p:nvSpPr>
        <p:spPr>
          <a:xfrm>
            <a:off x="4469008" y="2939593"/>
            <a:ext cx="4141592" cy="1007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1386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20</a:t>
            </a:fld>
            <a:endParaRPr lang="fr-F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AC5D1F7-3021-4089-9318-7631C247C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20" y="1175714"/>
            <a:ext cx="2352040" cy="518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20589F4-9D0A-47D9-AD46-D9B08FBC4B16}"/>
              </a:ext>
            </a:extLst>
          </p:cNvPr>
          <p:cNvSpPr txBox="1">
            <a:spLocks/>
          </p:cNvSpPr>
          <p:nvPr/>
        </p:nvSpPr>
        <p:spPr>
          <a:xfrm>
            <a:off x="758949" y="191081"/>
            <a:ext cx="9682005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Comparaison des systèmes de santé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D91A02-4B31-4CE8-83DD-BD52B1406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1116129"/>
            <a:ext cx="1818640" cy="53329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AA7D3E-8FB3-46E4-90DF-D778C9C172E0}"/>
              </a:ext>
            </a:extLst>
          </p:cNvPr>
          <p:cNvSpPr/>
          <p:nvPr/>
        </p:nvSpPr>
        <p:spPr>
          <a:xfrm>
            <a:off x="2153920" y="3645428"/>
            <a:ext cx="2352040" cy="276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AB5E3-E25E-40C8-886B-E1B1ECEE6ADC}"/>
              </a:ext>
            </a:extLst>
          </p:cNvPr>
          <p:cNvSpPr/>
          <p:nvPr/>
        </p:nvSpPr>
        <p:spPr>
          <a:xfrm>
            <a:off x="2153920" y="4724557"/>
            <a:ext cx="2352040" cy="276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9E8C43-85A7-409C-8BF7-0E0982C54FC8}"/>
              </a:ext>
            </a:extLst>
          </p:cNvPr>
          <p:cNvSpPr/>
          <p:nvPr/>
        </p:nvSpPr>
        <p:spPr>
          <a:xfrm>
            <a:off x="6096000" y="3688371"/>
            <a:ext cx="1701800" cy="276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C3D79E-E285-4C68-86BF-E7CC457270B4}"/>
              </a:ext>
            </a:extLst>
          </p:cNvPr>
          <p:cNvSpPr/>
          <p:nvPr/>
        </p:nvSpPr>
        <p:spPr>
          <a:xfrm>
            <a:off x="6096000" y="4783736"/>
            <a:ext cx="1701800" cy="276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B64A1C33-4DCE-4D9C-8EBD-F53FF0BC33F6}"/>
              </a:ext>
            </a:extLst>
          </p:cNvPr>
          <p:cNvSpPr/>
          <p:nvPr/>
        </p:nvSpPr>
        <p:spPr>
          <a:xfrm>
            <a:off x="1647580" y="3742991"/>
            <a:ext cx="317240" cy="16709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86360F78-AA20-443A-8207-AE9C250EA0AF}"/>
              </a:ext>
            </a:extLst>
          </p:cNvPr>
          <p:cNvSpPr/>
          <p:nvPr/>
        </p:nvSpPr>
        <p:spPr>
          <a:xfrm>
            <a:off x="1647580" y="4763334"/>
            <a:ext cx="317240" cy="16709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F9ED9DEA-B13E-45AD-B108-518A317EB5EE}"/>
              </a:ext>
            </a:extLst>
          </p:cNvPr>
          <p:cNvSpPr/>
          <p:nvPr/>
        </p:nvSpPr>
        <p:spPr>
          <a:xfrm rot="10800000">
            <a:off x="7914900" y="4832991"/>
            <a:ext cx="317240" cy="16709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4196250B-8B28-49A0-99BA-A79FFB61D395}"/>
              </a:ext>
            </a:extLst>
          </p:cNvPr>
          <p:cNvSpPr/>
          <p:nvPr/>
        </p:nvSpPr>
        <p:spPr>
          <a:xfrm rot="10800000">
            <a:off x="7914640" y="3801420"/>
            <a:ext cx="317240" cy="16709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8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470E4-0816-4A9F-921F-A72CF1C5497F}"/>
              </a:ext>
            </a:extLst>
          </p:cNvPr>
          <p:cNvSpPr/>
          <p:nvPr/>
        </p:nvSpPr>
        <p:spPr>
          <a:xfrm rot="5400000">
            <a:off x="5845174" y="511176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21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FF4A7-0476-48D4-A73F-0143A5A50B42}"/>
              </a:ext>
            </a:extLst>
          </p:cNvPr>
          <p:cNvSpPr/>
          <p:nvPr/>
        </p:nvSpPr>
        <p:spPr>
          <a:xfrm rot="5400000">
            <a:off x="5845173" y="-5841741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97681-7A42-4933-90B7-D32F99ABC646}"/>
              </a:ext>
            </a:extLst>
          </p:cNvPr>
          <p:cNvSpPr/>
          <p:nvPr/>
        </p:nvSpPr>
        <p:spPr>
          <a:xfrm rot="10800000">
            <a:off x="-1" y="-1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BC905-F633-404B-9508-733A2536DCDD}"/>
              </a:ext>
            </a:extLst>
          </p:cNvPr>
          <p:cNvSpPr/>
          <p:nvPr/>
        </p:nvSpPr>
        <p:spPr>
          <a:xfrm rot="10800000">
            <a:off x="11690349" y="160823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75A620-3FAB-4BB9-A764-841D78DA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80" y="757416"/>
            <a:ext cx="7252855" cy="53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9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22</a:t>
            </a:fld>
            <a:endParaRPr lang="fr-F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AC5D1F7-3021-4089-9318-7631C247C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20" y="1175714"/>
            <a:ext cx="2352040" cy="518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20589F4-9D0A-47D9-AD46-D9B08FBC4B16}"/>
              </a:ext>
            </a:extLst>
          </p:cNvPr>
          <p:cNvSpPr txBox="1">
            <a:spLocks/>
          </p:cNvSpPr>
          <p:nvPr/>
        </p:nvSpPr>
        <p:spPr>
          <a:xfrm>
            <a:off x="758949" y="191081"/>
            <a:ext cx="9682005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Comparaison des systèmes de santé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D91A02-4B31-4CE8-83DD-BD52B1406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1116129"/>
            <a:ext cx="1818640" cy="53329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D959EC-ED5C-4B73-BC3E-976579BB64AA}"/>
              </a:ext>
            </a:extLst>
          </p:cNvPr>
          <p:cNvSpPr/>
          <p:nvPr/>
        </p:nvSpPr>
        <p:spPr>
          <a:xfrm>
            <a:off x="2153920" y="1475097"/>
            <a:ext cx="2352040" cy="276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06C2D-E0E7-451F-9B4E-D0FD05CCD771}"/>
              </a:ext>
            </a:extLst>
          </p:cNvPr>
          <p:cNvSpPr/>
          <p:nvPr/>
        </p:nvSpPr>
        <p:spPr>
          <a:xfrm>
            <a:off x="2153920" y="3348776"/>
            <a:ext cx="2352040" cy="276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B881AC-0DCA-4DC7-B5E7-6D016E6B9F8B}"/>
              </a:ext>
            </a:extLst>
          </p:cNvPr>
          <p:cNvSpPr/>
          <p:nvPr/>
        </p:nvSpPr>
        <p:spPr>
          <a:xfrm>
            <a:off x="6093460" y="3412039"/>
            <a:ext cx="1701800" cy="276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6AD78A-89B2-4B14-A025-021DED5EACDC}"/>
              </a:ext>
            </a:extLst>
          </p:cNvPr>
          <p:cNvSpPr/>
          <p:nvPr/>
        </p:nvSpPr>
        <p:spPr>
          <a:xfrm>
            <a:off x="6096000" y="1475097"/>
            <a:ext cx="1701800" cy="276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CD607A6-152A-4A32-8D70-9FDA36FBB6CD}"/>
              </a:ext>
            </a:extLst>
          </p:cNvPr>
          <p:cNvSpPr/>
          <p:nvPr/>
        </p:nvSpPr>
        <p:spPr>
          <a:xfrm>
            <a:off x="1647580" y="1529717"/>
            <a:ext cx="317240" cy="16709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F0E0FF4F-E82B-4FF6-91D3-3F3F201DC76E}"/>
              </a:ext>
            </a:extLst>
          </p:cNvPr>
          <p:cNvSpPr/>
          <p:nvPr/>
        </p:nvSpPr>
        <p:spPr>
          <a:xfrm>
            <a:off x="1647580" y="3411240"/>
            <a:ext cx="317240" cy="16709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E12198AF-29AB-4637-A474-CB7707C175ED}"/>
              </a:ext>
            </a:extLst>
          </p:cNvPr>
          <p:cNvSpPr/>
          <p:nvPr/>
        </p:nvSpPr>
        <p:spPr>
          <a:xfrm rot="10800000">
            <a:off x="7914900" y="1529716"/>
            <a:ext cx="317240" cy="16709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C6AC8931-4292-44E6-9C66-094D699DCE96}"/>
              </a:ext>
            </a:extLst>
          </p:cNvPr>
          <p:cNvSpPr/>
          <p:nvPr/>
        </p:nvSpPr>
        <p:spPr>
          <a:xfrm rot="10800000">
            <a:off x="7914900" y="3492059"/>
            <a:ext cx="317240" cy="16709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96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470E4-0816-4A9F-921F-A72CF1C5497F}"/>
              </a:ext>
            </a:extLst>
          </p:cNvPr>
          <p:cNvSpPr/>
          <p:nvPr/>
        </p:nvSpPr>
        <p:spPr>
          <a:xfrm rot="5400000">
            <a:off x="5845174" y="511176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23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FF4A7-0476-48D4-A73F-0143A5A50B42}"/>
              </a:ext>
            </a:extLst>
          </p:cNvPr>
          <p:cNvSpPr/>
          <p:nvPr/>
        </p:nvSpPr>
        <p:spPr>
          <a:xfrm rot="5400000">
            <a:off x="5845173" y="-5841741"/>
            <a:ext cx="501651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97681-7A42-4933-90B7-D32F99ABC646}"/>
              </a:ext>
            </a:extLst>
          </p:cNvPr>
          <p:cNvSpPr/>
          <p:nvPr/>
        </p:nvSpPr>
        <p:spPr>
          <a:xfrm rot="10800000">
            <a:off x="-1" y="-1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BC905-F633-404B-9508-733A2536DCDD}"/>
              </a:ext>
            </a:extLst>
          </p:cNvPr>
          <p:cNvSpPr/>
          <p:nvPr/>
        </p:nvSpPr>
        <p:spPr>
          <a:xfrm rot="10800000">
            <a:off x="11690349" y="160823"/>
            <a:ext cx="501651" cy="64474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50D5BB-B311-438F-8A15-0DE094A0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53" y="1009298"/>
            <a:ext cx="6989360" cy="51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7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24</a:t>
            </a:fld>
            <a:endParaRPr lang="fr-FR"/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CC778BE0-A7FA-48CE-ABD9-97DD6242B974}"/>
              </a:ext>
            </a:extLst>
          </p:cNvPr>
          <p:cNvSpPr txBox="1">
            <a:spLocks/>
          </p:cNvSpPr>
          <p:nvPr/>
        </p:nvSpPr>
        <p:spPr>
          <a:xfrm>
            <a:off x="758949" y="191081"/>
            <a:ext cx="9682005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A29E8E-4383-4B69-9BE7-AC28B729433C}"/>
              </a:ext>
            </a:extLst>
          </p:cNvPr>
          <p:cNvSpPr txBox="1"/>
          <p:nvPr/>
        </p:nvSpPr>
        <p:spPr>
          <a:xfrm>
            <a:off x="758949" y="1661444"/>
            <a:ext cx="103448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333333"/>
                </a:solidFill>
              </a:rPr>
              <a:t>Mesures efficaces bien que non immédiates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333333"/>
                </a:solidFill>
              </a:rPr>
              <a:t>Orientation politique impactant fortement les mesures sanitaires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333333"/>
                </a:solidFill>
              </a:rPr>
              <a:t>Impact des mesures strictes sur l’aspect économique et sociale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333333"/>
                </a:solidFill>
              </a:rPr>
              <a:t>Evolution de la propagation liée aux mutations</a:t>
            </a:r>
          </a:p>
        </p:txBody>
      </p:sp>
    </p:spTree>
    <p:extLst>
      <p:ext uri="{BB962C8B-B14F-4D97-AF65-F5344CB8AC3E}">
        <p14:creationId xmlns:p14="http://schemas.microsoft.com/office/powerpoint/2010/main" val="1094699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784D3D-8AE5-4896-A99F-646CF98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Applications SAS – M2 TIDE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E4345-8DED-4773-9C72-1A6C69E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25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C0316-C8E3-40FA-A393-E639480EE0CB}"/>
              </a:ext>
            </a:extLst>
          </p:cNvPr>
          <p:cNvSpPr/>
          <p:nvPr/>
        </p:nvSpPr>
        <p:spPr>
          <a:xfrm>
            <a:off x="590309" y="1"/>
            <a:ext cx="393539" cy="6858000"/>
          </a:xfrm>
          <a:prstGeom prst="rect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2911C-BDF6-42E8-B5EC-CE3B26F7B75B}"/>
              </a:ext>
            </a:extLst>
          </p:cNvPr>
          <p:cNvSpPr/>
          <p:nvPr/>
        </p:nvSpPr>
        <p:spPr>
          <a:xfrm>
            <a:off x="2347056" y="0"/>
            <a:ext cx="45719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85F21-31D6-472F-A9D7-1EAC86F3A818}"/>
              </a:ext>
            </a:extLst>
          </p:cNvPr>
          <p:cNvSpPr/>
          <p:nvPr/>
        </p:nvSpPr>
        <p:spPr>
          <a:xfrm>
            <a:off x="992819" y="0"/>
            <a:ext cx="45719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82A174-BE5B-4A19-82A5-8853B2B56AEF}"/>
              </a:ext>
            </a:extLst>
          </p:cNvPr>
          <p:cNvSpPr/>
          <p:nvPr/>
        </p:nvSpPr>
        <p:spPr>
          <a:xfrm>
            <a:off x="1166728" y="0"/>
            <a:ext cx="45719" cy="6858000"/>
          </a:xfrm>
          <a:prstGeom prst="rect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37185-322D-4451-8D4E-37091258619B}"/>
              </a:ext>
            </a:extLst>
          </p:cNvPr>
          <p:cNvSpPr/>
          <p:nvPr/>
        </p:nvSpPr>
        <p:spPr>
          <a:xfrm>
            <a:off x="1273503" y="0"/>
            <a:ext cx="45719" cy="6858000"/>
          </a:xfrm>
          <a:prstGeom prst="rect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4FCE0-F6C9-4F16-B7AB-3A089091BCB2}"/>
              </a:ext>
            </a:extLst>
          </p:cNvPr>
          <p:cNvSpPr/>
          <p:nvPr/>
        </p:nvSpPr>
        <p:spPr>
          <a:xfrm>
            <a:off x="1370442" y="0"/>
            <a:ext cx="45719" cy="6858000"/>
          </a:xfrm>
          <a:prstGeom prst="rect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51FFB-D876-4669-A348-FAFDEE1D78AD}"/>
              </a:ext>
            </a:extLst>
          </p:cNvPr>
          <p:cNvSpPr/>
          <p:nvPr/>
        </p:nvSpPr>
        <p:spPr>
          <a:xfrm>
            <a:off x="361710" y="0"/>
            <a:ext cx="45719" cy="6858000"/>
          </a:xfrm>
          <a:prstGeom prst="rect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BB31A4-4116-42CA-82A7-93317A1F3C6F}"/>
              </a:ext>
            </a:extLst>
          </p:cNvPr>
          <p:cNvSpPr/>
          <p:nvPr/>
        </p:nvSpPr>
        <p:spPr>
          <a:xfrm>
            <a:off x="1580028" y="4634066"/>
            <a:ext cx="623852" cy="63178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15766DC-4E0C-425B-A885-B738FD57C9BD}"/>
              </a:ext>
            </a:extLst>
          </p:cNvPr>
          <p:cNvSpPr/>
          <p:nvPr/>
        </p:nvSpPr>
        <p:spPr>
          <a:xfrm>
            <a:off x="2298982" y="4139508"/>
            <a:ext cx="347241" cy="357370"/>
          </a:xfrm>
          <a:prstGeom prst="ellipse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58CC1F2-2F1E-4FC8-A617-17021F6AC8E3}"/>
              </a:ext>
            </a:extLst>
          </p:cNvPr>
          <p:cNvSpPr/>
          <p:nvPr/>
        </p:nvSpPr>
        <p:spPr>
          <a:xfrm>
            <a:off x="1801414" y="5505851"/>
            <a:ext cx="220258" cy="214134"/>
          </a:xfrm>
          <a:prstGeom prst="ellipse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BC58D8-6D2A-472B-A18E-15E1E252FC69}"/>
              </a:ext>
            </a:extLst>
          </p:cNvPr>
          <p:cNvSpPr/>
          <p:nvPr/>
        </p:nvSpPr>
        <p:spPr>
          <a:xfrm>
            <a:off x="1309561" y="5204726"/>
            <a:ext cx="127999" cy="122254"/>
          </a:xfrm>
          <a:prstGeom prst="ellipse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09126C5-0E56-4EF6-8E1B-C4652A1B53B2}"/>
              </a:ext>
            </a:extLst>
          </p:cNvPr>
          <p:cNvSpPr/>
          <p:nvPr/>
        </p:nvSpPr>
        <p:spPr>
          <a:xfrm>
            <a:off x="2410347" y="4890038"/>
            <a:ext cx="173621" cy="17868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0228994-7DE2-4203-807D-037511D97D5F}"/>
              </a:ext>
            </a:extLst>
          </p:cNvPr>
          <p:cNvSpPr/>
          <p:nvPr/>
        </p:nvSpPr>
        <p:spPr>
          <a:xfrm>
            <a:off x="910265" y="3252128"/>
            <a:ext cx="1310833" cy="13629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Point d’interrogation avec un remplissage uni">
            <a:extLst>
              <a:ext uri="{FF2B5EF4-FFF2-40B4-BE49-F238E27FC236}">
                <a16:creationId xmlns:a16="http://schemas.microsoft.com/office/drawing/2014/main" id="{52590FC9-D2C1-42B2-87E5-B7ACBF524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272" y="3501758"/>
            <a:ext cx="914400" cy="9144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1CC9564-22DF-41AA-A9F2-151DE22B4A85}"/>
              </a:ext>
            </a:extLst>
          </p:cNvPr>
          <p:cNvSpPr txBox="1"/>
          <p:nvPr/>
        </p:nvSpPr>
        <p:spPr>
          <a:xfrm>
            <a:off x="4840991" y="290578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892449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Applications SAS – M2 TIDE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26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119AC52-A78B-4575-97E4-8B25CF6438F3}"/>
              </a:ext>
            </a:extLst>
          </p:cNvPr>
          <p:cNvSpPr txBox="1">
            <a:spLocks/>
          </p:cNvSpPr>
          <p:nvPr/>
        </p:nvSpPr>
        <p:spPr>
          <a:xfrm>
            <a:off x="758950" y="191081"/>
            <a:ext cx="5518212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Références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F11AFA-63D5-45D2-8343-51EE623AFF26}"/>
              </a:ext>
            </a:extLst>
          </p:cNvPr>
          <p:cNvSpPr txBox="1"/>
          <p:nvPr/>
        </p:nvSpPr>
        <p:spPr>
          <a:xfrm>
            <a:off x="758950" y="1269507"/>
            <a:ext cx="10959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Différentes bases de données sur les systèmes de santé : </a:t>
            </a:r>
            <a:r>
              <a:rPr lang="fr-FR" i="1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http://promosante.org/liens/bases-de-donnees/</a:t>
            </a:r>
            <a:endParaRPr lang="fr-FR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Pays membres de l’OCDE :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https://www.oecd.org/fr/apropos/document/ratification-convention-ocde.htm</a:t>
            </a:r>
            <a:endParaRPr lang="fr-FR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Base de données systèmes de santé OCDE : </a:t>
            </a:r>
            <a:r>
              <a:rPr lang="fr-F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https://stats.oecd.org/Index.aspx?ThemeTreeId=9&amp;lang=fr</a:t>
            </a:r>
            <a:endParaRPr lang="fr-FR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Taux de reproduction du virus : </a:t>
            </a:r>
            <a:r>
              <a:rPr lang="fr-FR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http://mtournus.perso.math.cnrs.fr/images/RKPS20.pdf</a:t>
            </a:r>
            <a:endParaRPr lang="fr-FR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8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784D3D-8AE5-4896-A99F-646CF98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Applications SAS – M2 TIDE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E4345-8DED-4773-9C72-1A6C69E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3</a:t>
            </a:fld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F337E4-7FE9-4E0C-92CE-AAC776A379C5}"/>
              </a:ext>
            </a:extLst>
          </p:cNvPr>
          <p:cNvSpPr/>
          <p:nvPr/>
        </p:nvSpPr>
        <p:spPr>
          <a:xfrm>
            <a:off x="0" y="0"/>
            <a:ext cx="1632857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85B376-2EAE-4502-8D88-2962DB9A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42" y="1452227"/>
            <a:ext cx="7374757" cy="33708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7BA3E0-A114-46F6-8E01-872EB3F24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39" y="5199648"/>
            <a:ext cx="6791288" cy="701964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C3B8CEDE-F763-42C2-B372-D084FCEAA964}"/>
              </a:ext>
            </a:extLst>
          </p:cNvPr>
          <p:cNvSpPr txBox="1">
            <a:spLocks/>
          </p:cNvSpPr>
          <p:nvPr/>
        </p:nvSpPr>
        <p:spPr>
          <a:xfrm>
            <a:off x="2125243" y="232873"/>
            <a:ext cx="9733966" cy="1031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Nombre de morts du COVID-19 dans le monde</a:t>
            </a:r>
          </a:p>
        </p:txBody>
      </p:sp>
    </p:spTree>
    <p:extLst>
      <p:ext uri="{BB962C8B-B14F-4D97-AF65-F5344CB8AC3E}">
        <p14:creationId xmlns:p14="http://schemas.microsoft.com/office/powerpoint/2010/main" val="51414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784D3D-8AE5-4896-A99F-646CF98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Applications SAS – M2 TIDE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E4345-8DED-4773-9C72-1A6C69E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4</a:t>
            </a:fld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F337E4-7FE9-4E0C-92CE-AAC776A379C5}"/>
              </a:ext>
            </a:extLst>
          </p:cNvPr>
          <p:cNvSpPr/>
          <p:nvPr/>
        </p:nvSpPr>
        <p:spPr>
          <a:xfrm>
            <a:off x="0" y="0"/>
            <a:ext cx="1632857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FE2316-3B35-48B9-B15F-D4E5227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45" y="1239998"/>
            <a:ext cx="6312342" cy="47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D7F10BD3-3C04-4087-A86B-C0ED1BC7E38B}"/>
              </a:ext>
            </a:extLst>
          </p:cNvPr>
          <p:cNvSpPr txBox="1">
            <a:spLocks/>
          </p:cNvSpPr>
          <p:nvPr/>
        </p:nvSpPr>
        <p:spPr>
          <a:xfrm>
            <a:off x="2377169" y="359194"/>
            <a:ext cx="9231026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Proportions de morts par région du monde</a:t>
            </a:r>
          </a:p>
        </p:txBody>
      </p:sp>
    </p:spTree>
    <p:extLst>
      <p:ext uri="{BB962C8B-B14F-4D97-AF65-F5344CB8AC3E}">
        <p14:creationId xmlns:p14="http://schemas.microsoft.com/office/powerpoint/2010/main" val="179219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784D3D-8AE5-4896-A99F-646CF98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Applications SAS – M2 TIDE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E4345-8DED-4773-9C72-1A6C69E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5</a:t>
            </a:fld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F337E4-7FE9-4E0C-92CE-AAC776A379C5}"/>
              </a:ext>
            </a:extLst>
          </p:cNvPr>
          <p:cNvSpPr/>
          <p:nvPr/>
        </p:nvSpPr>
        <p:spPr>
          <a:xfrm>
            <a:off x="0" y="0"/>
            <a:ext cx="1632857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C18ECC-74A8-4412-9431-BBD167B05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12221"/>
          <a:stretch/>
        </p:blipFill>
        <p:spPr bwMode="auto">
          <a:xfrm>
            <a:off x="2245359" y="1362898"/>
            <a:ext cx="9444003" cy="43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FA62FF57-02F9-4A1F-9760-1460443512C6}"/>
              </a:ext>
            </a:extLst>
          </p:cNvPr>
          <p:cNvSpPr txBox="1">
            <a:spLocks/>
          </p:cNvSpPr>
          <p:nvPr/>
        </p:nvSpPr>
        <p:spPr>
          <a:xfrm>
            <a:off x="1938629" y="360401"/>
            <a:ext cx="10583051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fr-FR" sz="4100" b="1" dirty="0">
                <a:solidFill>
                  <a:schemeClr val="tx2"/>
                </a:solidFill>
                <a:latin typeface="+mj-lt"/>
              </a:rPr>
              <a:t>Nos variables en fonction des continents</a:t>
            </a:r>
          </a:p>
        </p:txBody>
      </p:sp>
    </p:spTree>
    <p:extLst>
      <p:ext uri="{BB962C8B-B14F-4D97-AF65-F5344CB8AC3E}">
        <p14:creationId xmlns:p14="http://schemas.microsoft.com/office/powerpoint/2010/main" val="415699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784D3D-8AE5-4896-A99F-646CF98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Applications SAS – M2 TIDE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E4345-8DED-4773-9C72-1A6C69E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C0316-C8E3-40FA-A393-E639480EE0CB}"/>
              </a:ext>
            </a:extLst>
          </p:cNvPr>
          <p:cNvSpPr/>
          <p:nvPr/>
        </p:nvSpPr>
        <p:spPr>
          <a:xfrm>
            <a:off x="590309" y="1"/>
            <a:ext cx="393539" cy="6858000"/>
          </a:xfrm>
          <a:prstGeom prst="rect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2911C-BDF6-42E8-B5EC-CE3B26F7B75B}"/>
              </a:ext>
            </a:extLst>
          </p:cNvPr>
          <p:cNvSpPr/>
          <p:nvPr/>
        </p:nvSpPr>
        <p:spPr>
          <a:xfrm>
            <a:off x="2347056" y="0"/>
            <a:ext cx="45719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85F21-31D6-472F-A9D7-1EAC86F3A818}"/>
              </a:ext>
            </a:extLst>
          </p:cNvPr>
          <p:cNvSpPr/>
          <p:nvPr/>
        </p:nvSpPr>
        <p:spPr>
          <a:xfrm>
            <a:off x="992819" y="0"/>
            <a:ext cx="45719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82A174-BE5B-4A19-82A5-8853B2B56AEF}"/>
              </a:ext>
            </a:extLst>
          </p:cNvPr>
          <p:cNvSpPr/>
          <p:nvPr/>
        </p:nvSpPr>
        <p:spPr>
          <a:xfrm>
            <a:off x="1166728" y="0"/>
            <a:ext cx="45719" cy="6858000"/>
          </a:xfrm>
          <a:prstGeom prst="rect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37185-322D-4451-8D4E-37091258619B}"/>
              </a:ext>
            </a:extLst>
          </p:cNvPr>
          <p:cNvSpPr/>
          <p:nvPr/>
        </p:nvSpPr>
        <p:spPr>
          <a:xfrm>
            <a:off x="1273503" y="0"/>
            <a:ext cx="45719" cy="6858000"/>
          </a:xfrm>
          <a:prstGeom prst="rect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4FCE0-F6C9-4F16-B7AB-3A089091BCB2}"/>
              </a:ext>
            </a:extLst>
          </p:cNvPr>
          <p:cNvSpPr/>
          <p:nvPr/>
        </p:nvSpPr>
        <p:spPr>
          <a:xfrm>
            <a:off x="1370442" y="0"/>
            <a:ext cx="45719" cy="6858000"/>
          </a:xfrm>
          <a:prstGeom prst="rect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51FFB-D876-4669-A348-FAFDEE1D78AD}"/>
              </a:ext>
            </a:extLst>
          </p:cNvPr>
          <p:cNvSpPr/>
          <p:nvPr/>
        </p:nvSpPr>
        <p:spPr>
          <a:xfrm>
            <a:off x="361710" y="0"/>
            <a:ext cx="45719" cy="6858000"/>
          </a:xfrm>
          <a:prstGeom prst="rect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BB31A4-4116-42CA-82A7-93317A1F3C6F}"/>
              </a:ext>
            </a:extLst>
          </p:cNvPr>
          <p:cNvSpPr/>
          <p:nvPr/>
        </p:nvSpPr>
        <p:spPr>
          <a:xfrm>
            <a:off x="1580028" y="4634066"/>
            <a:ext cx="623852" cy="63178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15766DC-4E0C-425B-A885-B738FD57C9BD}"/>
              </a:ext>
            </a:extLst>
          </p:cNvPr>
          <p:cNvSpPr/>
          <p:nvPr/>
        </p:nvSpPr>
        <p:spPr>
          <a:xfrm>
            <a:off x="2298982" y="4139508"/>
            <a:ext cx="347241" cy="357370"/>
          </a:xfrm>
          <a:prstGeom prst="ellipse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58CC1F2-2F1E-4FC8-A617-17021F6AC8E3}"/>
              </a:ext>
            </a:extLst>
          </p:cNvPr>
          <p:cNvSpPr/>
          <p:nvPr/>
        </p:nvSpPr>
        <p:spPr>
          <a:xfrm>
            <a:off x="1801414" y="5505851"/>
            <a:ext cx="220258" cy="214134"/>
          </a:xfrm>
          <a:prstGeom prst="ellipse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BC58D8-6D2A-472B-A18E-15E1E252FC69}"/>
              </a:ext>
            </a:extLst>
          </p:cNvPr>
          <p:cNvSpPr/>
          <p:nvPr/>
        </p:nvSpPr>
        <p:spPr>
          <a:xfrm>
            <a:off x="1309561" y="5204726"/>
            <a:ext cx="127999" cy="122254"/>
          </a:xfrm>
          <a:prstGeom prst="ellipse">
            <a:avLst/>
          </a:prstGeom>
          <a:solidFill>
            <a:srgbClr val="7D91AB"/>
          </a:solidFill>
          <a:ln>
            <a:solidFill>
              <a:srgbClr val="7D91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09126C5-0E56-4EF6-8E1B-C4652A1B53B2}"/>
              </a:ext>
            </a:extLst>
          </p:cNvPr>
          <p:cNvSpPr/>
          <p:nvPr/>
        </p:nvSpPr>
        <p:spPr>
          <a:xfrm>
            <a:off x="2410347" y="4890038"/>
            <a:ext cx="173621" cy="17868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0228994-7DE2-4203-807D-037511D97D5F}"/>
              </a:ext>
            </a:extLst>
          </p:cNvPr>
          <p:cNvSpPr/>
          <p:nvPr/>
        </p:nvSpPr>
        <p:spPr>
          <a:xfrm>
            <a:off x="910265" y="3252128"/>
            <a:ext cx="1310833" cy="13629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Point d’interrogation avec un remplissage uni">
            <a:extLst>
              <a:ext uri="{FF2B5EF4-FFF2-40B4-BE49-F238E27FC236}">
                <a16:creationId xmlns:a16="http://schemas.microsoft.com/office/drawing/2014/main" id="{52590FC9-D2C1-42B2-87E5-B7ACBF524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272" y="3501758"/>
            <a:ext cx="914400" cy="9144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1CC9564-22DF-41AA-A9F2-151DE22B4A85}"/>
              </a:ext>
            </a:extLst>
          </p:cNvPr>
          <p:cNvSpPr txBox="1"/>
          <p:nvPr/>
        </p:nvSpPr>
        <p:spPr>
          <a:xfrm>
            <a:off x="2716558" y="2429454"/>
            <a:ext cx="9023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Dans quelle mesure les stratégies sanitaires ont été déterminantes dans la lutte contre le COVID-19 ?</a:t>
            </a:r>
            <a:endParaRPr lang="fr-FR" sz="4000" b="1" i="1" dirty="0"/>
          </a:p>
        </p:txBody>
      </p:sp>
    </p:spTree>
    <p:extLst>
      <p:ext uri="{BB962C8B-B14F-4D97-AF65-F5344CB8AC3E}">
        <p14:creationId xmlns:p14="http://schemas.microsoft.com/office/powerpoint/2010/main" val="81640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00A59C-F17B-4FFC-B323-6DF5DB1DD256}"/>
              </a:ext>
            </a:extLst>
          </p:cNvPr>
          <p:cNvSpPr/>
          <p:nvPr/>
        </p:nvSpPr>
        <p:spPr>
          <a:xfrm rot="5400000">
            <a:off x="4901681" y="-432318"/>
            <a:ext cx="2388638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784D3D-8AE5-4896-A99F-646CF98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Applications SAS – M2 TIDE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E4345-8DED-4773-9C72-1A6C69E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E0AFB-7623-4A3C-A790-65F50899EA1A}"/>
              </a:ext>
            </a:extLst>
          </p:cNvPr>
          <p:cNvSpPr/>
          <p:nvPr/>
        </p:nvSpPr>
        <p:spPr>
          <a:xfrm rot="5400000">
            <a:off x="4901681" y="-4901681"/>
            <a:ext cx="2388638" cy="1219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5831F7F1-D00B-4BDA-87A8-3B31C0D4065A}"/>
              </a:ext>
            </a:extLst>
          </p:cNvPr>
          <p:cNvSpPr txBox="1">
            <a:spLocks/>
          </p:cNvSpPr>
          <p:nvPr/>
        </p:nvSpPr>
        <p:spPr>
          <a:xfrm>
            <a:off x="1680710" y="2855615"/>
            <a:ext cx="9945234" cy="114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Analyse de l’impact des mesures restrictives contre l’épidémie COVID-19 : vision micro</a:t>
            </a:r>
          </a:p>
        </p:txBody>
      </p:sp>
    </p:spTree>
    <p:extLst>
      <p:ext uri="{BB962C8B-B14F-4D97-AF65-F5344CB8AC3E}">
        <p14:creationId xmlns:p14="http://schemas.microsoft.com/office/powerpoint/2010/main" val="40179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4C9470-30E1-495A-86C2-5A78AE49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2" y="1929137"/>
            <a:ext cx="5579208" cy="348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3488834-AED3-4C55-9A87-5CD37BB7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669" y="1929137"/>
            <a:ext cx="5354539" cy="209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itre 1">
            <a:extLst>
              <a:ext uri="{FF2B5EF4-FFF2-40B4-BE49-F238E27FC236}">
                <a16:creationId xmlns:a16="http://schemas.microsoft.com/office/drawing/2014/main" id="{AA10EDE3-89E6-4E81-9B34-9E56B78557D5}"/>
              </a:ext>
            </a:extLst>
          </p:cNvPr>
          <p:cNvSpPr txBox="1">
            <a:spLocks/>
          </p:cNvSpPr>
          <p:nvPr/>
        </p:nvSpPr>
        <p:spPr>
          <a:xfrm>
            <a:off x="758950" y="191081"/>
            <a:ext cx="9231026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Mesure sanitaire considérée : un confinement national</a:t>
            </a:r>
          </a:p>
        </p:txBody>
      </p:sp>
    </p:spTree>
    <p:extLst>
      <p:ext uri="{BB962C8B-B14F-4D97-AF65-F5344CB8AC3E}">
        <p14:creationId xmlns:p14="http://schemas.microsoft.com/office/powerpoint/2010/main" val="221204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A2D66-9CDA-42FD-83ED-A1F468C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Applications SAS – M2 TIDE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4768C-2DED-4F86-8734-8CA5022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DC0-9990-4EF9-8848-14CDD6F1D2AC}" type="slidenum">
              <a:rPr lang="fr-FR" smtClean="0"/>
              <a:t>9</a:t>
            </a:fld>
            <a:endParaRPr lang="fr-FR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AA10EDE3-89E6-4E81-9B34-9E56B78557D5}"/>
              </a:ext>
            </a:extLst>
          </p:cNvPr>
          <p:cNvSpPr txBox="1">
            <a:spLocks/>
          </p:cNvSpPr>
          <p:nvPr/>
        </p:nvSpPr>
        <p:spPr>
          <a:xfrm>
            <a:off x="758949" y="191081"/>
            <a:ext cx="9682005" cy="74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2"/>
                </a:solidFill>
              </a:rPr>
              <a:t>Mesure sanitaire considérée : la vaccination (doses complètes)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1231D9-3A9E-4278-A292-31097863F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48" y="1161988"/>
            <a:ext cx="6511629" cy="45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91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587</Words>
  <Application>Microsoft Office PowerPoint</Application>
  <PresentationFormat>Grand écran</PresentationFormat>
  <Paragraphs>104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Noto Sans Display</vt:lpstr>
      <vt:lpstr>Thème Office</vt:lpstr>
      <vt:lpstr>Applications SAS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Modelizer</dc:title>
  <dc:creator>Sophia Yalap</dc:creator>
  <cp:lastModifiedBy>Sophia Yalap</cp:lastModifiedBy>
  <cp:revision>195</cp:revision>
  <dcterms:created xsi:type="dcterms:W3CDTF">2021-04-07T14:10:25Z</dcterms:created>
  <dcterms:modified xsi:type="dcterms:W3CDTF">2022-01-11T09:13:01Z</dcterms:modified>
</cp:coreProperties>
</file>