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21"/>
  </p:notesMasterIdLst>
  <p:handoutMasterIdLst>
    <p:handoutMasterId r:id="rId22"/>
  </p:handoutMasterIdLst>
  <p:sldIdLst>
    <p:sldId id="269" r:id="rId3"/>
    <p:sldId id="304" r:id="rId4"/>
    <p:sldId id="270" r:id="rId5"/>
    <p:sldId id="262" r:id="rId6"/>
    <p:sldId id="314" r:id="rId7"/>
    <p:sldId id="315" r:id="rId8"/>
    <p:sldId id="316" r:id="rId9"/>
    <p:sldId id="317" r:id="rId10"/>
    <p:sldId id="319" r:id="rId11"/>
    <p:sldId id="318" r:id="rId12"/>
    <p:sldId id="320" r:id="rId13"/>
    <p:sldId id="321" r:id="rId14"/>
    <p:sldId id="324" r:id="rId15"/>
    <p:sldId id="322" r:id="rId16"/>
    <p:sldId id="323" r:id="rId17"/>
    <p:sldId id="305" r:id="rId18"/>
    <p:sldId id="307" r:id="rId19"/>
    <p:sldId id="32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35D9F1-31A8-F14C-A974-A2F604CF3B48}">
          <p14:sldIdLst>
            <p14:sldId id="269"/>
            <p14:sldId id="304"/>
            <p14:sldId id="270"/>
            <p14:sldId id="262"/>
            <p14:sldId id="314"/>
            <p14:sldId id="315"/>
            <p14:sldId id="316"/>
            <p14:sldId id="317"/>
            <p14:sldId id="319"/>
            <p14:sldId id="318"/>
            <p14:sldId id="320"/>
            <p14:sldId id="321"/>
            <p14:sldId id="324"/>
            <p14:sldId id="322"/>
            <p14:sldId id="323"/>
            <p14:sldId id="305"/>
            <p14:sldId id="307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723"/>
  </p:normalViewPr>
  <p:slideViewPr>
    <p:cSldViewPr snapToGrid="0"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B2F1965-688C-42EA-A613-019AD61DD4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3DDB31-AFE5-4D29-894B-0CD6E07062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1D38-9AD4-492E-8AEF-7E7D8B7FCAF9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707B33-D857-4109-83BF-39CB342D0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3A4BEF-C7D2-4F9E-8ECB-9E27BDD123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DBE05-BA5D-4FF2-86AC-EE802785B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34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FC662-C939-429F-B0ED-1834375C9EF0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5A81-7526-4330-9A36-9D15B3DB6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32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BAB3-CA51-4130-92A0-B0B090F6778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780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BAB3-CA51-4130-92A0-B0B090F6778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3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BAB3-CA51-4130-92A0-B0B090F6778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https://app.wooclap.com/events/JHRGGT/questions/614b25527c9d1d11d4fa9de8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BAB3-CA51-4130-92A0-B0B090F6778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8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BAB3-CA51-4130-92A0-B0B090F6778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09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rgbClr val="000000"/>
                </a:solidFill>
              </a:rPr>
              <a:t>Se perfectionner dans son métier d’enseignant et de chercheur</a:t>
            </a:r>
          </a:p>
          <a:p>
            <a:pPr marL="990600" lvl="2" indent="-533400">
              <a:buClr>
                <a:schemeClr val="accent1">
                  <a:lumMod val="75000"/>
                </a:schemeClr>
              </a:buClr>
              <a:buSzPct val="86000"/>
              <a:defRPr/>
            </a:pPr>
            <a:r>
              <a:rPr lang="fr-FR" sz="1800" dirty="0">
                <a:solidFill>
                  <a:srgbClr val="000000"/>
                </a:solidFill>
              </a:rPr>
              <a:t>Pratiques pédagogiques pour l’Université</a:t>
            </a:r>
          </a:p>
          <a:p>
            <a:pPr marL="990600" lvl="2" indent="-533400">
              <a:buClr>
                <a:schemeClr val="accent1">
                  <a:lumMod val="75000"/>
                </a:schemeClr>
              </a:buClr>
              <a:buSzPct val="86000"/>
              <a:defRPr/>
            </a:pPr>
            <a:r>
              <a:rPr lang="fr-FR" sz="1800" dirty="0">
                <a:solidFill>
                  <a:srgbClr val="000000"/>
                </a:solidFill>
              </a:rPr>
              <a:t>Recherche documentaire publication</a:t>
            </a:r>
          </a:p>
          <a:p>
            <a:pPr marL="990600" lvl="2" indent="-533400">
              <a:buClr>
                <a:schemeClr val="accent1">
                  <a:lumMod val="75000"/>
                </a:schemeClr>
              </a:buClr>
              <a:buSzPct val="86000"/>
              <a:defRPr/>
            </a:pPr>
            <a:r>
              <a:rPr lang="fr-FR" sz="1800" dirty="0">
                <a:solidFill>
                  <a:srgbClr val="000000"/>
                </a:solidFill>
              </a:rPr>
              <a:t>Diffusion des savoirs</a:t>
            </a:r>
          </a:p>
          <a:p>
            <a:pPr marL="315913" lvl="1" indent="-285750">
              <a:buSzPct val="100000"/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rgbClr val="000000"/>
                </a:solidFill>
              </a:rPr>
              <a:t>Préparer sa poursuite de carrière</a:t>
            </a:r>
          </a:p>
          <a:p>
            <a:pPr marL="315913" lvl="1" indent="-285750">
              <a:buSzPct val="100000"/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rgbClr val="000000"/>
                </a:solidFill>
              </a:rPr>
              <a:t>Construire son réseau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5A81-7526-4330-9A36-9D15B3DB666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6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Envoyer liens par chat : </a:t>
            </a:r>
          </a:p>
          <a:p>
            <a:r>
              <a:rPr lang="fr-FR" dirty="0"/>
              <a:t>https://doctorat.univ-toulouse.fr/itineraires-de-formation?parc=parcoursIE</a:t>
            </a:r>
          </a:p>
          <a:p>
            <a:r>
              <a:rPr lang="fr-FR" dirty="0"/>
              <a:t>https://scout.univ-toulouse.fr/pub/docs/group-H%C3%A9bergement+site+web+Doctorat/web/Programme+PU+2021-2022+Toulouse.pdf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5A81-7526-4330-9A36-9D15B3DB666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59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BAB3-CA51-4130-92A0-B0B090F6778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94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BAB3-CA51-4130-92A0-B0B090F6778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1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Lien à envoyer dans le chat :</a:t>
            </a:r>
          </a:p>
          <a:p>
            <a:r>
              <a:rPr lang="fr-FR" dirty="0"/>
              <a:t>https://doctorat.univ-toulouse.fr/observatoire-du-doctorat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5A81-7526-4330-9A36-9D15B3DB666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6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Liens à envoyer en chat : </a:t>
            </a:r>
          </a:p>
          <a:p>
            <a:r>
              <a:rPr lang="fr-FR" dirty="0"/>
              <a:t>https://alumni-docteurs.univ-toulouse.fr/page/presentation</a:t>
            </a:r>
          </a:p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https://alumnidocteurs.univtoulouse.fr/contact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5A81-7526-4330-9A36-9D15B3DB666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61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BAB3-CA51-4130-92A0-B0B090F6778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81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0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1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107950" y="115888"/>
            <a:ext cx="8907463" cy="662622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356100" y="6613525"/>
            <a:ext cx="431800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fld id="{AB416A2F-3677-4C63-BDD7-1C031F3C105B}" type="slidenum">
              <a:rPr lang="fr-FR" sz="1000">
                <a:solidFill>
                  <a:srgbClr val="A50021"/>
                </a:solidFill>
                <a:latin typeface="Arial" charset="0"/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‹N°›</a:t>
            </a:fld>
            <a:endParaRPr lang="fr-FR" sz="1000" dirty="0">
              <a:solidFill>
                <a:srgbClr val="A50021"/>
              </a:solidFill>
              <a:latin typeface="Arial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" y="150320"/>
            <a:ext cx="1374582" cy="1622496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767513" y="6613525"/>
            <a:ext cx="14763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rgbClr val="A50021"/>
                </a:solidFill>
              </a:rPr>
              <a:t>Département DRDV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8277"/>
            <a:ext cx="6400800" cy="1389361"/>
          </a:xfrm>
        </p:spPr>
        <p:txBody>
          <a:bodyPr/>
          <a:lstStyle>
            <a:lvl1pPr marL="0" indent="0" algn="ctr">
              <a:defRPr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grpSp>
        <p:nvGrpSpPr>
          <p:cNvPr id="6" name="Groupe 5"/>
          <p:cNvGrpSpPr/>
          <p:nvPr userDrawn="1"/>
        </p:nvGrpSpPr>
        <p:grpSpPr>
          <a:xfrm>
            <a:off x="1619672" y="215144"/>
            <a:ext cx="7302808" cy="1447803"/>
            <a:chOff x="1589672" y="206375"/>
            <a:chExt cx="7623092" cy="1511300"/>
          </a:xfrm>
        </p:grpSpPr>
        <p:pic>
          <p:nvPicPr>
            <p:cNvPr id="13" name="Image 12" descr="Bandeau 2012.jp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8" r="75357" b="64304"/>
            <a:stretch/>
          </p:blipFill>
          <p:spPr bwMode="auto">
            <a:xfrm>
              <a:off x="1589672" y="206375"/>
              <a:ext cx="1830200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 12" descr="Bandeau 2012.jp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08" r="-1" b="64304"/>
            <a:stretch/>
          </p:blipFill>
          <p:spPr bwMode="auto">
            <a:xfrm>
              <a:off x="3452124" y="206375"/>
              <a:ext cx="5760640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85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8775" y="1592263"/>
            <a:ext cx="83851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fr-FR" sz="2000" dirty="0" smtClean="0">
                <a:solidFill>
                  <a:srgbClr val="CC0000"/>
                </a:solidFill>
                <a:latin typeface="+mn-lt"/>
                <a:ea typeface="+mn-ea"/>
                <a:cs typeface="+mn-cs"/>
              </a:defRPr>
            </a:lvl1pPr>
            <a:lvl2pPr marL="811213" indent="-354013">
              <a:defRPr lang="fr-FR" sz="1800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fr-FR" sz="1600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fr-FR" sz="1200" dirty="0" smtClean="0">
                <a:solidFill>
                  <a:schemeClr val="tx1"/>
                </a:solidFill>
                <a:latin typeface="+mn-lt"/>
                <a:cs typeface="+mn-cs"/>
              </a:defRPr>
            </a:lvl4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067294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5BC7020F-835D-4E7C-8256-8CCDEBE07C67}" type="slidenum">
              <a:rPr lang="fr-FR" sz="320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7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5BC7020F-835D-4E7C-8256-8CCDEBE07C67}" type="slidenum">
              <a:rPr lang="fr-FR" sz="320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8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7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0490D-526C-47D7-B0FB-D5E346C20ED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05/10/2021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D0C1-EF6C-4D29-87E5-D06E32759AD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592263"/>
            <a:ext cx="83851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4356100" y="6613525"/>
            <a:ext cx="431800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fld id="{0D675F51-7729-4C42-BD53-642CB8F44B22}" type="slidenum">
              <a:rPr lang="fr-FR" sz="1000">
                <a:solidFill>
                  <a:srgbClr val="A50021"/>
                </a:solidFill>
                <a:latin typeface="Arial" charset="0"/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‹N°›</a:t>
            </a:fld>
            <a:endParaRPr lang="fr-FR" sz="10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6767513" y="6613525"/>
            <a:ext cx="14763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rgbClr val="A50021"/>
                </a:solidFill>
              </a:rPr>
              <a:t>Département DRDV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2474" y="598488"/>
            <a:ext cx="7597775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01CF7A-F5C9-4E52-B431-223FA064D5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0"/>
            <a:ext cx="2259874" cy="5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CC0000"/>
          </a:solidFill>
          <a:latin typeface="+mn-lt"/>
          <a:ea typeface="+mn-ea"/>
          <a:cs typeface="+mn-cs"/>
        </a:defRPr>
      </a:lvl1pPr>
      <a:lvl2pPr marL="715963" indent="-258763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A4F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D1127"/>
        </a:buClr>
        <a:buSzPct val="15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torat.univ-toulouse.fr/observatoire-du-doctora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umnidocteurs.univtoulouse.fr/conta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ecoledesdocteurs@univ-toulouse.fr" TargetMode="External"/><Relationship Id="rId5" Type="http://schemas.openxmlformats.org/officeDocument/2006/relationships/hyperlink" Target="mailto:alumni.docteurs@univ-toulouse.fr" TargetMode="External"/><Relationship Id="rId4" Type="http://schemas.openxmlformats.org/officeDocument/2006/relationships/hyperlink" Target="https://doctorat.univ-toulouse.f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app.wooclap.com/events/JHRGGT/questions/614b25527c9d1d11d4fa9de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torat.univ-toulouse.fr/inscription-form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torat.univ-toulouse.fr/itineraires-de-formation?parc=parcoursI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cout.univ-toulouse.fr/pub/docs/group-H%C3%A9bergement+site+web+Doctorat/web/Programme+PU+2021-2022+Toulouse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QuartierScienc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38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75656" y="5013176"/>
            <a:ext cx="7668344" cy="1844824"/>
          </a:xfrm>
          <a:prstGeom prst="rect">
            <a:avLst/>
          </a:prstGeom>
          <a:solidFill>
            <a:srgbClr val="000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L’École des Docteurs </a:t>
            </a:r>
          </a:p>
          <a:p>
            <a:pPr algn="ctr"/>
            <a:r>
              <a:rPr lang="fr-FR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de l’Université fédérale Toulouse Midi-Pyrénées</a:t>
            </a:r>
          </a:p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une formation doctorale tournée vers l’emploi</a:t>
            </a:r>
          </a:p>
          <a:p>
            <a:pPr algn="ctr"/>
            <a:r>
              <a:rPr lang="fr-FR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l’ouverture Internationale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2137"/>
            <a:ext cx="1557767" cy="18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1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A107D3-E89A-44E7-80CE-BBFCB4FC6107}"/>
              </a:ext>
            </a:extLst>
          </p:cNvPr>
          <p:cNvSpPr/>
          <p:nvPr/>
        </p:nvSpPr>
        <p:spPr bwMode="auto">
          <a:xfrm>
            <a:off x="3183987" y="0"/>
            <a:ext cx="5955600" cy="9861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20C2347-BEA9-4BE1-AF99-A34AD110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405" y="493059"/>
            <a:ext cx="7454081" cy="681965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</a:rPr>
              <a:t>LE DOCTORAT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1600" b="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Coordination du diplôme</a:t>
            </a:r>
            <a:br>
              <a:rPr lang="fr-FR" sz="2400" dirty="0"/>
            </a:br>
            <a:br>
              <a:rPr lang="fr-FR" sz="2400" dirty="0"/>
            </a:b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F788A876-EE4B-4CF7-9D7F-2030B4EC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08" y="1323488"/>
            <a:ext cx="8457183" cy="5041453"/>
          </a:xfrm>
        </p:spPr>
        <p:txBody>
          <a:bodyPr/>
          <a:lstStyle/>
          <a:p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COORDINATION DU DIPLÔME DE DOCTORAT DE L’UNIVERSITE DE TOULOUSE</a:t>
            </a:r>
          </a:p>
          <a:p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Dématérialisation des inscriptions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Dématérialisation de la soutenance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Rôle d’interface avec l’ADUM pour les divers acteurs de l’ESR du 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Harmonisation de la formation doctorale</a:t>
            </a:r>
          </a:p>
          <a:p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Maitrise d’ouvrage sur le système d’information ADUM</a:t>
            </a:r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Fiabilisation des données présentes dans la base (établissement, écoles doctorales, laboratoires, directeur de thèse)</a:t>
            </a:r>
          </a:p>
          <a:p>
            <a:r>
              <a:rPr lang="fr-FR" sz="1600" dirty="0">
                <a:solidFill>
                  <a:schemeClr val="tx1"/>
                </a:solidFill>
              </a:rPr>
              <a:t>Développement informatique dans le cadre des projets de dématérialisation</a:t>
            </a:r>
          </a:p>
          <a:p>
            <a:r>
              <a:rPr lang="fr-FR" sz="1600" dirty="0">
                <a:solidFill>
                  <a:schemeClr val="tx1"/>
                </a:solidFill>
              </a:rPr>
              <a:t>Accompagnement des écoles doctorales et établissements en cas de problèmes 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Élaboration d’un cadre commun</a:t>
            </a:r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Définition de documents communs aux études doctorales à Toulouse (Charte du doctorat,…)</a:t>
            </a:r>
          </a:p>
        </p:txBody>
      </p:sp>
    </p:spTree>
    <p:extLst>
      <p:ext uri="{BB962C8B-B14F-4D97-AF65-F5344CB8AC3E}">
        <p14:creationId xmlns:p14="http://schemas.microsoft.com/office/powerpoint/2010/main" val="77103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EE98F12-71FC-43E1-8B48-A146224E0D83}"/>
              </a:ext>
            </a:extLst>
          </p:cNvPr>
          <p:cNvSpPr/>
          <p:nvPr/>
        </p:nvSpPr>
        <p:spPr bwMode="auto">
          <a:xfrm>
            <a:off x="5148774" y="4351239"/>
            <a:ext cx="3432517" cy="12927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B29D9BD-2457-4AA7-8CBD-90C3617EA8A9}"/>
              </a:ext>
            </a:extLst>
          </p:cNvPr>
          <p:cNvSpPr/>
          <p:nvPr/>
        </p:nvSpPr>
        <p:spPr bwMode="auto">
          <a:xfrm>
            <a:off x="211015" y="4391593"/>
            <a:ext cx="3432517" cy="12927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AEF6556-BBB5-44F3-8C16-7171C0D1AF62}"/>
              </a:ext>
            </a:extLst>
          </p:cNvPr>
          <p:cNvSpPr/>
          <p:nvPr/>
        </p:nvSpPr>
        <p:spPr bwMode="auto">
          <a:xfrm>
            <a:off x="5047956" y="1881242"/>
            <a:ext cx="3432517" cy="12927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AB451CB-0081-4F51-8884-9A3BE9F4FA4D}"/>
              </a:ext>
            </a:extLst>
          </p:cNvPr>
          <p:cNvSpPr/>
          <p:nvPr/>
        </p:nvSpPr>
        <p:spPr bwMode="auto">
          <a:xfrm>
            <a:off x="185224" y="1931773"/>
            <a:ext cx="3432517" cy="12927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453" y="0"/>
            <a:ext cx="7597775" cy="993775"/>
          </a:xfrm>
        </p:spPr>
        <p:txBody>
          <a:bodyPr/>
          <a:lstStyle/>
          <a:p>
            <a:pPr algn="ctr"/>
            <a:r>
              <a:rPr lang="fr-FR" dirty="0"/>
              <a:t>LES MISSIONS DE L’EDT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9FB3B-C483-4B65-B987-9C6A3D53140D}"/>
              </a:ext>
            </a:extLst>
          </p:cNvPr>
          <p:cNvSpPr/>
          <p:nvPr/>
        </p:nvSpPr>
        <p:spPr bwMode="auto">
          <a:xfrm>
            <a:off x="422030" y="1209822"/>
            <a:ext cx="8159261" cy="1076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1C03D8-CEEA-47D7-A0C3-C0FFB0B58EE5}"/>
              </a:ext>
            </a:extLst>
          </p:cNvPr>
          <p:cNvSpPr txBox="1"/>
          <p:nvPr/>
        </p:nvSpPr>
        <p:spPr>
          <a:xfrm>
            <a:off x="378898" y="1098878"/>
            <a:ext cx="837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Coordination</a:t>
            </a:r>
            <a:r>
              <a:rPr lang="fr-FR" sz="2000" dirty="0"/>
              <a:t> et </a:t>
            </a:r>
            <a:r>
              <a:rPr lang="fr-FR" sz="2000" b="1" dirty="0"/>
              <a:t>mutualisation</a:t>
            </a:r>
            <a:r>
              <a:rPr lang="fr-FR" sz="2000" dirty="0"/>
              <a:t> des actions pour les écoles doctorales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EEF169-7A13-44AB-AB2D-A15591967C92}"/>
              </a:ext>
            </a:extLst>
          </p:cNvPr>
          <p:cNvSpPr txBox="1"/>
          <p:nvPr/>
        </p:nvSpPr>
        <p:spPr>
          <a:xfrm>
            <a:off x="303695" y="2028578"/>
            <a:ext cx="31955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FORMATION DOCTORALE</a:t>
            </a:r>
          </a:p>
          <a:p>
            <a:pPr algn="ctr"/>
            <a:r>
              <a:rPr lang="fr-FR" sz="1600" dirty="0"/>
              <a:t>Pour la thèse et l’après-thèse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B9CE92-7D34-4847-859E-E4AABE0643CE}"/>
              </a:ext>
            </a:extLst>
          </p:cNvPr>
          <p:cNvSpPr txBox="1"/>
          <p:nvPr/>
        </p:nvSpPr>
        <p:spPr>
          <a:xfrm>
            <a:off x="5316657" y="4376942"/>
            <a:ext cx="3163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L’INTERNATIONAL</a:t>
            </a:r>
          </a:p>
          <a:p>
            <a:pPr algn="ctr"/>
            <a:r>
              <a:rPr lang="fr-FR" sz="1600" dirty="0"/>
              <a:t>Informer et orienter dans les projets à l’international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41A6DB-05DF-4BA2-8675-92C74C3A08C9}"/>
              </a:ext>
            </a:extLst>
          </p:cNvPr>
          <p:cNvSpPr txBox="1"/>
          <p:nvPr/>
        </p:nvSpPr>
        <p:spPr>
          <a:xfrm>
            <a:off x="211015" y="4487718"/>
            <a:ext cx="3319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L’EMPLOI DES DOCTEURS</a:t>
            </a:r>
          </a:p>
          <a:p>
            <a:pPr algn="ctr"/>
            <a:r>
              <a:rPr lang="fr-FR" sz="1600" dirty="0"/>
              <a:t>Favoriser la poursuite de carrière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394AD4-8E4F-481E-A9DE-99E2286A5481}"/>
              </a:ext>
            </a:extLst>
          </p:cNvPr>
          <p:cNvSpPr txBox="1"/>
          <p:nvPr/>
        </p:nvSpPr>
        <p:spPr>
          <a:xfrm>
            <a:off x="5245589" y="2028578"/>
            <a:ext cx="30517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LE DOCTORAT</a:t>
            </a:r>
          </a:p>
          <a:p>
            <a:pPr algn="ctr"/>
            <a:r>
              <a:rPr lang="fr-FR" sz="1600" dirty="0"/>
              <a:t>Coordination du diplôme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D076D-4F5C-46E0-8DF1-EB3256EC85CF}"/>
              </a:ext>
            </a:extLst>
          </p:cNvPr>
          <p:cNvSpPr/>
          <p:nvPr/>
        </p:nvSpPr>
        <p:spPr bwMode="auto">
          <a:xfrm>
            <a:off x="211015" y="1911984"/>
            <a:ext cx="661182" cy="13376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42798-B232-4185-8DB0-6DF5FC8491B5}"/>
              </a:ext>
            </a:extLst>
          </p:cNvPr>
          <p:cNvSpPr/>
          <p:nvPr/>
        </p:nvSpPr>
        <p:spPr bwMode="auto">
          <a:xfrm>
            <a:off x="5156738" y="1911984"/>
            <a:ext cx="45719" cy="10897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EB848-A8FC-4724-B80B-A8105D77239B}"/>
              </a:ext>
            </a:extLst>
          </p:cNvPr>
          <p:cNvSpPr/>
          <p:nvPr/>
        </p:nvSpPr>
        <p:spPr bwMode="auto">
          <a:xfrm>
            <a:off x="2869809" y="2967335"/>
            <a:ext cx="661182" cy="1076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40C462F-4373-4EE3-9BCF-6B65AE7888A2}"/>
              </a:ext>
            </a:extLst>
          </p:cNvPr>
          <p:cNvSpPr txBox="1"/>
          <p:nvPr/>
        </p:nvSpPr>
        <p:spPr>
          <a:xfrm>
            <a:off x="211015" y="341554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Catalogue de formations transdisciplinaires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Formation à l’éthique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Formation à la pédagogie universitaire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26F967-1EB3-4E9E-B5F8-4081EDEA0CE8}"/>
              </a:ext>
            </a:extLst>
          </p:cNvPr>
          <p:cNvSpPr txBox="1"/>
          <p:nvPr/>
        </p:nvSpPr>
        <p:spPr>
          <a:xfrm>
            <a:off x="211015" y="585464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Observatoire du Doctorat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Réseau Toulouse Alumni Docteurs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357F660-B6C0-45F9-A2BB-9ACF2FE203D8}"/>
              </a:ext>
            </a:extLst>
          </p:cNvPr>
          <p:cNvSpPr txBox="1"/>
          <p:nvPr/>
        </p:nvSpPr>
        <p:spPr>
          <a:xfrm>
            <a:off x="5064832" y="342488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ADUM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Dématérialisation des inscriptions et de la soutenance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32EB157-39F7-4C39-9867-5FF5A726553D}"/>
              </a:ext>
            </a:extLst>
          </p:cNvPr>
          <p:cNvSpPr txBox="1"/>
          <p:nvPr/>
        </p:nvSpPr>
        <p:spPr>
          <a:xfrm>
            <a:off x="5148774" y="586449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1400" dirty="0"/>
              <a:t>Formation FLE/LVE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sz="1400" dirty="0"/>
              <a:t>Attractivité internationale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E08342C5-9A74-49F8-9505-A6FDE0C1222E}"/>
              </a:ext>
            </a:extLst>
          </p:cNvPr>
          <p:cNvSpPr/>
          <p:nvPr/>
        </p:nvSpPr>
        <p:spPr bwMode="auto">
          <a:xfrm>
            <a:off x="1745857" y="2758066"/>
            <a:ext cx="362831" cy="70092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7953A9BA-B50A-4559-BCA0-4A4608826DDB}"/>
              </a:ext>
            </a:extLst>
          </p:cNvPr>
          <p:cNvSpPr/>
          <p:nvPr/>
        </p:nvSpPr>
        <p:spPr bwMode="auto">
          <a:xfrm>
            <a:off x="6683616" y="2723957"/>
            <a:ext cx="362831" cy="700925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5850BB1B-0173-4318-B044-CE760FAF71A6}"/>
              </a:ext>
            </a:extLst>
          </p:cNvPr>
          <p:cNvSpPr/>
          <p:nvPr/>
        </p:nvSpPr>
        <p:spPr bwMode="auto">
          <a:xfrm>
            <a:off x="1689587" y="5199396"/>
            <a:ext cx="362831" cy="700925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B6B224AD-8BE7-46EC-A468-DCC5EE3C95BA}"/>
              </a:ext>
            </a:extLst>
          </p:cNvPr>
          <p:cNvSpPr/>
          <p:nvPr/>
        </p:nvSpPr>
        <p:spPr bwMode="auto">
          <a:xfrm>
            <a:off x="6717149" y="5218161"/>
            <a:ext cx="362831" cy="700925"/>
          </a:xfrm>
          <a:prstGeom prst="down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9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6" grpId="0" animBg="1"/>
      <p:bldP spid="6" grpId="0"/>
      <p:bldP spid="8" grpId="0"/>
      <p:bldP spid="10" grpId="0"/>
      <p:bldP spid="20" grpId="0"/>
      <p:bldP spid="23" grpId="0"/>
      <p:bldP spid="24" grpId="0"/>
      <p:bldP spid="27" grpId="0" animBg="1"/>
      <p:bldP spid="25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A107D3-E89A-44E7-80CE-BBFCB4FC6107}"/>
              </a:ext>
            </a:extLst>
          </p:cNvPr>
          <p:cNvSpPr/>
          <p:nvPr/>
        </p:nvSpPr>
        <p:spPr bwMode="auto">
          <a:xfrm>
            <a:off x="3183987" y="0"/>
            <a:ext cx="5955600" cy="9861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20C2347-BEA9-4BE1-AF99-A34AD110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369" y="641523"/>
            <a:ext cx="7454081" cy="681965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</a:rPr>
              <a:t>L’EMPLOI DES DOCTEURS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1600" b="0" dirty="0">
                <a:solidFill>
                  <a:schemeClr val="bg2">
                    <a:lumMod val="25000"/>
                  </a:schemeClr>
                </a:solidFill>
              </a:rPr>
              <a:t>Favoriser la poursuite de carrière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EA37BC-084F-42BF-B572-51E1F88A562F}"/>
              </a:ext>
            </a:extLst>
          </p:cNvPr>
          <p:cNvSpPr txBox="1"/>
          <p:nvPr/>
        </p:nvSpPr>
        <p:spPr>
          <a:xfrm>
            <a:off x="152400" y="1180052"/>
            <a:ext cx="849854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L’OBSERVATOIRE DU DOCTORAT</a:t>
            </a:r>
          </a:p>
          <a:p>
            <a:endParaRPr lang="fr-FR" dirty="0"/>
          </a:p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Depuis 2015, l’EDT 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mène annuellement une enquête sur le devenir professionnel de ses docteurs.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En lien étroit avec les 15 ED et les établissements délivrant le diplôme, trois promotions de diplômé.es sont enquêtées afin de connaitre leur situation professionnelle à 1, 3 et 5 ans après leur soutenance.</a:t>
            </a:r>
          </a:p>
          <a:p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Les rapports de ces enquêtes sont à retrouver sur notre page dédiée :</a:t>
            </a:r>
          </a:p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https://doctorat.univ-toulouse.fr/observatoire-du-doctorat</a:t>
            </a:r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E7707F-0531-4C10-A786-944FBE260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36" y="3796153"/>
            <a:ext cx="5741467" cy="29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A107D3-E89A-44E7-80CE-BBFCB4FC6107}"/>
              </a:ext>
            </a:extLst>
          </p:cNvPr>
          <p:cNvSpPr/>
          <p:nvPr/>
        </p:nvSpPr>
        <p:spPr bwMode="auto">
          <a:xfrm>
            <a:off x="3183987" y="0"/>
            <a:ext cx="5955600" cy="9861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20C2347-BEA9-4BE1-AF99-A34AD110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369" y="641523"/>
            <a:ext cx="7454081" cy="681965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</a:rPr>
              <a:t>L’EMPLOI DES DOCTEURS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1600" b="0" dirty="0">
                <a:solidFill>
                  <a:schemeClr val="bg2">
                    <a:lumMod val="25000"/>
                  </a:schemeClr>
                </a:solidFill>
              </a:rPr>
              <a:t>Favoriser la poursuite de carrière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F788A876-EE4B-4CF7-9D7F-2030B4EC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08" y="1165411"/>
            <a:ext cx="8457183" cy="5862917"/>
          </a:xfrm>
        </p:spPr>
        <p:txBody>
          <a:bodyPr/>
          <a:lstStyle/>
          <a:p>
            <a:r>
              <a:rPr lang="fr-FR" sz="1600" b="1" dirty="0">
                <a:solidFill>
                  <a:schemeClr val="accent3">
                    <a:lumMod val="75000"/>
                  </a:schemeClr>
                </a:solidFill>
              </a:rPr>
              <a:t>LE RÉSEAU INSTITUTIONNEL TOULOUSE ALUMNI DOCTEURS</a:t>
            </a:r>
          </a:p>
          <a:p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Evénements de Toulouse Alumni Docteurs et d’autres pour la poursuite de carrière et le réseautage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Offres d’emploi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Portraits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</a:rPr>
              <a:t>d’alumni</a:t>
            </a:r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Conseil de recruteurs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Outils pour la recherche d’emploi, la reconversion, le networking, …</a:t>
            </a:r>
          </a:p>
          <a:p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Compte doctorant (gratuit, bien entendu) à activer sur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https://alumnidocteurs.univtoulouse.fr/contact</a:t>
            </a:r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F99F2B-A602-4DDD-A25C-3FAD2E9B0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40" y="1502781"/>
            <a:ext cx="5981919" cy="26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EE98F12-71FC-43E1-8B48-A146224E0D83}"/>
              </a:ext>
            </a:extLst>
          </p:cNvPr>
          <p:cNvSpPr/>
          <p:nvPr/>
        </p:nvSpPr>
        <p:spPr bwMode="auto">
          <a:xfrm>
            <a:off x="5148774" y="4351239"/>
            <a:ext cx="3432517" cy="12927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B29D9BD-2457-4AA7-8CBD-90C3617EA8A9}"/>
              </a:ext>
            </a:extLst>
          </p:cNvPr>
          <p:cNvSpPr/>
          <p:nvPr/>
        </p:nvSpPr>
        <p:spPr bwMode="auto">
          <a:xfrm>
            <a:off x="211015" y="4391593"/>
            <a:ext cx="3432517" cy="12927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AEF6556-BBB5-44F3-8C16-7171C0D1AF62}"/>
              </a:ext>
            </a:extLst>
          </p:cNvPr>
          <p:cNvSpPr/>
          <p:nvPr/>
        </p:nvSpPr>
        <p:spPr bwMode="auto">
          <a:xfrm>
            <a:off x="5047956" y="1881242"/>
            <a:ext cx="3432517" cy="12927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AB451CB-0081-4F51-8884-9A3BE9F4FA4D}"/>
              </a:ext>
            </a:extLst>
          </p:cNvPr>
          <p:cNvSpPr/>
          <p:nvPr/>
        </p:nvSpPr>
        <p:spPr bwMode="auto">
          <a:xfrm>
            <a:off x="185224" y="1931773"/>
            <a:ext cx="3432517" cy="12927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453" y="0"/>
            <a:ext cx="7597775" cy="993775"/>
          </a:xfrm>
        </p:spPr>
        <p:txBody>
          <a:bodyPr/>
          <a:lstStyle/>
          <a:p>
            <a:pPr algn="ctr"/>
            <a:r>
              <a:rPr lang="fr-FR" dirty="0"/>
              <a:t>LES MISSIONS DE L’EDT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9FB3B-C483-4B65-B987-9C6A3D53140D}"/>
              </a:ext>
            </a:extLst>
          </p:cNvPr>
          <p:cNvSpPr/>
          <p:nvPr/>
        </p:nvSpPr>
        <p:spPr bwMode="auto">
          <a:xfrm>
            <a:off x="422030" y="1209822"/>
            <a:ext cx="8159261" cy="1076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1C03D8-CEEA-47D7-A0C3-C0FFB0B58EE5}"/>
              </a:ext>
            </a:extLst>
          </p:cNvPr>
          <p:cNvSpPr txBox="1"/>
          <p:nvPr/>
        </p:nvSpPr>
        <p:spPr>
          <a:xfrm>
            <a:off x="378898" y="1098878"/>
            <a:ext cx="837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Coordination</a:t>
            </a:r>
            <a:r>
              <a:rPr lang="fr-FR" sz="2000" dirty="0"/>
              <a:t> et </a:t>
            </a:r>
            <a:r>
              <a:rPr lang="fr-FR" sz="2000" b="1" dirty="0"/>
              <a:t>mutualisation</a:t>
            </a:r>
            <a:r>
              <a:rPr lang="fr-FR" sz="2000" dirty="0"/>
              <a:t> des actions pour les écoles doctorales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EEF169-7A13-44AB-AB2D-A15591967C92}"/>
              </a:ext>
            </a:extLst>
          </p:cNvPr>
          <p:cNvSpPr txBox="1"/>
          <p:nvPr/>
        </p:nvSpPr>
        <p:spPr>
          <a:xfrm>
            <a:off x="303695" y="2028578"/>
            <a:ext cx="31955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FORMATION DOCTORALE</a:t>
            </a:r>
          </a:p>
          <a:p>
            <a:pPr algn="ctr"/>
            <a:r>
              <a:rPr lang="fr-FR" sz="1600" dirty="0"/>
              <a:t>Pour la thèse et l’après-thèse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B9CE92-7D34-4847-859E-E4AABE0643CE}"/>
              </a:ext>
            </a:extLst>
          </p:cNvPr>
          <p:cNvSpPr txBox="1"/>
          <p:nvPr/>
        </p:nvSpPr>
        <p:spPr>
          <a:xfrm>
            <a:off x="5316657" y="4376942"/>
            <a:ext cx="3163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L’INTERNATIONAL</a:t>
            </a:r>
          </a:p>
          <a:p>
            <a:pPr algn="ctr"/>
            <a:r>
              <a:rPr lang="fr-FR" sz="1600" dirty="0"/>
              <a:t>Informer et orienter dans les projets à l’international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41A6DB-05DF-4BA2-8675-92C74C3A08C9}"/>
              </a:ext>
            </a:extLst>
          </p:cNvPr>
          <p:cNvSpPr txBox="1"/>
          <p:nvPr/>
        </p:nvSpPr>
        <p:spPr>
          <a:xfrm>
            <a:off x="211015" y="4487718"/>
            <a:ext cx="3319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L’EMPLOI DES DOCTEURS</a:t>
            </a:r>
          </a:p>
          <a:p>
            <a:pPr algn="ctr"/>
            <a:r>
              <a:rPr lang="fr-FR" sz="1600" dirty="0"/>
              <a:t>Favoriser la poursuite de carrière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394AD4-8E4F-481E-A9DE-99E2286A5481}"/>
              </a:ext>
            </a:extLst>
          </p:cNvPr>
          <p:cNvSpPr txBox="1"/>
          <p:nvPr/>
        </p:nvSpPr>
        <p:spPr>
          <a:xfrm>
            <a:off x="5245589" y="2028578"/>
            <a:ext cx="30517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LE DOCTORAT</a:t>
            </a:r>
          </a:p>
          <a:p>
            <a:pPr algn="ctr"/>
            <a:r>
              <a:rPr lang="fr-FR" sz="1600" dirty="0"/>
              <a:t>Coordination du diplôme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D076D-4F5C-46E0-8DF1-EB3256EC85CF}"/>
              </a:ext>
            </a:extLst>
          </p:cNvPr>
          <p:cNvSpPr/>
          <p:nvPr/>
        </p:nvSpPr>
        <p:spPr bwMode="auto">
          <a:xfrm>
            <a:off x="211015" y="1911984"/>
            <a:ext cx="661182" cy="13376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42798-B232-4185-8DB0-6DF5FC8491B5}"/>
              </a:ext>
            </a:extLst>
          </p:cNvPr>
          <p:cNvSpPr/>
          <p:nvPr/>
        </p:nvSpPr>
        <p:spPr bwMode="auto">
          <a:xfrm>
            <a:off x="5156738" y="1911984"/>
            <a:ext cx="45719" cy="10897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EB848-A8FC-4724-B80B-A8105D77239B}"/>
              </a:ext>
            </a:extLst>
          </p:cNvPr>
          <p:cNvSpPr/>
          <p:nvPr/>
        </p:nvSpPr>
        <p:spPr bwMode="auto">
          <a:xfrm>
            <a:off x="2869809" y="2967335"/>
            <a:ext cx="661182" cy="1076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40C462F-4373-4EE3-9BCF-6B65AE7888A2}"/>
              </a:ext>
            </a:extLst>
          </p:cNvPr>
          <p:cNvSpPr txBox="1"/>
          <p:nvPr/>
        </p:nvSpPr>
        <p:spPr>
          <a:xfrm>
            <a:off x="211015" y="341554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Catalogue de formations transdisciplinaires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Formation à l’éthique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Formation à la pédagogie universitaire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26F967-1EB3-4E9E-B5F8-4081EDEA0CE8}"/>
              </a:ext>
            </a:extLst>
          </p:cNvPr>
          <p:cNvSpPr txBox="1"/>
          <p:nvPr/>
        </p:nvSpPr>
        <p:spPr>
          <a:xfrm>
            <a:off x="211015" y="585464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Observatoire du Doctorat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Réseau Toulouse Alumni Docteurs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357F660-B6C0-45F9-A2BB-9ACF2FE203D8}"/>
              </a:ext>
            </a:extLst>
          </p:cNvPr>
          <p:cNvSpPr txBox="1"/>
          <p:nvPr/>
        </p:nvSpPr>
        <p:spPr>
          <a:xfrm>
            <a:off x="5064832" y="342488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ADUM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Dématérialisation des inscriptions et de la soutenance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32EB157-39F7-4C39-9867-5FF5A726553D}"/>
              </a:ext>
            </a:extLst>
          </p:cNvPr>
          <p:cNvSpPr txBox="1"/>
          <p:nvPr/>
        </p:nvSpPr>
        <p:spPr>
          <a:xfrm>
            <a:off x="5148774" y="586449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1400" dirty="0"/>
              <a:t>Formation FLE/LVE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sz="1400" dirty="0"/>
              <a:t>Attractivité internationale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E08342C5-9A74-49F8-9505-A6FDE0C1222E}"/>
              </a:ext>
            </a:extLst>
          </p:cNvPr>
          <p:cNvSpPr/>
          <p:nvPr/>
        </p:nvSpPr>
        <p:spPr bwMode="auto">
          <a:xfrm>
            <a:off x="1745857" y="2758066"/>
            <a:ext cx="362831" cy="70092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7953A9BA-B50A-4559-BCA0-4A4608826DDB}"/>
              </a:ext>
            </a:extLst>
          </p:cNvPr>
          <p:cNvSpPr/>
          <p:nvPr/>
        </p:nvSpPr>
        <p:spPr bwMode="auto">
          <a:xfrm>
            <a:off x="6683616" y="2723957"/>
            <a:ext cx="362831" cy="700925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5850BB1B-0173-4318-B044-CE760FAF71A6}"/>
              </a:ext>
            </a:extLst>
          </p:cNvPr>
          <p:cNvSpPr/>
          <p:nvPr/>
        </p:nvSpPr>
        <p:spPr bwMode="auto">
          <a:xfrm>
            <a:off x="1689587" y="5199396"/>
            <a:ext cx="362831" cy="700925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B6B224AD-8BE7-46EC-A468-DCC5EE3C95BA}"/>
              </a:ext>
            </a:extLst>
          </p:cNvPr>
          <p:cNvSpPr/>
          <p:nvPr/>
        </p:nvSpPr>
        <p:spPr bwMode="auto">
          <a:xfrm>
            <a:off x="6717149" y="5218161"/>
            <a:ext cx="362831" cy="700925"/>
          </a:xfrm>
          <a:prstGeom prst="down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6" grpId="0" animBg="1"/>
      <p:bldP spid="6" grpId="0"/>
      <p:bldP spid="9" grpId="0"/>
      <p:bldP spid="10" grpId="0"/>
      <p:bldP spid="20" grpId="0"/>
      <p:bldP spid="22" grpId="0"/>
      <p:bldP spid="23" grpId="0"/>
      <p:bldP spid="27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A107D3-E89A-44E7-80CE-BBFCB4FC6107}"/>
              </a:ext>
            </a:extLst>
          </p:cNvPr>
          <p:cNvSpPr/>
          <p:nvPr/>
        </p:nvSpPr>
        <p:spPr bwMode="auto">
          <a:xfrm>
            <a:off x="3183987" y="0"/>
            <a:ext cx="5955600" cy="9861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20C2347-BEA9-4BE1-AF99-A34AD110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405" y="813821"/>
            <a:ext cx="7454081" cy="681965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</a:rPr>
              <a:t>L’INTERNATIONAL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Informer et orienter dans les projets à l’international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F788A876-EE4B-4CF7-9D7F-2030B4EC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08" y="1323488"/>
            <a:ext cx="8457183" cy="5041453"/>
          </a:xfrm>
        </p:spPr>
        <p:txBody>
          <a:bodyPr/>
          <a:lstStyle/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International</a:t>
            </a:r>
          </a:p>
          <a:p>
            <a:pPr lvl="1">
              <a:buFont typeface="Wingdings" pitchFamily="2" charset="2"/>
              <a:buChar char="ü"/>
            </a:pPr>
            <a:r>
              <a:rPr lang="fr-FR" sz="1600" dirty="0"/>
              <a:t>Promotion du doctorat de Toulouse et œuvre à son rayonnement international</a:t>
            </a:r>
          </a:p>
          <a:p>
            <a:pPr lvl="1">
              <a:buFont typeface="Wingdings" pitchFamily="2" charset="2"/>
              <a:buChar char="ü"/>
            </a:pPr>
            <a:r>
              <a:rPr lang="fr-FR" sz="1600" dirty="0"/>
              <a:t>Préparation de demande de financement Europe</a:t>
            </a:r>
          </a:p>
          <a:p>
            <a:pPr lvl="1">
              <a:buFont typeface="Wingdings" pitchFamily="2" charset="2"/>
              <a:buChar char="ü"/>
            </a:pPr>
            <a:r>
              <a:rPr lang="fr-FR" sz="1600" dirty="0"/>
              <a:t>En charge d’accord cadre avec la Chine, Equateur</a:t>
            </a:r>
          </a:p>
          <a:p>
            <a:pPr lvl="1">
              <a:buFont typeface="Wingdings" pitchFamily="2" charset="2"/>
              <a:buChar char="ü"/>
            </a:pPr>
            <a:r>
              <a:rPr lang="fr-FR" sz="1600" dirty="0"/>
              <a:t>Forme les doctorants en FLE/LVE</a:t>
            </a:r>
          </a:p>
          <a:p>
            <a:pPr marL="84137" indent="0"/>
            <a:endParaRPr lang="fr-FR" sz="1800" dirty="0"/>
          </a:p>
          <a:p>
            <a:pPr marL="84137" indent="0"/>
            <a:r>
              <a:rPr lang="fr-FR" sz="1800" b="1" dirty="0">
                <a:solidFill>
                  <a:schemeClr val="accent3">
                    <a:lumMod val="75000"/>
                  </a:schemeClr>
                </a:solidFill>
              </a:rPr>
              <a:t>Promotion du doctorat de Toulouse</a:t>
            </a:r>
          </a:p>
          <a:p>
            <a:pPr marL="84137" indent="0"/>
            <a:r>
              <a:rPr lang="fr-FR" sz="1800" dirty="0">
                <a:solidFill>
                  <a:schemeClr val="tx1"/>
                </a:solidFill>
              </a:rPr>
              <a:t>Promotion du doctorat à l’international au travers d’accord cadre de financement de thèse (CSC, Equateur,…)</a:t>
            </a:r>
          </a:p>
          <a:p>
            <a:pPr marL="84137" indent="0"/>
            <a:r>
              <a:rPr lang="fr-FR" sz="1800" dirty="0">
                <a:solidFill>
                  <a:schemeClr val="tx1"/>
                </a:solidFill>
              </a:rPr>
              <a:t>Préparation d’une réponse à un appel à projet européen permettant des financements de thèses et de mobilité international</a:t>
            </a:r>
          </a:p>
          <a:p>
            <a:pPr marL="84137" indent="0"/>
            <a:endParaRPr lang="fr-FR" sz="1800" dirty="0"/>
          </a:p>
          <a:p>
            <a:pPr marL="84137" indent="0"/>
            <a:r>
              <a:rPr lang="fr-FR" sz="1800" b="1" dirty="0">
                <a:solidFill>
                  <a:schemeClr val="accent3">
                    <a:lumMod val="75000"/>
                  </a:schemeClr>
                </a:solidFill>
              </a:rPr>
              <a:t>Formation en langue</a:t>
            </a:r>
          </a:p>
          <a:p>
            <a:pPr marL="84137" indent="0"/>
            <a:r>
              <a:rPr lang="fr-FR" sz="1800" dirty="0">
                <a:solidFill>
                  <a:schemeClr val="tx1"/>
                </a:solidFill>
              </a:rPr>
              <a:t>Formation en FLE/LVE pour les doctorants</a:t>
            </a:r>
          </a:p>
          <a:p>
            <a:pPr marL="84137" indent="0"/>
            <a:r>
              <a:rPr lang="fr-FR" sz="1800" dirty="0">
                <a:solidFill>
                  <a:schemeClr val="tx1"/>
                </a:solidFill>
              </a:rPr>
              <a:t>Programmes courts ou </a:t>
            </a:r>
            <a:r>
              <a:rPr lang="fr-FR" sz="1800" i="1" dirty="0" err="1">
                <a:solidFill>
                  <a:schemeClr val="tx1"/>
                </a:solidFill>
              </a:rPr>
              <a:t>summer</a:t>
            </a:r>
            <a:r>
              <a:rPr lang="fr-FR" sz="1800" i="1" dirty="0">
                <a:solidFill>
                  <a:schemeClr val="tx1"/>
                </a:solidFill>
              </a:rPr>
              <a:t> </a:t>
            </a:r>
            <a:r>
              <a:rPr lang="fr-FR" sz="1800" i="1" dirty="0" err="1">
                <a:solidFill>
                  <a:schemeClr val="tx1"/>
                </a:solidFill>
              </a:rPr>
              <a:t>school</a:t>
            </a:r>
            <a:r>
              <a:rPr lang="fr-FR" sz="1800" i="1" dirty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organisées à la demande des ED</a:t>
            </a:r>
          </a:p>
          <a:p>
            <a:pPr marL="84137" indent="0"/>
            <a:endParaRPr lang="fr-FR" sz="1800" dirty="0">
              <a:solidFill>
                <a:schemeClr val="tx1"/>
              </a:solidFill>
            </a:endParaRPr>
          </a:p>
          <a:p>
            <a:pPr marL="84137" indent="0"/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8169" y="0"/>
            <a:ext cx="7597775" cy="993775"/>
          </a:xfrm>
        </p:spPr>
        <p:txBody>
          <a:bodyPr/>
          <a:lstStyle/>
          <a:p>
            <a:pPr algn="ctr"/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INFORMATIONS 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PRATIQUES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594928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AE9EBA8-3559-46D4-A12E-59FDE2B6E448}"/>
              </a:ext>
            </a:extLst>
          </p:cNvPr>
          <p:cNvSpPr txBox="1">
            <a:spLocks/>
          </p:cNvSpPr>
          <p:nvPr/>
        </p:nvSpPr>
        <p:spPr bwMode="auto">
          <a:xfrm>
            <a:off x="226529" y="1484784"/>
            <a:ext cx="869094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+mn-lt"/>
                <a:ea typeface="+mn-ea"/>
                <a:cs typeface="+mn-cs"/>
              </a:defRPr>
            </a:lvl1pPr>
            <a:lvl2pPr marL="7159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A4F00"/>
              </a:buClr>
              <a:buSzPct val="15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D1127"/>
              </a:buClr>
              <a:buSzPct val="15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site web lié à votre espace ADUM : </a:t>
            </a:r>
          </a:p>
          <a:p>
            <a:pPr marL="0" indent="0" algn="ctr"/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DOCTORAT TOULOUSE 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https://doctorat.univ-toulouse.fr/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Différentes adresses mails pour nous contacter :</a:t>
            </a:r>
          </a:p>
          <a:p>
            <a:pPr marL="0" indent="0"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Formations doctorales : docteur-metier@univ-toulouse.fr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Observatoire du doctorat :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ecoledesdocteurs@univ-toulouse.fr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Réseau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alumni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alumni.docteurs@univ-toulouse.fr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Autres :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ecoledesdocteurs@univ-toulouse.fr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4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99992" y="594928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AE9EBA8-3559-46D4-A12E-59FDE2B6E448}"/>
              </a:ext>
            </a:extLst>
          </p:cNvPr>
          <p:cNvSpPr txBox="1">
            <a:spLocks/>
          </p:cNvSpPr>
          <p:nvPr/>
        </p:nvSpPr>
        <p:spPr bwMode="auto">
          <a:xfrm>
            <a:off x="226529" y="1484784"/>
            <a:ext cx="869094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+mn-lt"/>
                <a:ea typeface="+mn-ea"/>
                <a:cs typeface="+mn-cs"/>
              </a:defRPr>
            </a:lvl1pPr>
            <a:lvl2pPr marL="7159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A4F00"/>
              </a:buClr>
              <a:buSzPct val="15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D1127"/>
              </a:buClr>
              <a:buSzPct val="15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bureaux se trouvent à la Maison de la Recherche et de la Valorisation sur le campus d’UT3 (Métro </a:t>
            </a:r>
            <a:r>
              <a:rPr lang="fr-FR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Faculté de Pharmacie</a:t>
            </a: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principales salles de formation se trouvent au rdc du bâtiment.</a:t>
            </a:r>
          </a:p>
          <a:p>
            <a:pPr marL="0" indent="0"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A03F4A-2445-4D47-B5B3-4F049264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32" y="2726922"/>
            <a:ext cx="5652120" cy="3474386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02FC0A63-40A3-4A9A-97C0-2EE2B1F4FBB5}"/>
              </a:ext>
            </a:extLst>
          </p:cNvPr>
          <p:cNvSpPr txBox="1">
            <a:spLocks/>
          </p:cNvSpPr>
          <p:nvPr/>
        </p:nvSpPr>
        <p:spPr bwMode="auto">
          <a:xfrm>
            <a:off x="2608169" y="0"/>
            <a:ext cx="7597775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sz="1800" kern="0">
                <a:solidFill>
                  <a:schemeClr val="bg2">
                    <a:lumMod val="25000"/>
                  </a:schemeClr>
                </a:solidFill>
              </a:rPr>
              <a:t>INFORMATIONS </a:t>
            </a:r>
            <a:r>
              <a:rPr lang="fr-FR" sz="2000" kern="0">
                <a:solidFill>
                  <a:schemeClr val="bg2">
                    <a:lumMod val="25000"/>
                  </a:schemeClr>
                </a:solidFill>
              </a:rPr>
              <a:t>PRATIQUES</a:t>
            </a:r>
            <a:endParaRPr lang="fr-FR" sz="2000" kern="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99992" y="594928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AE9EBA8-3559-46D4-A12E-59FDE2B6E448}"/>
              </a:ext>
            </a:extLst>
          </p:cNvPr>
          <p:cNvSpPr txBox="1">
            <a:spLocks/>
          </p:cNvSpPr>
          <p:nvPr/>
        </p:nvSpPr>
        <p:spPr bwMode="auto">
          <a:xfrm>
            <a:off x="226529" y="1484784"/>
            <a:ext cx="869094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+mn-lt"/>
                <a:ea typeface="+mn-ea"/>
                <a:cs typeface="+mn-cs"/>
              </a:defRPr>
            </a:lvl1pPr>
            <a:lvl2pPr marL="7159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A4F00"/>
              </a:buClr>
              <a:buSzPct val="15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D1127"/>
              </a:buClr>
              <a:buSzPct val="15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RDV sur le lien WOOCLAP pour poser vos questions de façon anonyme !</a:t>
            </a:r>
          </a:p>
          <a:p>
            <a:pPr marL="0" indent="0" algn="just"/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https://app.wooclap.com/events/JHRGGT/questions/614b25527c9d1d11d4fa9de8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2FC0A63-40A3-4A9A-97C0-2EE2B1F4FBB5}"/>
              </a:ext>
            </a:extLst>
          </p:cNvPr>
          <p:cNvSpPr txBox="1">
            <a:spLocks/>
          </p:cNvSpPr>
          <p:nvPr/>
        </p:nvSpPr>
        <p:spPr bwMode="auto">
          <a:xfrm>
            <a:off x="2608169" y="0"/>
            <a:ext cx="7597775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sz="2400" kern="0" dirty="0">
                <a:solidFill>
                  <a:schemeClr val="bg2">
                    <a:lumMod val="25000"/>
                  </a:schemeClr>
                </a:solidFill>
              </a:rPr>
              <a:t>QUESTIONS/RÉPONSES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CF151B8F-0B07-478D-BD63-4F4719CD3D26}"/>
              </a:ext>
            </a:extLst>
          </p:cNvPr>
          <p:cNvSpPr/>
          <p:nvPr/>
        </p:nvSpPr>
        <p:spPr bwMode="auto">
          <a:xfrm>
            <a:off x="4069831" y="2554942"/>
            <a:ext cx="860321" cy="94372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3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4733" y="0"/>
            <a:ext cx="7597775" cy="993775"/>
          </a:xfrm>
        </p:spPr>
        <p:txBody>
          <a:bodyPr/>
          <a:lstStyle/>
          <a:p>
            <a:pPr algn="ctr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L’ÉCOLE DES DOCTEURS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54521" y="5265204"/>
            <a:ext cx="8690942" cy="936104"/>
          </a:xfrm>
        </p:spPr>
        <p:txBody>
          <a:bodyPr>
            <a:noAutofit/>
          </a:bodyPr>
          <a:lstStyle/>
          <a:p>
            <a:pPr marL="0" indent="0" algn="just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École des Docteurs de Toulouse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le </a:t>
            </a:r>
            <a:r>
              <a:rPr lang="fr-F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collège doctoral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 service de l’Université Fédérale Toulouse Midi-Pyrénées qui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fédère et accompagne les 15 ED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site dans leurs missions.</a:t>
            </a:r>
          </a:p>
          <a:p>
            <a:pPr marL="0" indent="0" algn="just"/>
            <a:r>
              <a:rPr lang="fr-FR" sz="1200" i="1" dirty="0">
                <a:solidFill>
                  <a:schemeClr val="bg2">
                    <a:lumMod val="25000"/>
                  </a:schemeClr>
                </a:solidFill>
              </a:rPr>
              <a:t>Le collège doctoral est l’entité qui rassemble l’ensemble des écoles doctorales d’une même université. Il définit la politique générale du doctorat pour l’université.</a:t>
            </a:r>
            <a:endParaRPr lang="fr-FR" sz="1200" i="1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723D856-1024-45B1-AFBE-82BC76FBC5AB}"/>
              </a:ext>
            </a:extLst>
          </p:cNvPr>
          <p:cNvSpPr txBox="1">
            <a:spLocks/>
          </p:cNvSpPr>
          <p:nvPr/>
        </p:nvSpPr>
        <p:spPr bwMode="auto">
          <a:xfrm>
            <a:off x="1526121" y="3213555"/>
            <a:ext cx="5771150" cy="137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+mn-lt"/>
                <a:ea typeface="+mn-ea"/>
                <a:cs typeface="+mn-cs"/>
              </a:defRPr>
            </a:lvl1pPr>
            <a:lvl2pPr marL="7159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A4F00"/>
              </a:buClr>
              <a:buSzPct val="15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D1127"/>
              </a:buClr>
              <a:buSzPct val="15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AA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ALLPH@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BSB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CLESCO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DSP</a:t>
            </a:r>
          </a:p>
          <a:p>
            <a:pPr marL="0" indent="0" algn="ctr"/>
            <a:endParaRPr lang="fr-FR" sz="1400" b="1" kern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EDMITT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GEETS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MEGEP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SDM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SDU2E</a:t>
            </a:r>
          </a:p>
          <a:p>
            <a:pPr marL="0" indent="0" algn="ctr"/>
            <a:endParaRPr lang="fr-FR" sz="1400" b="1" kern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SEVAB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SYSTEMES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TESC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TSE</a:t>
            </a:r>
          </a:p>
          <a:p>
            <a:pPr marL="0" indent="0" algn="ctr"/>
            <a:r>
              <a:rPr lang="fr-FR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TSM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30697D-E6D1-4186-968C-BC7AC6091B65}"/>
              </a:ext>
            </a:extLst>
          </p:cNvPr>
          <p:cNvSpPr txBox="1"/>
          <p:nvPr/>
        </p:nvSpPr>
        <p:spPr>
          <a:xfrm>
            <a:off x="298537" y="993775"/>
            <a:ext cx="8783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DOCTORAT À TOULOUSE</a:t>
            </a:r>
          </a:p>
          <a:p>
            <a:endParaRPr lang="fr-FR" b="1" kern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+ 4000 doctorant.es inscrit.es chaque année (dont 38% d’internationaux)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+ 800 soutenance de thèse / 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établissements habilités à délivrer le doctorat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+ 150 laboratoires de recherche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écoles doctorales</a:t>
            </a:r>
          </a:p>
          <a:p>
            <a:endParaRPr lang="fr-FR" b="1" kern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5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EE98F12-71FC-43E1-8B48-A146224E0D83}"/>
              </a:ext>
            </a:extLst>
          </p:cNvPr>
          <p:cNvSpPr/>
          <p:nvPr/>
        </p:nvSpPr>
        <p:spPr bwMode="auto">
          <a:xfrm>
            <a:off x="5148774" y="4351239"/>
            <a:ext cx="3432517" cy="12927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B29D9BD-2457-4AA7-8CBD-90C3617EA8A9}"/>
              </a:ext>
            </a:extLst>
          </p:cNvPr>
          <p:cNvSpPr/>
          <p:nvPr/>
        </p:nvSpPr>
        <p:spPr bwMode="auto">
          <a:xfrm>
            <a:off x="211015" y="4391593"/>
            <a:ext cx="3432517" cy="12927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AEF6556-BBB5-44F3-8C16-7171C0D1AF62}"/>
              </a:ext>
            </a:extLst>
          </p:cNvPr>
          <p:cNvSpPr/>
          <p:nvPr/>
        </p:nvSpPr>
        <p:spPr bwMode="auto">
          <a:xfrm>
            <a:off x="5047956" y="1881242"/>
            <a:ext cx="3432517" cy="12927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AB451CB-0081-4F51-8884-9A3BE9F4FA4D}"/>
              </a:ext>
            </a:extLst>
          </p:cNvPr>
          <p:cNvSpPr/>
          <p:nvPr/>
        </p:nvSpPr>
        <p:spPr bwMode="auto">
          <a:xfrm>
            <a:off x="185224" y="1931773"/>
            <a:ext cx="3432517" cy="12927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9FB3B-C483-4B65-B987-9C6A3D53140D}"/>
              </a:ext>
            </a:extLst>
          </p:cNvPr>
          <p:cNvSpPr/>
          <p:nvPr/>
        </p:nvSpPr>
        <p:spPr bwMode="auto">
          <a:xfrm>
            <a:off x="422030" y="1209822"/>
            <a:ext cx="8159261" cy="1076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1C03D8-CEEA-47D7-A0C3-C0FFB0B58EE5}"/>
              </a:ext>
            </a:extLst>
          </p:cNvPr>
          <p:cNvSpPr txBox="1"/>
          <p:nvPr/>
        </p:nvSpPr>
        <p:spPr>
          <a:xfrm>
            <a:off x="378898" y="1098878"/>
            <a:ext cx="837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Coordination</a:t>
            </a:r>
            <a:r>
              <a:rPr lang="fr-FR" sz="2000" dirty="0"/>
              <a:t> et </a:t>
            </a:r>
            <a:r>
              <a:rPr lang="fr-FR" sz="2000" b="1" dirty="0"/>
              <a:t>mutualisation</a:t>
            </a:r>
            <a:r>
              <a:rPr lang="fr-FR" sz="2000" dirty="0"/>
              <a:t> des actions pour les écoles doctorales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EEF169-7A13-44AB-AB2D-A15591967C92}"/>
              </a:ext>
            </a:extLst>
          </p:cNvPr>
          <p:cNvSpPr txBox="1"/>
          <p:nvPr/>
        </p:nvSpPr>
        <p:spPr>
          <a:xfrm>
            <a:off x="303695" y="2028578"/>
            <a:ext cx="31955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FORMATION DOCTORALE</a:t>
            </a:r>
          </a:p>
          <a:p>
            <a:pPr algn="ctr"/>
            <a:r>
              <a:rPr lang="fr-FR" sz="1600" dirty="0"/>
              <a:t>Pour la thèse et l’après-thèse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B9CE92-7D34-4847-859E-E4AABE0643CE}"/>
              </a:ext>
            </a:extLst>
          </p:cNvPr>
          <p:cNvSpPr txBox="1"/>
          <p:nvPr/>
        </p:nvSpPr>
        <p:spPr>
          <a:xfrm>
            <a:off x="5316657" y="4376942"/>
            <a:ext cx="3163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L’INTERNATIONAL</a:t>
            </a:r>
          </a:p>
          <a:p>
            <a:pPr algn="ctr"/>
            <a:r>
              <a:rPr lang="fr-FR" sz="1600" dirty="0"/>
              <a:t>Informer et orienter dans les projets à l’international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41A6DB-05DF-4BA2-8675-92C74C3A08C9}"/>
              </a:ext>
            </a:extLst>
          </p:cNvPr>
          <p:cNvSpPr txBox="1"/>
          <p:nvPr/>
        </p:nvSpPr>
        <p:spPr>
          <a:xfrm>
            <a:off x="211015" y="4487718"/>
            <a:ext cx="3319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L’EMPLOI DES DOCTEURS</a:t>
            </a:r>
          </a:p>
          <a:p>
            <a:pPr algn="ctr"/>
            <a:r>
              <a:rPr lang="fr-FR" sz="1600" dirty="0"/>
              <a:t>Favoriser la poursuite de carrière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394AD4-8E4F-481E-A9DE-99E2286A5481}"/>
              </a:ext>
            </a:extLst>
          </p:cNvPr>
          <p:cNvSpPr txBox="1"/>
          <p:nvPr/>
        </p:nvSpPr>
        <p:spPr>
          <a:xfrm>
            <a:off x="5245589" y="2028578"/>
            <a:ext cx="30517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LE DOCTORAT</a:t>
            </a:r>
          </a:p>
          <a:p>
            <a:pPr algn="ctr"/>
            <a:r>
              <a:rPr lang="fr-FR" sz="1600" dirty="0"/>
              <a:t>Coordination du diplôme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D076D-4F5C-46E0-8DF1-EB3256EC85CF}"/>
              </a:ext>
            </a:extLst>
          </p:cNvPr>
          <p:cNvSpPr/>
          <p:nvPr/>
        </p:nvSpPr>
        <p:spPr bwMode="auto">
          <a:xfrm>
            <a:off x="211015" y="1911984"/>
            <a:ext cx="661182" cy="13376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42798-B232-4185-8DB0-6DF5FC8491B5}"/>
              </a:ext>
            </a:extLst>
          </p:cNvPr>
          <p:cNvSpPr/>
          <p:nvPr/>
        </p:nvSpPr>
        <p:spPr bwMode="auto">
          <a:xfrm>
            <a:off x="5156738" y="1911984"/>
            <a:ext cx="45719" cy="10897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EB848-A8FC-4724-B80B-A8105D77239B}"/>
              </a:ext>
            </a:extLst>
          </p:cNvPr>
          <p:cNvSpPr/>
          <p:nvPr/>
        </p:nvSpPr>
        <p:spPr bwMode="auto">
          <a:xfrm>
            <a:off x="2869809" y="2967335"/>
            <a:ext cx="661182" cy="1076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40C462F-4373-4EE3-9BCF-6B65AE7888A2}"/>
              </a:ext>
            </a:extLst>
          </p:cNvPr>
          <p:cNvSpPr txBox="1"/>
          <p:nvPr/>
        </p:nvSpPr>
        <p:spPr>
          <a:xfrm>
            <a:off x="211015" y="341554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Catalogue de formations transdisciplinaires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Formation à l’éthique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Formation à la pédagogie universitaire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26F967-1EB3-4E9E-B5F8-4081EDEA0CE8}"/>
              </a:ext>
            </a:extLst>
          </p:cNvPr>
          <p:cNvSpPr txBox="1"/>
          <p:nvPr/>
        </p:nvSpPr>
        <p:spPr>
          <a:xfrm>
            <a:off x="211015" y="585464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Observatoire du Doctorat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Réseau Toulouse Alumni Docteurs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357F660-B6C0-45F9-A2BB-9ACF2FE203D8}"/>
              </a:ext>
            </a:extLst>
          </p:cNvPr>
          <p:cNvSpPr txBox="1"/>
          <p:nvPr/>
        </p:nvSpPr>
        <p:spPr>
          <a:xfrm>
            <a:off x="5064832" y="342488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ADUM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Dématérialisation des inscriptions et de la soutenance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32EB157-39F7-4C39-9867-5FF5A726553D}"/>
              </a:ext>
            </a:extLst>
          </p:cNvPr>
          <p:cNvSpPr txBox="1"/>
          <p:nvPr/>
        </p:nvSpPr>
        <p:spPr>
          <a:xfrm>
            <a:off x="5148774" y="586449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1400" dirty="0"/>
              <a:t>Formation FLE/LVE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sz="1400" dirty="0"/>
              <a:t>Attractivité internationale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E08342C5-9A74-49F8-9505-A6FDE0C1222E}"/>
              </a:ext>
            </a:extLst>
          </p:cNvPr>
          <p:cNvSpPr/>
          <p:nvPr/>
        </p:nvSpPr>
        <p:spPr bwMode="auto">
          <a:xfrm>
            <a:off x="1745857" y="2758066"/>
            <a:ext cx="362831" cy="70092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7953A9BA-B50A-4559-BCA0-4A4608826DDB}"/>
              </a:ext>
            </a:extLst>
          </p:cNvPr>
          <p:cNvSpPr/>
          <p:nvPr/>
        </p:nvSpPr>
        <p:spPr bwMode="auto">
          <a:xfrm>
            <a:off x="6683616" y="2723957"/>
            <a:ext cx="362831" cy="700925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5850BB1B-0173-4318-B044-CE760FAF71A6}"/>
              </a:ext>
            </a:extLst>
          </p:cNvPr>
          <p:cNvSpPr/>
          <p:nvPr/>
        </p:nvSpPr>
        <p:spPr bwMode="auto">
          <a:xfrm>
            <a:off x="1689587" y="5199396"/>
            <a:ext cx="362831" cy="700925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B6B224AD-8BE7-46EC-A468-DCC5EE3C95BA}"/>
              </a:ext>
            </a:extLst>
          </p:cNvPr>
          <p:cNvSpPr/>
          <p:nvPr/>
        </p:nvSpPr>
        <p:spPr bwMode="auto">
          <a:xfrm>
            <a:off x="6717149" y="5218161"/>
            <a:ext cx="362831" cy="700925"/>
          </a:xfrm>
          <a:prstGeom prst="down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73C56D65-FDDB-48BD-9712-94AE2ADEBFB4}"/>
              </a:ext>
            </a:extLst>
          </p:cNvPr>
          <p:cNvSpPr txBox="1">
            <a:spLocks/>
          </p:cNvSpPr>
          <p:nvPr/>
        </p:nvSpPr>
        <p:spPr bwMode="auto">
          <a:xfrm>
            <a:off x="2464733" y="0"/>
            <a:ext cx="7597775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A50021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CC0000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sz="2400" kern="0" dirty="0">
                <a:solidFill>
                  <a:schemeClr val="bg2">
                    <a:lumMod val="25000"/>
                  </a:schemeClr>
                </a:solidFill>
              </a:rPr>
              <a:t>LES MISSIONS DE L’EDT</a:t>
            </a:r>
          </a:p>
        </p:txBody>
      </p:sp>
    </p:spTree>
    <p:extLst>
      <p:ext uri="{BB962C8B-B14F-4D97-AF65-F5344CB8AC3E}">
        <p14:creationId xmlns:p14="http://schemas.microsoft.com/office/powerpoint/2010/main" val="16723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8" grpId="0"/>
      <p:bldP spid="9" grpId="0"/>
      <p:bldP spid="10" grpId="0"/>
      <p:bldP spid="22" grpId="0"/>
      <p:bldP spid="23" grpId="0"/>
      <p:bldP spid="24" grpId="0"/>
      <p:bldP spid="25" grpId="0" animBg="1"/>
      <p:bldP spid="26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71B2663-E02C-420D-84D6-70BF3ACC6F10}"/>
              </a:ext>
            </a:extLst>
          </p:cNvPr>
          <p:cNvSpPr/>
          <p:nvPr/>
        </p:nvSpPr>
        <p:spPr bwMode="auto">
          <a:xfrm>
            <a:off x="3188400" y="0"/>
            <a:ext cx="5955600" cy="9861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6865" y="304153"/>
            <a:ext cx="7454081" cy="681965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DOCTORALE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1600" b="0" dirty="0">
                <a:solidFill>
                  <a:schemeClr val="tx1"/>
                </a:solidFill>
                <a:latin typeface="+mn-lt"/>
              </a:rPr>
              <a:t>Pour la thèse et l’après-thèse</a:t>
            </a:r>
            <a:br>
              <a:rPr lang="fr-FR" sz="2400" dirty="0"/>
            </a:b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1083212"/>
            <a:ext cx="8457183" cy="4684543"/>
          </a:xfrm>
        </p:spPr>
        <p:txBody>
          <a:bodyPr/>
          <a:lstStyle/>
          <a:p>
            <a:r>
              <a:rPr lang="fr-FR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FORMER </a:t>
            </a:r>
            <a:r>
              <a:rPr lang="fr-FR" sz="1800" b="1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TOUT</a:t>
            </a:r>
            <a:r>
              <a:rPr lang="fr-FR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 LONG DE SON DOCTORAT</a:t>
            </a:r>
          </a:p>
          <a:p>
            <a:endParaRPr lang="fr-FR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rgbClr val="000000"/>
                </a:solidFill>
              </a:rPr>
              <a:t>Se perfectionner dans son métier d’enseignant et de chercheur</a:t>
            </a:r>
          </a:p>
          <a:p>
            <a:pPr marL="285750" lvl="1" indent="-285750"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rgbClr val="000000"/>
                </a:solidFill>
              </a:rPr>
              <a:t>Préparer sa poursuite de carrière</a:t>
            </a:r>
          </a:p>
          <a:p>
            <a:pPr marL="285750" lvl="1" indent="-285750"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rgbClr val="000000"/>
                </a:solidFill>
              </a:rPr>
              <a:t>Construire son réseau</a:t>
            </a:r>
          </a:p>
          <a:p>
            <a:pPr marL="0" lvl="1" indent="0">
              <a:buNone/>
              <a:defRPr/>
            </a:pPr>
            <a:endParaRPr lang="fr-FR" dirty="0">
              <a:solidFill>
                <a:srgbClr val="000000"/>
              </a:solidFill>
            </a:endParaRPr>
          </a:p>
          <a:p>
            <a:pPr marL="0" lvl="1" indent="0">
              <a:buNone/>
              <a:defRPr/>
            </a:pPr>
            <a:r>
              <a:rPr lang="fr-FR" sz="1600" dirty="0">
                <a:solidFill>
                  <a:srgbClr val="000000"/>
                </a:solidFill>
              </a:rPr>
              <a:t>L’EDT propose un catalogue mutualisé de </a:t>
            </a:r>
            <a:r>
              <a:rPr lang="fr-FR" sz="1600" b="1" dirty="0">
                <a:solidFill>
                  <a:srgbClr val="000000"/>
                </a:solidFill>
              </a:rPr>
              <a:t>formations transdisciplinaires </a:t>
            </a:r>
            <a:r>
              <a:rPr lang="fr-FR" sz="1600" dirty="0">
                <a:solidFill>
                  <a:srgbClr val="000000"/>
                </a:solidFill>
              </a:rPr>
              <a:t>élaboré en accord avec les ED, réparties en 8 axes thématiques et 5 itinéraires pour vous guider dans vos choix de formations.</a:t>
            </a:r>
          </a:p>
          <a:p>
            <a:pPr marL="0" lvl="1" indent="0">
              <a:buNone/>
              <a:defRPr/>
            </a:pPr>
            <a:endParaRPr lang="fr-FR" sz="1600" dirty="0">
              <a:solidFill>
                <a:srgbClr val="000000"/>
              </a:solidFill>
            </a:endParaRPr>
          </a:p>
          <a:p>
            <a:pPr marL="0" lvl="1" indent="0">
              <a:buNone/>
              <a:defRPr/>
            </a:pPr>
            <a:r>
              <a:rPr lang="fr-FR" sz="1600" dirty="0">
                <a:solidFill>
                  <a:srgbClr val="000000"/>
                </a:solidFill>
              </a:rPr>
              <a:t>Ces formations sont accessibles via votre espace ADUM, et vous êtes informé.es de nouvelles sessions de formation dans la newsletter mensuelle et sur les actus ADUM.</a:t>
            </a:r>
          </a:p>
          <a:p>
            <a:pPr marL="0" lvl="1" indent="0">
              <a:buNone/>
              <a:defRPr/>
            </a:pPr>
            <a:endParaRPr lang="fr-FR" sz="1600" dirty="0">
              <a:solidFill>
                <a:srgbClr val="000000"/>
              </a:solidFill>
            </a:endParaRPr>
          </a:p>
          <a:p>
            <a:pPr marL="0" lvl="1" indent="0">
              <a:buNone/>
              <a:defRPr/>
            </a:pPr>
            <a:r>
              <a:rPr lang="fr-FR" sz="1400" dirty="0">
                <a:solidFill>
                  <a:srgbClr val="000000"/>
                </a:solidFill>
              </a:rPr>
              <a:t>Pour visualiser le catalogue évolutif au jour le jour : </a:t>
            </a:r>
            <a:r>
              <a:rPr lang="fr-FR" sz="1400" dirty="0">
                <a:solidFill>
                  <a:srgbClr val="000000"/>
                </a:solidFill>
                <a:hlinkClick r:id="rId3"/>
              </a:rPr>
              <a:t>https://doctorat.univ-toulouse.fr/inscription-formation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3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5F9049-D831-44D5-A597-CBCCCA213FD0}"/>
              </a:ext>
            </a:extLst>
          </p:cNvPr>
          <p:cNvSpPr/>
          <p:nvPr/>
        </p:nvSpPr>
        <p:spPr bwMode="auto">
          <a:xfrm>
            <a:off x="6533564" y="4529466"/>
            <a:ext cx="2139120" cy="80558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26526-2ADF-49EC-8665-CDA19EAAC410}"/>
              </a:ext>
            </a:extLst>
          </p:cNvPr>
          <p:cNvSpPr/>
          <p:nvPr/>
        </p:nvSpPr>
        <p:spPr bwMode="auto">
          <a:xfrm>
            <a:off x="3173435" y="4529466"/>
            <a:ext cx="2439573" cy="80558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325A6-217B-4820-B511-C4C4B47752EA}"/>
              </a:ext>
            </a:extLst>
          </p:cNvPr>
          <p:cNvSpPr/>
          <p:nvPr/>
        </p:nvSpPr>
        <p:spPr bwMode="auto">
          <a:xfrm>
            <a:off x="252389" y="4529466"/>
            <a:ext cx="2139120" cy="80558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6ACDC68-4614-4FE4-B5C6-5C6F23726AC2}"/>
              </a:ext>
            </a:extLst>
          </p:cNvPr>
          <p:cNvSpPr/>
          <p:nvPr/>
        </p:nvSpPr>
        <p:spPr bwMode="auto">
          <a:xfrm>
            <a:off x="603372" y="2875069"/>
            <a:ext cx="7877908" cy="14489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53CF0-2D12-454A-B9FC-411FBAF8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01" y="1324147"/>
            <a:ext cx="8385175" cy="5718735"/>
          </a:xfrm>
        </p:spPr>
        <p:txBody>
          <a:bodyPr/>
          <a:lstStyle/>
          <a:p>
            <a:r>
              <a:rPr lang="fr-FR" sz="1800" b="1" dirty="0">
                <a:solidFill>
                  <a:schemeClr val="bg2">
                    <a:lumMod val="25000"/>
                  </a:schemeClr>
                </a:solidFill>
              </a:rPr>
              <a:t>LE CADRE</a:t>
            </a:r>
          </a:p>
          <a:p>
            <a:endParaRPr lang="fr-FR" b="1" dirty="0"/>
          </a:p>
          <a:p>
            <a:pPr marL="0" lvl="1" indent="0">
              <a:buNone/>
              <a:defRPr/>
            </a:pPr>
            <a:r>
              <a:rPr lang="fr-FR" sz="1600" dirty="0">
                <a:solidFill>
                  <a:srgbClr val="000000"/>
                </a:solidFill>
              </a:rPr>
              <a:t>Une grande majorité des ED suivent un cadre de formation harmonisé pour l’ensemble du site, suivant les indication de l’arrêté de 2016*.</a:t>
            </a:r>
          </a:p>
          <a:p>
            <a:pPr marL="0" lvl="1" indent="0">
              <a:buNone/>
              <a:defRPr/>
            </a:pPr>
            <a:endParaRPr lang="fr-FR" dirty="0">
              <a:solidFill>
                <a:srgbClr val="000000"/>
              </a:solidFill>
            </a:endParaRPr>
          </a:p>
          <a:p>
            <a:pPr marL="0" lvl="1" indent="0" algn="ctr">
              <a:buNone/>
              <a:defRPr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≥ 100 HEURES</a:t>
            </a:r>
          </a:p>
          <a:p>
            <a:pPr marL="0" lvl="1" indent="0" algn="ctr">
              <a:buNone/>
              <a:defRPr/>
            </a:pPr>
            <a:r>
              <a:rPr lang="fr-FR" sz="1400" dirty="0">
                <a:solidFill>
                  <a:srgbClr val="000000"/>
                </a:solidFill>
              </a:rPr>
              <a:t>sur 3 ans</a:t>
            </a:r>
          </a:p>
          <a:p>
            <a:pPr marL="0" lvl="1" indent="0" algn="ctr">
              <a:buNone/>
              <a:defRPr/>
            </a:pPr>
            <a:r>
              <a:rPr lang="fr-FR" sz="1400" dirty="0">
                <a:solidFill>
                  <a:srgbClr val="000000"/>
                </a:solidFill>
              </a:rPr>
              <a:t>suivi obligatoire d’une formation à </a:t>
            </a:r>
            <a:r>
              <a:rPr lang="fr-FR" sz="1400" b="1" dirty="0">
                <a:solidFill>
                  <a:srgbClr val="000000"/>
                </a:solidFill>
              </a:rPr>
              <a:t>l’éthique de la recherche et intégrité scientifique</a:t>
            </a:r>
          </a:p>
          <a:p>
            <a:pPr marL="0" lvl="1" indent="0" algn="ctr">
              <a:buNone/>
              <a:defRPr/>
            </a:pPr>
            <a:endParaRPr lang="fr-FR" sz="1600" dirty="0">
              <a:solidFill>
                <a:srgbClr val="000000"/>
              </a:solidFill>
            </a:endParaRPr>
          </a:p>
          <a:p>
            <a:pPr marL="0" lvl="1" indent="0">
              <a:buNone/>
              <a:defRPr/>
            </a:pP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CE153A-3DAB-47E6-A458-B6CEED408639}"/>
              </a:ext>
            </a:extLst>
          </p:cNvPr>
          <p:cNvSpPr txBox="1"/>
          <p:nvPr/>
        </p:nvSpPr>
        <p:spPr>
          <a:xfrm>
            <a:off x="252388" y="4529466"/>
            <a:ext cx="2139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Proportion formations scientifiques Vs transdisciplinaires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3969B8-E1C2-411F-AAAF-F80A7DE1B4FF}"/>
              </a:ext>
            </a:extLst>
          </p:cNvPr>
          <p:cNvSpPr txBox="1"/>
          <p:nvPr/>
        </p:nvSpPr>
        <p:spPr>
          <a:xfrm>
            <a:off x="3237108" y="4606409"/>
            <a:ext cx="237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Formations linguistiques (FLE, LVE)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C7297D-A2FE-4DC7-98EA-4905C89FEB82}"/>
              </a:ext>
            </a:extLst>
          </p:cNvPr>
          <p:cNvSpPr txBox="1"/>
          <p:nvPr/>
        </p:nvSpPr>
        <p:spPr>
          <a:xfrm>
            <a:off x="6557279" y="4606409"/>
            <a:ext cx="213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Axes et thématiques</a:t>
            </a: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A8F06003-478E-4D41-AAF4-A9AFAFCFA7E1}"/>
              </a:ext>
            </a:extLst>
          </p:cNvPr>
          <p:cNvSpPr/>
          <p:nvPr/>
        </p:nvSpPr>
        <p:spPr bwMode="auto">
          <a:xfrm rot="5400000">
            <a:off x="4196179" y="2124575"/>
            <a:ext cx="487432" cy="7185514"/>
          </a:xfrm>
          <a:prstGeom prst="rightBrac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2828BA-417F-48A9-B336-7C0898B71173}"/>
              </a:ext>
            </a:extLst>
          </p:cNvPr>
          <p:cNvSpPr txBox="1"/>
          <p:nvPr/>
        </p:nvSpPr>
        <p:spPr>
          <a:xfrm>
            <a:off x="3080825" y="5999746"/>
            <a:ext cx="29230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Propre à chaque ED </a:t>
            </a:r>
          </a:p>
          <a:p>
            <a:pPr algn="ctr"/>
            <a:r>
              <a:rPr lang="fr-FR" sz="1600" dirty="0"/>
              <a:t>(Cf réunions de rentrée)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F237559-1384-4841-91CF-B25E699A1300}"/>
              </a:ext>
            </a:extLst>
          </p:cNvPr>
          <p:cNvSpPr/>
          <p:nvPr/>
        </p:nvSpPr>
        <p:spPr bwMode="auto">
          <a:xfrm>
            <a:off x="3183987" y="0"/>
            <a:ext cx="5955600" cy="9861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EB15D398-62ED-4513-A694-CF23C982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405" y="321091"/>
            <a:ext cx="7454081" cy="681965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DOCTORALE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1600" b="0" dirty="0">
                <a:solidFill>
                  <a:schemeClr val="tx1"/>
                </a:solidFill>
                <a:latin typeface="+mn-lt"/>
              </a:rPr>
              <a:t>Pour la thèse et l’après-thèse</a:t>
            </a:r>
            <a:br>
              <a:rPr lang="fr-FR" sz="2400" dirty="0"/>
            </a:b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99627A40-56B0-4A4D-BC66-EF51724F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61765" cy="365125"/>
          </a:xfrm>
        </p:spPr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rgbClr val="000000"/>
                </a:solidFill>
              </a:rPr>
              <a:t>*Arrêté du 25 mai 2016 fixant le cadre national de la formation et les modalités conduisant à la délivrance du diplôme national de doctorat</a:t>
            </a:r>
          </a:p>
        </p:txBody>
      </p:sp>
    </p:spTree>
    <p:extLst>
      <p:ext uri="{BB962C8B-B14F-4D97-AF65-F5344CB8AC3E}">
        <p14:creationId xmlns:p14="http://schemas.microsoft.com/office/powerpoint/2010/main" val="379191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DB1CDDB-2BEE-4BF2-A648-97C1DBAC3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0" y="1040176"/>
            <a:ext cx="6241788" cy="5427143"/>
          </a:xfr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C2B9BB7-034E-4565-B692-AF988168A510}"/>
              </a:ext>
            </a:extLst>
          </p:cNvPr>
          <p:cNvSpPr/>
          <p:nvPr/>
        </p:nvSpPr>
        <p:spPr bwMode="auto">
          <a:xfrm>
            <a:off x="3183987" y="0"/>
            <a:ext cx="5955600" cy="9861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6BEDAE3-79D2-4C95-87D8-AA2AC4A1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405" y="321091"/>
            <a:ext cx="7454081" cy="681965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DOCTORALE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1600" b="0" dirty="0">
                <a:solidFill>
                  <a:schemeClr val="tx1"/>
                </a:solidFill>
                <a:latin typeface="+mn-lt"/>
              </a:rPr>
              <a:t>Pour la thèse et l’après-thèse</a:t>
            </a:r>
            <a:br>
              <a:rPr lang="fr-FR" sz="2400" dirty="0"/>
            </a:b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1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B12F15-B1D0-4ED2-A118-1FD7D89D6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8" y="1592263"/>
            <a:ext cx="7278009" cy="4897437"/>
          </a:xfr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07480D6-F0E6-4C1F-96DB-C30C70A613DE}"/>
              </a:ext>
            </a:extLst>
          </p:cNvPr>
          <p:cNvSpPr/>
          <p:nvPr/>
        </p:nvSpPr>
        <p:spPr bwMode="auto">
          <a:xfrm>
            <a:off x="3183987" y="0"/>
            <a:ext cx="5955600" cy="9861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2B7BE8-E0E0-4437-8D58-4822A741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405" y="321091"/>
            <a:ext cx="7454081" cy="681965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DOCTORALE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1600" b="0" dirty="0">
                <a:solidFill>
                  <a:schemeClr val="tx1"/>
                </a:solidFill>
                <a:latin typeface="+mn-lt"/>
              </a:rPr>
              <a:t>Pour la thèse et l’après-thèse</a:t>
            </a:r>
            <a:br>
              <a:rPr lang="fr-FR" sz="2400" dirty="0"/>
            </a:b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4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7B579-9E01-4043-A717-4A684394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2" y="1111623"/>
            <a:ext cx="8677835" cy="5378076"/>
          </a:xfrm>
        </p:spPr>
        <p:txBody>
          <a:bodyPr/>
          <a:lstStyle/>
          <a:p>
            <a:r>
              <a:rPr lang="fr-FR" sz="1800" b="1" dirty="0">
                <a:solidFill>
                  <a:schemeClr val="bg2">
                    <a:lumMod val="25000"/>
                  </a:schemeClr>
                </a:solidFill>
              </a:rPr>
              <a:t>FORMATION À LA PÉDAGOGIE UNIVERSITAIRE</a:t>
            </a:r>
          </a:p>
          <a:p>
            <a:r>
              <a:rPr lang="fr-FR" b="1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Itinéraire métiers de l’enseignement supérieur</a:t>
            </a:r>
            <a:endParaRPr lang="fr-FR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Pour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</a:rPr>
              <a:t>toustes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 doctorant.es ayant des missions d’enseignement</a:t>
            </a:r>
          </a:p>
          <a:p>
            <a:pPr marL="0" indent="0"/>
            <a:endParaRPr lang="fr-FR" b="1" dirty="0"/>
          </a:p>
          <a:p>
            <a:pPr marL="0" indent="0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Nécessité de suivre un certain nombre d’heures de formation, à choisir dans un catalogue spécifiquement conçus pour vos besoins, évoluant avec votre expérience.</a:t>
            </a:r>
          </a:p>
          <a:p>
            <a:pPr marL="0" indent="0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24 heures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lors de la 1</a:t>
            </a:r>
            <a:r>
              <a:rPr lang="fr-FR" sz="1600" baseline="30000" dirty="0">
                <a:solidFill>
                  <a:schemeClr val="bg2">
                    <a:lumMod val="25000"/>
                  </a:schemeClr>
                </a:solidFill>
              </a:rPr>
              <a:t>ère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 année d’enseignement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18 heures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lors de la 2</a:t>
            </a:r>
            <a:r>
              <a:rPr lang="fr-FR" sz="1600" baseline="30000" dirty="0">
                <a:solidFill>
                  <a:schemeClr val="bg2">
                    <a:lumMod val="25000"/>
                  </a:schemeClr>
                </a:solidFill>
              </a:rPr>
              <a:t>ème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 année d’enseignement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12 heures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lors de la 3</a:t>
            </a:r>
            <a:r>
              <a:rPr lang="fr-FR" sz="1600" baseline="30000" dirty="0">
                <a:solidFill>
                  <a:schemeClr val="bg2">
                    <a:lumMod val="25000"/>
                  </a:schemeClr>
                </a:solidFill>
              </a:rPr>
              <a:t>ème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 année d’enseignement</a:t>
            </a:r>
          </a:p>
          <a:p>
            <a:pPr marL="0" indent="0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	Cadre général qui devra être précisé pour chaque ED au cours de l’année</a:t>
            </a:r>
          </a:p>
          <a:p>
            <a:pPr marL="0" indent="0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/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Réunion d’informations le mardi 23 novembre 2021 à 9h en </a:t>
            </a:r>
            <a:r>
              <a:rPr lang="fr-FR" sz="1600" b="1" dirty="0" err="1">
                <a:solidFill>
                  <a:schemeClr val="bg2">
                    <a:lumMod val="25000"/>
                  </a:schemeClr>
                </a:solidFill>
              </a:rPr>
              <a:t>visio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marL="0" indent="0"/>
            <a:r>
              <a:rPr lang="fr-FR" sz="1600" dirty="0">
                <a:solidFill>
                  <a:schemeClr val="bg2">
                    <a:lumMod val="25000"/>
                  </a:schemeClr>
                </a:solidFill>
                <a:hlinkClick r:id="rId4"/>
              </a:rPr>
              <a:t>Résumé catalogue 2021-2022	</a:t>
            </a:r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/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/>
            <a:endParaRPr lang="fr-FR" b="1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A107D3-E89A-44E7-80CE-BBFCB4FC6107}"/>
              </a:ext>
            </a:extLst>
          </p:cNvPr>
          <p:cNvSpPr/>
          <p:nvPr/>
        </p:nvSpPr>
        <p:spPr bwMode="auto">
          <a:xfrm>
            <a:off x="3183987" y="0"/>
            <a:ext cx="5955600" cy="9861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20C2347-BEA9-4BE1-AF99-A34AD110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405" y="321091"/>
            <a:ext cx="7454081" cy="681965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DOCTORALE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1600" b="0" dirty="0">
                <a:solidFill>
                  <a:schemeClr val="tx1"/>
                </a:solidFill>
                <a:latin typeface="+mn-lt"/>
              </a:rPr>
              <a:t>Pour la thèse et l’après-thèse</a:t>
            </a:r>
            <a:br>
              <a:rPr lang="fr-FR" sz="2400" dirty="0"/>
            </a:b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2AE1C8B8-CE34-4DE0-8DCE-65A82BE54765}"/>
              </a:ext>
            </a:extLst>
          </p:cNvPr>
          <p:cNvSpPr/>
          <p:nvPr/>
        </p:nvSpPr>
        <p:spPr bwMode="auto">
          <a:xfrm>
            <a:off x="5038165" y="3307603"/>
            <a:ext cx="385482" cy="986117"/>
          </a:xfrm>
          <a:prstGeom prst="rightBrace">
            <a:avLst/>
          </a:pr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7305D3-C6B8-489C-AAAD-6779A139F55D}"/>
              </a:ext>
            </a:extLst>
          </p:cNvPr>
          <p:cNvSpPr txBox="1"/>
          <p:nvPr/>
        </p:nvSpPr>
        <p:spPr>
          <a:xfrm>
            <a:off x="5423647" y="3631384"/>
            <a:ext cx="363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Pour 40 à 64 heures enseignées / an </a:t>
            </a:r>
          </a:p>
        </p:txBody>
      </p:sp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CAD77DE5-D218-4D00-B0FC-A346BAC4E980}"/>
              </a:ext>
            </a:extLst>
          </p:cNvPr>
          <p:cNvSpPr/>
          <p:nvPr/>
        </p:nvSpPr>
        <p:spPr bwMode="auto">
          <a:xfrm rot="5400000">
            <a:off x="1084731" y="4182039"/>
            <a:ext cx="932326" cy="995083"/>
          </a:xfrm>
          <a:prstGeom prst="bentUpArrow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EE98F12-71FC-43E1-8B48-A146224E0D83}"/>
              </a:ext>
            </a:extLst>
          </p:cNvPr>
          <p:cNvSpPr/>
          <p:nvPr/>
        </p:nvSpPr>
        <p:spPr bwMode="auto">
          <a:xfrm>
            <a:off x="5148774" y="4351239"/>
            <a:ext cx="3432517" cy="12927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B29D9BD-2457-4AA7-8CBD-90C3617EA8A9}"/>
              </a:ext>
            </a:extLst>
          </p:cNvPr>
          <p:cNvSpPr/>
          <p:nvPr/>
        </p:nvSpPr>
        <p:spPr bwMode="auto">
          <a:xfrm>
            <a:off x="211015" y="4391593"/>
            <a:ext cx="3432517" cy="12927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AEF6556-BBB5-44F3-8C16-7171C0D1AF62}"/>
              </a:ext>
            </a:extLst>
          </p:cNvPr>
          <p:cNvSpPr/>
          <p:nvPr/>
        </p:nvSpPr>
        <p:spPr bwMode="auto">
          <a:xfrm>
            <a:off x="5047956" y="1881242"/>
            <a:ext cx="3432517" cy="12927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AB451CB-0081-4F51-8884-9A3BE9F4FA4D}"/>
              </a:ext>
            </a:extLst>
          </p:cNvPr>
          <p:cNvSpPr/>
          <p:nvPr/>
        </p:nvSpPr>
        <p:spPr bwMode="auto">
          <a:xfrm>
            <a:off x="185224" y="1931773"/>
            <a:ext cx="3432517" cy="12927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453" y="0"/>
            <a:ext cx="7597775" cy="993775"/>
          </a:xfrm>
        </p:spPr>
        <p:txBody>
          <a:bodyPr/>
          <a:lstStyle/>
          <a:p>
            <a:pPr algn="ctr"/>
            <a:r>
              <a:rPr lang="fr-FR" dirty="0"/>
              <a:t>LES MISSIONS DE L’EDT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9FB3B-C483-4B65-B987-9C6A3D53140D}"/>
              </a:ext>
            </a:extLst>
          </p:cNvPr>
          <p:cNvSpPr/>
          <p:nvPr/>
        </p:nvSpPr>
        <p:spPr bwMode="auto">
          <a:xfrm>
            <a:off x="422030" y="1209822"/>
            <a:ext cx="8159261" cy="1076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1C03D8-CEEA-47D7-A0C3-C0FFB0B58EE5}"/>
              </a:ext>
            </a:extLst>
          </p:cNvPr>
          <p:cNvSpPr txBox="1"/>
          <p:nvPr/>
        </p:nvSpPr>
        <p:spPr>
          <a:xfrm>
            <a:off x="378898" y="1098878"/>
            <a:ext cx="837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Coordination</a:t>
            </a:r>
            <a:r>
              <a:rPr lang="fr-FR" sz="2000" dirty="0"/>
              <a:t> et </a:t>
            </a:r>
            <a:r>
              <a:rPr lang="fr-FR" sz="2000" b="1" dirty="0"/>
              <a:t>mutualisation</a:t>
            </a:r>
            <a:r>
              <a:rPr lang="fr-FR" sz="2000" dirty="0"/>
              <a:t> des actions pour les écoles doctorales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EEF169-7A13-44AB-AB2D-A15591967C92}"/>
              </a:ext>
            </a:extLst>
          </p:cNvPr>
          <p:cNvSpPr txBox="1"/>
          <p:nvPr/>
        </p:nvSpPr>
        <p:spPr>
          <a:xfrm>
            <a:off x="303695" y="2028578"/>
            <a:ext cx="31955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FORMATION DOCTORALE</a:t>
            </a:r>
          </a:p>
          <a:p>
            <a:pPr algn="ctr"/>
            <a:r>
              <a:rPr lang="fr-FR" sz="1600" dirty="0"/>
              <a:t>Pour la thèse et l’après-thèse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B9CE92-7D34-4847-859E-E4AABE0643CE}"/>
              </a:ext>
            </a:extLst>
          </p:cNvPr>
          <p:cNvSpPr txBox="1"/>
          <p:nvPr/>
        </p:nvSpPr>
        <p:spPr>
          <a:xfrm>
            <a:off x="5316657" y="4376942"/>
            <a:ext cx="3163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L’INTERNATIONAL</a:t>
            </a:r>
          </a:p>
          <a:p>
            <a:pPr algn="ctr"/>
            <a:r>
              <a:rPr lang="fr-FR" sz="1600" dirty="0"/>
              <a:t>Informer et orienter dans les projets à l’international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41A6DB-05DF-4BA2-8675-92C74C3A08C9}"/>
              </a:ext>
            </a:extLst>
          </p:cNvPr>
          <p:cNvSpPr txBox="1"/>
          <p:nvPr/>
        </p:nvSpPr>
        <p:spPr>
          <a:xfrm>
            <a:off x="211015" y="4487718"/>
            <a:ext cx="3319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L’EMPLOI DES DOCTEURS</a:t>
            </a:r>
          </a:p>
          <a:p>
            <a:pPr algn="ctr"/>
            <a:r>
              <a:rPr lang="fr-FR" sz="1600" dirty="0"/>
              <a:t>Favoriser la poursuite de carrière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394AD4-8E4F-481E-A9DE-99E2286A5481}"/>
              </a:ext>
            </a:extLst>
          </p:cNvPr>
          <p:cNvSpPr txBox="1"/>
          <p:nvPr/>
        </p:nvSpPr>
        <p:spPr>
          <a:xfrm>
            <a:off x="5245589" y="2028578"/>
            <a:ext cx="30517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LE DOCTORAT</a:t>
            </a:r>
          </a:p>
          <a:p>
            <a:pPr algn="ctr"/>
            <a:r>
              <a:rPr lang="fr-FR" sz="1600" dirty="0"/>
              <a:t>Coordination du diplôme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D076D-4F5C-46E0-8DF1-EB3256EC85CF}"/>
              </a:ext>
            </a:extLst>
          </p:cNvPr>
          <p:cNvSpPr/>
          <p:nvPr/>
        </p:nvSpPr>
        <p:spPr bwMode="auto">
          <a:xfrm>
            <a:off x="211015" y="1911984"/>
            <a:ext cx="661182" cy="13376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42798-B232-4185-8DB0-6DF5FC8491B5}"/>
              </a:ext>
            </a:extLst>
          </p:cNvPr>
          <p:cNvSpPr/>
          <p:nvPr/>
        </p:nvSpPr>
        <p:spPr bwMode="auto">
          <a:xfrm>
            <a:off x="5156738" y="1911984"/>
            <a:ext cx="45719" cy="10897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EB848-A8FC-4724-B80B-A8105D77239B}"/>
              </a:ext>
            </a:extLst>
          </p:cNvPr>
          <p:cNvSpPr/>
          <p:nvPr/>
        </p:nvSpPr>
        <p:spPr bwMode="auto">
          <a:xfrm>
            <a:off x="2869809" y="2967335"/>
            <a:ext cx="661182" cy="1076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40C462F-4373-4EE3-9BCF-6B65AE7888A2}"/>
              </a:ext>
            </a:extLst>
          </p:cNvPr>
          <p:cNvSpPr txBox="1"/>
          <p:nvPr/>
        </p:nvSpPr>
        <p:spPr>
          <a:xfrm>
            <a:off x="211015" y="341554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Catalogue de formations transdisciplinaires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Formation à l’éthique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Formation à la pédagogie universitaire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26F967-1EB3-4E9E-B5F8-4081EDEA0CE8}"/>
              </a:ext>
            </a:extLst>
          </p:cNvPr>
          <p:cNvSpPr txBox="1"/>
          <p:nvPr/>
        </p:nvSpPr>
        <p:spPr>
          <a:xfrm>
            <a:off x="211015" y="585464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Observatoire du Doctorat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Réseau Toulouse Alumni Docteurs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357F660-B6C0-45F9-A2BB-9ACF2FE203D8}"/>
              </a:ext>
            </a:extLst>
          </p:cNvPr>
          <p:cNvSpPr txBox="1"/>
          <p:nvPr/>
        </p:nvSpPr>
        <p:spPr>
          <a:xfrm>
            <a:off x="5064832" y="342488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ADUM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/>
              <a:t>Dématérialisation des inscriptions et de la soutenance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32EB157-39F7-4C39-9867-5FF5A726553D}"/>
              </a:ext>
            </a:extLst>
          </p:cNvPr>
          <p:cNvSpPr txBox="1"/>
          <p:nvPr/>
        </p:nvSpPr>
        <p:spPr>
          <a:xfrm>
            <a:off x="5148774" y="586449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1400" dirty="0"/>
              <a:t>Formation FLE/LVE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sz="1400" dirty="0"/>
              <a:t>Attractivité internationale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E08342C5-9A74-49F8-9505-A6FDE0C1222E}"/>
              </a:ext>
            </a:extLst>
          </p:cNvPr>
          <p:cNvSpPr/>
          <p:nvPr/>
        </p:nvSpPr>
        <p:spPr bwMode="auto">
          <a:xfrm>
            <a:off x="1745857" y="2758066"/>
            <a:ext cx="362831" cy="70092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7953A9BA-B50A-4559-BCA0-4A4608826DDB}"/>
              </a:ext>
            </a:extLst>
          </p:cNvPr>
          <p:cNvSpPr/>
          <p:nvPr/>
        </p:nvSpPr>
        <p:spPr bwMode="auto">
          <a:xfrm>
            <a:off x="6683616" y="2723957"/>
            <a:ext cx="362831" cy="700925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5850BB1B-0173-4318-B044-CE760FAF71A6}"/>
              </a:ext>
            </a:extLst>
          </p:cNvPr>
          <p:cNvSpPr/>
          <p:nvPr/>
        </p:nvSpPr>
        <p:spPr bwMode="auto">
          <a:xfrm>
            <a:off x="1689587" y="5199396"/>
            <a:ext cx="362831" cy="700925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B6B224AD-8BE7-46EC-A468-DCC5EE3C95BA}"/>
              </a:ext>
            </a:extLst>
          </p:cNvPr>
          <p:cNvSpPr/>
          <p:nvPr/>
        </p:nvSpPr>
        <p:spPr bwMode="auto">
          <a:xfrm>
            <a:off x="6717149" y="5218161"/>
            <a:ext cx="362831" cy="700925"/>
          </a:xfrm>
          <a:prstGeom prst="down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2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6" grpId="0" animBg="1"/>
      <p:bldP spid="6" grpId="0"/>
      <p:bldP spid="8" grpId="0"/>
      <p:bldP spid="9" grpId="0"/>
      <p:bldP spid="20" grpId="0"/>
      <p:bldP spid="22" grpId="0"/>
      <p:bldP spid="24" grpId="0"/>
      <p:bldP spid="27" grpId="0" animBg="1"/>
      <p:bldP spid="26" grpId="0" animBg="1"/>
      <p:bldP spid="31" grpId="0" animBg="1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FTMiP-Diaporama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ES_Universite de Toulo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_Universite de Toulo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_Universite de Toulo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_Universite de Toulo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_Universite de Toulo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_Universite de Toulo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_Universite de Toulo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_Universite de Toulo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_Universite de Toulo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_Universite de Toulo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_Universite de Toulo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_Universite de Toulo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FTMP-Diaporama" id="{C846F8A5-7C2E-4081-9E01-727F6D05966C}" vid="{8CEE72AB-F2B9-48CB-A60A-F973246F6046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Words>1462</Words>
  <Application>Microsoft Macintosh PowerPoint</Application>
  <PresentationFormat>Affichage à l'écran (4:3)</PresentationFormat>
  <Paragraphs>259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Verdana</vt:lpstr>
      <vt:lpstr>Wingdings</vt:lpstr>
      <vt:lpstr>1_Thème Office</vt:lpstr>
      <vt:lpstr>UFTMiP-Diaporama</vt:lpstr>
      <vt:lpstr>Présentation PowerPoint</vt:lpstr>
      <vt:lpstr>L’ÉCOLE DES DOCTEURS</vt:lpstr>
      <vt:lpstr>Présentation PowerPoint</vt:lpstr>
      <vt:lpstr>FORMATION DOCTORALE Pour la thèse et l’après-thèse </vt:lpstr>
      <vt:lpstr>FORMATION DOCTORALE Pour la thèse et l’après-thèse </vt:lpstr>
      <vt:lpstr>FORMATION DOCTORALE Pour la thèse et l’après-thèse </vt:lpstr>
      <vt:lpstr>FORMATION DOCTORALE Pour la thèse et l’après-thèse </vt:lpstr>
      <vt:lpstr>FORMATION DOCTORALE Pour la thèse et l’après-thèse </vt:lpstr>
      <vt:lpstr>LES MISSIONS DE L’EDT</vt:lpstr>
      <vt:lpstr>LE DOCTORAT Coordination du diplôme  </vt:lpstr>
      <vt:lpstr>LES MISSIONS DE L’EDT</vt:lpstr>
      <vt:lpstr>L’EMPLOI DES DOCTEURS Favoriser la poursuite de carrière   </vt:lpstr>
      <vt:lpstr>L’EMPLOI DES DOCTEURS Favoriser la poursuite de carrière   </vt:lpstr>
      <vt:lpstr>LES MISSIONS DE L’EDT</vt:lpstr>
      <vt:lpstr>L’INTERNATIONAL Informer et orienter dans les projets à l’international    </vt:lpstr>
      <vt:lpstr>INFORMATIONS PRATIQUES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Flalleman</dc:creator>
  <cp:lastModifiedBy>clement.varenne@univ-toulouse.fr</cp:lastModifiedBy>
  <cp:revision>172</cp:revision>
  <dcterms:created xsi:type="dcterms:W3CDTF">2018-09-12T12:22:51Z</dcterms:created>
  <dcterms:modified xsi:type="dcterms:W3CDTF">2021-10-05T08:15:35Z</dcterms:modified>
</cp:coreProperties>
</file>