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EF9095-E3B6-4653-B758-940470BF369F}">
  <a:tblStyle styleId="{1DEF9095-E3B6-4653-B758-940470BF36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8099f3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8099f3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0" Type="http://schemas.openxmlformats.org/officeDocument/2006/relationships/image" Target="../media/image3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941" y="4049138"/>
            <a:ext cx="779069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615700" y="3028175"/>
            <a:ext cx="4599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Sieve - Promising Initial Results!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Future: Other programmable platforms &amp; network defenses 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Vision: Automatically determine &amp; perform layered design  </a:t>
            </a:r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4575025" y="-42900"/>
            <a:ext cx="0" cy="518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-20675" y="2567250"/>
            <a:ext cx="9236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95000" y="128700"/>
            <a:ext cx="447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We❤️high-speed switches (&amp; stateful NFs)!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Offload </a:t>
            </a:r>
            <a:r>
              <a:rPr lang="en">
                <a:solidFill>
                  <a:srgbClr val="FF0000"/>
                </a:solidFill>
              </a:rPr>
              <a:t>exact partition</a:t>
            </a:r>
            <a:r>
              <a:rPr lang="en"/>
              <a:t> of stateful NF =&gt; </a:t>
            </a:r>
            <a:r>
              <a:rPr b="1" lang="en"/>
              <a:t>Cache Style                                                                                                                                                   </a:t>
            </a:r>
            <a:endParaRPr/>
          </a:p>
        </p:txBody>
      </p:sp>
      <p:graphicFrame>
        <p:nvGraphicFramePr>
          <p:cNvPr id="59" name="Google Shape;59;p13"/>
          <p:cNvGraphicFramePr/>
          <p:nvPr/>
        </p:nvGraphicFramePr>
        <p:xfrm>
          <a:off x="598400" y="32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{1DEF9095-E3B6-4653-B758-940470BF369F}</a:tableStyleId>
              </a:tblPr>
              <a:tblGrid>
                <a:gridCol w="1109650"/>
                <a:gridCol w="395925"/>
              </a:tblGrid>
              <a:tr h="255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Cache</a:t>
                      </a:r>
                      <a:endParaRPr b="1"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5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Exact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🙂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5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Limited coverage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😢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</a:tr>
              <a:tr h="389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Both FP and FN errors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😢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9756" l="2677" r="10936" t="21923"/>
          <a:stretch/>
        </p:blipFill>
        <p:spPr>
          <a:xfrm>
            <a:off x="2622650" y="1098750"/>
            <a:ext cx="1808323" cy="104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3928" y="4163440"/>
            <a:ext cx="800100" cy="32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89048" y="3837112"/>
            <a:ext cx="457201" cy="651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79925" y="3995800"/>
            <a:ext cx="792479" cy="5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673625" y="4463975"/>
            <a:ext cx="119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High-speed switches</a:t>
            </a:r>
            <a:endParaRPr b="1" sz="1200"/>
          </a:p>
        </p:txBody>
      </p:sp>
      <p:sp>
        <p:nvSpPr>
          <p:cNvPr id="65" name="Google Shape;65;p13"/>
          <p:cNvSpPr txBox="1"/>
          <p:nvPr/>
        </p:nvSpPr>
        <p:spPr>
          <a:xfrm>
            <a:off x="5735900" y="4556375"/>
            <a:ext cx="119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SmartNICs</a:t>
            </a:r>
            <a:endParaRPr b="1" sz="1200"/>
          </a:p>
        </p:txBody>
      </p:sp>
      <p:sp>
        <p:nvSpPr>
          <p:cNvPr id="66" name="Google Shape;66;p13"/>
          <p:cNvSpPr txBox="1"/>
          <p:nvPr/>
        </p:nvSpPr>
        <p:spPr>
          <a:xfrm>
            <a:off x="6848600" y="4553584"/>
            <a:ext cx="119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eBPF</a:t>
            </a:r>
            <a:endParaRPr b="1" sz="1200"/>
          </a:p>
        </p:txBody>
      </p:sp>
      <p:sp>
        <p:nvSpPr>
          <p:cNvPr id="67" name="Google Shape;67;p13"/>
          <p:cNvSpPr txBox="1"/>
          <p:nvPr/>
        </p:nvSpPr>
        <p:spPr>
          <a:xfrm>
            <a:off x="7744900" y="4462144"/>
            <a:ext cx="119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Server (software)</a:t>
            </a:r>
            <a:endParaRPr b="1" sz="1200"/>
          </a:p>
        </p:txBody>
      </p:sp>
      <p:sp>
        <p:nvSpPr>
          <p:cNvPr id="68" name="Google Shape;68;p13"/>
          <p:cNvSpPr/>
          <p:nvPr/>
        </p:nvSpPr>
        <p:spPr>
          <a:xfrm>
            <a:off x="5162550" y="4082225"/>
            <a:ext cx="261575" cy="199675"/>
          </a:xfrm>
          <a:prstGeom prst="flowChartPredefined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07481" y="4107096"/>
            <a:ext cx="171714" cy="1499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" name="Google Shape;70;p13"/>
          <p:cNvGraphicFramePr/>
          <p:nvPr/>
        </p:nvGraphicFramePr>
        <p:xfrm>
          <a:off x="2348425" y="320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{1DEF9095-E3B6-4653-B758-940470BF369F}</a:tableStyleId>
              </a:tblPr>
              <a:tblGrid>
                <a:gridCol w="1223875"/>
                <a:gridCol w="436675"/>
              </a:tblGrid>
              <a:tr h="2550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Sieve</a:t>
                      </a:r>
                      <a:endParaRPr b="1"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Leaky (Approx.)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🤔</a:t>
                      </a:r>
                      <a:endParaRPr sz="1200"/>
                    </a:p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Full coverage 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🙂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Only (bounded) FP error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🙂</a:t>
                      </a:r>
                      <a:endParaRPr sz="1200"/>
                    </a:p>
                  </a:txBody>
                  <a:tcPr marT="45700" marB="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3"/>
          <p:cNvSpPr txBox="1"/>
          <p:nvPr/>
        </p:nvSpPr>
        <p:spPr>
          <a:xfrm>
            <a:off x="90275" y="1745125"/>
            <a:ext cx="35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</a:t>
            </a:r>
            <a:r>
              <a:rPr lang="en">
                <a:solidFill>
                  <a:srgbClr val="4CC90D"/>
                </a:solidFill>
              </a:rPr>
              <a:t> full NF</a:t>
            </a:r>
            <a:r>
              <a:rPr lang="en"/>
              <a:t> across layers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=&gt; </a:t>
            </a:r>
            <a:r>
              <a:rPr b="1" lang="en"/>
              <a:t>Sieve</a:t>
            </a:r>
            <a:r>
              <a:rPr lang="en"/>
              <a:t>! 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374" y="1135799"/>
            <a:ext cx="721613" cy="5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7675" y="888325"/>
            <a:ext cx="432006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 rot="-1353114">
            <a:off x="4932701" y="1366049"/>
            <a:ext cx="914424" cy="5488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100G</a:t>
            </a:r>
            <a:endParaRPr sz="1000"/>
          </a:p>
        </p:txBody>
      </p:sp>
      <p:sp>
        <p:nvSpPr>
          <p:cNvPr id="75" name="Google Shape;75;p13"/>
          <p:cNvSpPr/>
          <p:nvPr/>
        </p:nvSpPr>
        <p:spPr>
          <a:xfrm rot="1511358">
            <a:off x="4822125" y="712523"/>
            <a:ext cx="1005850" cy="48930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100G</a:t>
            </a:r>
            <a:endParaRPr sz="1000"/>
          </a:p>
        </p:txBody>
      </p:sp>
      <p:sp>
        <p:nvSpPr>
          <p:cNvPr id="76" name="Google Shape;76;p13"/>
          <p:cNvSpPr/>
          <p:nvPr/>
        </p:nvSpPr>
        <p:spPr>
          <a:xfrm>
            <a:off x="6821350" y="1184275"/>
            <a:ext cx="888000" cy="19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20G</a:t>
            </a:r>
            <a:endParaRPr sz="800"/>
          </a:p>
        </p:txBody>
      </p:sp>
      <p:sp>
        <p:nvSpPr>
          <p:cNvPr id="77" name="Google Shape;77;p13"/>
          <p:cNvSpPr txBox="1"/>
          <p:nvPr/>
        </p:nvSpPr>
        <p:spPr>
          <a:xfrm>
            <a:off x="5740425" y="783750"/>
            <a:ext cx="11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High-Speed Switch</a:t>
            </a:r>
            <a:endParaRPr b="1" sz="900"/>
          </a:p>
        </p:txBody>
      </p:sp>
      <p:sp>
        <p:nvSpPr>
          <p:cNvPr id="78" name="Google Shape;78;p13"/>
          <p:cNvSpPr txBox="1"/>
          <p:nvPr/>
        </p:nvSpPr>
        <p:spPr>
          <a:xfrm>
            <a:off x="7459150" y="631025"/>
            <a:ext cx="119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Middlebox Server </a:t>
            </a:r>
            <a:endParaRPr b="1" sz="900"/>
          </a:p>
        </p:txBody>
      </p:sp>
      <p:sp>
        <p:nvSpPr>
          <p:cNvPr id="79" name="Google Shape;79;p13"/>
          <p:cNvSpPr txBox="1"/>
          <p:nvPr/>
        </p:nvSpPr>
        <p:spPr>
          <a:xfrm>
            <a:off x="95000" y="1025950"/>
            <a:ext cx="24516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/>
              <a:t>Goal:</a:t>
            </a:r>
            <a:r>
              <a:rPr lang="en" sz="1300"/>
              <a:t> Drop</a:t>
            </a:r>
            <a:r>
              <a:rPr lang="en" sz="1300">
                <a:solidFill>
                  <a:srgbClr val="FF0000"/>
                </a:solidFill>
              </a:rPr>
              <a:t> </a:t>
            </a:r>
            <a:r>
              <a:rPr lang="en" sz="1300">
                <a:solidFill>
                  <a:srgbClr val="4CC90D"/>
                </a:solidFill>
              </a:rPr>
              <a:t>as much</a:t>
            </a:r>
            <a:r>
              <a:rPr lang="en" sz="1300"/>
              <a:t> unwanted traffic </a:t>
            </a:r>
            <a:r>
              <a:rPr lang="en" sz="1300">
                <a:solidFill>
                  <a:srgbClr val="4CC90D"/>
                </a:solidFill>
              </a:rPr>
              <a:t>as early</a:t>
            </a:r>
            <a:r>
              <a:rPr lang="en" sz="1300"/>
              <a:t> as possible, but </a:t>
            </a:r>
            <a:r>
              <a:rPr lang="en" sz="1300">
                <a:solidFill>
                  <a:srgbClr val="4CC90D"/>
                </a:solidFill>
              </a:rPr>
              <a:t>never </a:t>
            </a:r>
            <a:r>
              <a:rPr lang="en" sz="1300"/>
              <a:t>drop wanted traffic </a:t>
            </a:r>
            <a:endParaRPr sz="1300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32174" y="1299807"/>
            <a:ext cx="273862" cy="27388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4615750" y="128700"/>
            <a:ext cx="166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/>
              <a:t>Cache Firewall:</a:t>
            </a:r>
            <a:endParaRPr sz="1300"/>
          </a:p>
        </p:txBody>
      </p:sp>
      <p:sp>
        <p:nvSpPr>
          <p:cNvPr id="82" name="Google Shape;82;p13"/>
          <p:cNvSpPr txBox="1"/>
          <p:nvPr/>
        </p:nvSpPr>
        <p:spPr>
          <a:xfrm>
            <a:off x="5911150" y="128700"/>
            <a:ext cx="314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⚠️ </a:t>
            </a:r>
            <a:r>
              <a:rPr lang="en" sz="1300"/>
              <a:t>Cache misses </a:t>
            </a:r>
            <a:r>
              <a:rPr lang="en" sz="1300">
                <a:solidFill>
                  <a:srgbClr val="FF0000"/>
                </a:solidFill>
              </a:rPr>
              <a:t>drop good traffic</a:t>
            </a:r>
            <a:r>
              <a:rPr lang="en" sz="1300"/>
              <a:t>!  </a:t>
            </a:r>
            <a:endParaRPr sz="1300"/>
          </a:p>
        </p:txBody>
      </p:sp>
      <p:sp>
        <p:nvSpPr>
          <p:cNvPr id="83" name="Google Shape;83;p13"/>
          <p:cNvSpPr/>
          <p:nvPr/>
        </p:nvSpPr>
        <p:spPr>
          <a:xfrm rot="5403139">
            <a:off x="5729375" y="1623050"/>
            <a:ext cx="657000" cy="5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100G</a:t>
            </a:r>
            <a:endParaRPr sz="1000"/>
          </a:p>
        </p:txBody>
      </p:sp>
      <p:sp>
        <p:nvSpPr>
          <p:cNvPr id="84" name="Google Shape;84;p13"/>
          <p:cNvSpPr/>
          <p:nvPr/>
        </p:nvSpPr>
        <p:spPr>
          <a:xfrm rot="5400000">
            <a:off x="6195850" y="1667425"/>
            <a:ext cx="564900" cy="40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80G</a:t>
            </a:r>
            <a:endParaRPr sz="1000"/>
          </a:p>
        </p:txBody>
      </p:sp>
      <p:sp>
        <p:nvSpPr>
          <p:cNvPr id="85" name="Google Shape;85;p13"/>
          <p:cNvSpPr/>
          <p:nvPr/>
        </p:nvSpPr>
        <p:spPr>
          <a:xfrm>
            <a:off x="6668950" y="955675"/>
            <a:ext cx="1040400" cy="50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100G</a:t>
            </a:r>
            <a:endParaRPr sz="800"/>
          </a:p>
        </p:txBody>
      </p:sp>
      <p:sp>
        <p:nvSpPr>
          <p:cNvPr id="86" name="Google Shape;86;p13"/>
          <p:cNvSpPr/>
          <p:nvPr/>
        </p:nvSpPr>
        <p:spPr>
          <a:xfrm>
            <a:off x="2057475" y="2288275"/>
            <a:ext cx="5086200" cy="5487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Sieve: Layered Network Defenses Against Large-Scale Attacks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9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Sophia Yoo</a:t>
            </a: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Sata Sengupta, Maria Apostolaki, Jen Rexford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Princeton University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615750" y="128700"/>
            <a:ext cx="1660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/>
              <a:t>Sieve Firewall:</a:t>
            </a:r>
            <a:endParaRPr sz="1300"/>
          </a:p>
        </p:txBody>
      </p:sp>
      <p:sp>
        <p:nvSpPr>
          <p:cNvPr id="88" name="Google Shape;88;p13"/>
          <p:cNvSpPr/>
          <p:nvPr/>
        </p:nvSpPr>
        <p:spPr>
          <a:xfrm rot="5400000">
            <a:off x="5789377" y="1664925"/>
            <a:ext cx="650100" cy="46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95G</a:t>
            </a:r>
            <a:endParaRPr sz="1000"/>
          </a:p>
        </p:txBody>
      </p:sp>
      <p:sp>
        <p:nvSpPr>
          <p:cNvPr id="89" name="Google Shape;89;p13"/>
          <p:cNvSpPr/>
          <p:nvPr/>
        </p:nvSpPr>
        <p:spPr>
          <a:xfrm>
            <a:off x="6772388" y="1465425"/>
            <a:ext cx="7455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5G</a:t>
            </a:r>
            <a:endParaRPr sz="800"/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84775" y="1162347"/>
            <a:ext cx="411300" cy="41132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 rot="5400000">
            <a:off x="7644375" y="1794475"/>
            <a:ext cx="549300" cy="15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5G</a:t>
            </a:r>
            <a:endParaRPr sz="800"/>
          </a:p>
        </p:txBody>
      </p:sp>
      <p:sp>
        <p:nvSpPr>
          <p:cNvPr id="92" name="Google Shape;92;p13"/>
          <p:cNvSpPr txBox="1"/>
          <p:nvPr/>
        </p:nvSpPr>
        <p:spPr>
          <a:xfrm>
            <a:off x="5871675" y="96350"/>
            <a:ext cx="3144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🎉 </a:t>
            </a:r>
            <a:r>
              <a:rPr lang="en" sz="1300"/>
              <a:t>Sieve drops most bad traffic </a:t>
            </a:r>
            <a:r>
              <a:rPr lang="en" sz="1300">
                <a:solidFill>
                  <a:srgbClr val="4CC90D"/>
                </a:solidFill>
              </a:rPr>
              <a:t>early </a:t>
            </a:r>
            <a:r>
              <a:rPr lang="en" sz="1300"/>
              <a:t>and </a:t>
            </a:r>
            <a:r>
              <a:rPr lang="en" sz="1300">
                <a:solidFill>
                  <a:srgbClr val="4CC90D"/>
                </a:solidFill>
              </a:rPr>
              <a:t>never </a:t>
            </a:r>
            <a:r>
              <a:rPr lang="en" sz="1300"/>
              <a:t>drops good traffic! </a:t>
            </a:r>
            <a:endParaRPr sz="1300"/>
          </a:p>
        </p:txBody>
      </p:sp>
      <p:sp>
        <p:nvSpPr>
          <p:cNvPr id="93" name="Google Shape;93;p13"/>
          <p:cNvSpPr txBox="1"/>
          <p:nvPr/>
        </p:nvSpPr>
        <p:spPr>
          <a:xfrm>
            <a:off x="6477688" y="1594625"/>
            <a:ext cx="4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😢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64441" y="2503400"/>
            <a:ext cx="215659" cy="2738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304800" y="609600"/>
            <a:ext cx="401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[SyNAPSE, SOSR’22], [Clara, SOSP’21], [Flightplan, NSDI’21], [Pigasus, OSDI’20], [Gallium, SIGCOMM’20], [Lyra, SIGCOMM’20]...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6204825" y="1162350"/>
            <a:ext cx="261575" cy="199675"/>
          </a:xfrm>
          <a:prstGeom prst="flowChartPredefinedProcess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49756" y="1187221"/>
            <a:ext cx="171714" cy="149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2025" y="1155362"/>
            <a:ext cx="296800" cy="11871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7907200" y="1672550"/>
            <a:ext cx="4113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🙂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