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Roboto" panose="020B0604020202020204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BB0A43-0CAF-4ECD-B395-B3E61588C1DA}">
  <a:tblStyle styleId="{1EBB0A43-0CAF-4ECD-B395-B3E61588C1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ea95b62fb2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ea95b62fb2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use original operations, use X stages (if do grouping, use 4 stages) → accomplished by variable renaming and conceptually grouping, makes it easier to generate machine code etc.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Conceptually can be split into 4 parallel stages, can also do some variable renaming to help compiler generate machine code that uses exactly four stages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now implement each operation in a single stage (even circular bit shifts). Hardware can’t do multiple operations if they have dependencies.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Bullets: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dependent operations need to be in different stages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small number of operations can be in same stage if they are independent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limited memory, can’t have too many active variables in memory at given time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variable renaming was just for conceptual understanding  (containers/active bits/something else?)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How much memory is needed. If you use variables across stages, you allocate same memory twice across stages.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ab7eaa4b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ab7eaa4b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with round on left and bullet points on right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slide with round on left and stages on right (just walk through stage 1 steps)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use original operations, use X stages (if do grouping, use 4 stages) → accomplished by variable renaming and conceptually grouping, makes it easier to generate machine code etc.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Conceptually can be split into 4 parallel stages, can also do some variable renaming to help compiler generate machine code that uses exactly four stages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now implement each operation in a single stage (even circular bit shifts). Hardware can’t do multiple operations if they have dependencies.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Bullets: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dependent operations need to be in different stages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small number of operations can be in same stage if they are independent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limited memory, can’t have too many active variables in memory at given time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variable renaming was just for conceptual understanding  (containers/active bits/something else?)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How much memory is needed. If you use variables across stages, you allocate same memory twice across stages.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7a70f8d68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e7a70f8d68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applications will differ in how many recirculations they need, what overhead they have (based on input size)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ea95b62fb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ea95b62fb2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point: not only does SipID fit in hardware, it also leaves room for other applications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use is relatively low, mostly using hash units (for circular bit shifts) and packet header vector (to do recirculations etc.)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→ biggest constraint is number of stages, not using many other resources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Justify use of hash units - &gt; hash units normally used heavily for CRC32, but hopefully programmers who use SipID will not need to do CRC32, making the amount of hash unit resources used okay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e9178b9cb0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e9178b9cb0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SipHash/HalfSipHash iterates over each word of input, so longer the input, more processing to do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Hashing itself is not the issue, its when you have to hash adversarial packets that processing increases too much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packets come from “secure” side of network so acceptable to use faster, potentially less secure, hashes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e3da4b9727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e3da4b9727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results into context, typical input sizes are header fields (small!)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with CPU core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result is for default 100GBPS reserved recirculation throughput per pipeline (but can make tradeoff that is more aggressive)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 forwarding throughput to increase recirculation throughput (higher hash rates) → desirable for applications that need faster data plane hashing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e3da4b972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e3da4b9727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improvement to security in all spaces, not just in security applications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open source implementation, available for use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Font sizes and spacings!!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e971ecdd5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e971ecdd5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774117758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774117758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Packet-level programmability enables new applications, but with significant constraints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must be high-speed and robust to be useful and deal with adversarial traffic (want P4 that actually fits on Tofino)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if you have hashing that can run in line rate but is not secure that’s no good either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Tug of war, exciting new applications (programmability/flexibility) vs implementation challenges/constraints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Efficiency vs security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4e5ac597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4e5ac597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Briefly describe purpose of hash (takes some input, spits out some random output which an outsider could not generate without insider knowledge of keys and input)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the hashing in network applications is over a small field (typically headers etc.)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visuals under each column (minimal), indexing a table, large key into smaller key for fingerprinting, sampling of packets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without a key! (not crypto yet)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4e5ac59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4e5ac59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From Jen: Could frame this more as line-rate hashing or state-of-the-art line-rate hashing... and then pull the rug out from under us in the 2nd half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CRC on bitstreams (actual binary) to illustrate dealing with accidental bit flips, high level 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Insecure in what way? - Not robust to adversaries who might specifically design inputs to generate certain checksums (even if a key is used, adversary could still manipulate the input to get desired output) </a:t>
            </a: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e2ae87176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e2ae87176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visuals here, two hashes going to same index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 hashing properties, exploit security loopholes, cause application loopholes, unintended behavior (evil packets “with devil red horns” in all visuals, pointing to same entry etc.)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specific examples of network attacks??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3da4b972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3da4b972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of the number of operations that have to be performed for security, while friendly to data plane, is going to require more processing, take more time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Spectrum! (ess-scrypt)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Computational expense is often not worth overcoming since oftentimes security is lower priority than speed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774117758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774117758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SipRound is expensive in its own right, but we have to do it multiple times so need to do so efficiently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Goes through multiple rounds of processing, doing the same operations multiple times (iteratively on intermediate results)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 less! Start at high level (with numbers too)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circular bit shifts, can be expensive if implemented naively + </a:t>
            </a:r>
            <a:r>
              <a:rPr lang="en">
                <a:solidFill>
                  <a:schemeClr val="dk1"/>
                </a:solidFill>
              </a:rPr>
              <a:t>14 steps (lots of steps!), need them to fit efficiently/exploit concurrency to do multiple operations in single stage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sense of naive implementation and problems that would occur (not being able to fit)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SipHash created by Jean-Philippe Aumasson and Daniel J. Bernstein, 2012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Provably secure to certain extent etc.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971ecdd5e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e971ecdd5e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slicing (note, only need to do shifts for known values of n) - why is this easier to implement? ALU dependency for shifting and then OR. Not using ALU for second operation, just copying bits over - but using hash units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  = 5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&lt;&lt; 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b[31: 0] = a[26:0] ++  a[31:27]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Direct slicing can mess up with container alignment by bytes (so first do identity hashing) -- backup info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Circular bit shift - very common in many cryptography algorithms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traditional bit shifting, needs two stages (first do shifting, then do OR)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 using P4’s slicing semantics to use only one stage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 to fit in pipeline stages because of read/write access constraints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a95b62fb2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a95b62fb2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slicing (note, only need to do shifts for known values of n) - why is this easier to implement? ALU dependency for shifting and then OR. Not using ALU for second operation, just copying bits over - but using hash units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  = 5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&lt;&lt; 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b[31: 0] = a[26:0] ++  a[31:27]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slicing can mess up with container alignment by bytes (so first do identity hashing)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Circular bit shift - very common in many cryptography algorithms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traditional bit shifting, needs two stages (first do shifting, then do OR)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 using P4’s slicing semantics to use only one stage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 to fit in pipeline stages because of read/write access constraints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3D85C6"/>
                </a:solidFill>
              </a:rPr>
              <a:t>SipID: (Half)SipHash In the Data Plane </a:t>
            </a:r>
            <a:endParaRPr sz="3600">
              <a:solidFill>
                <a:srgbClr val="3D85C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Secure Keyed Hashing on Programmable Switches</a:t>
            </a:r>
            <a:r>
              <a:rPr lang="en" sz="3600"/>
              <a:t> </a:t>
            </a:r>
            <a:endParaRPr sz="36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7113" y="3853025"/>
            <a:ext cx="2009775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3381300" y="3452825"/>
            <a:ext cx="238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Sophia Yoo</a:t>
            </a:r>
            <a:r>
              <a:rPr lang="en"/>
              <a:t> &amp; Xiaoqi Chen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65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D85C6"/>
                </a:solidFill>
              </a:rPr>
              <a:t>Challenge #2: Limited Pipeline Stages  </a:t>
            </a:r>
            <a:endParaRPr sz="2500">
              <a:solidFill>
                <a:srgbClr val="3D85C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D85C6"/>
              </a:solidFill>
            </a:endParaRPr>
          </a:p>
        </p:txBody>
      </p:sp>
      <p:sp>
        <p:nvSpPr>
          <p:cNvPr id="297" name="Google Shape;297;p22"/>
          <p:cNvSpPr txBox="1"/>
          <p:nvPr/>
        </p:nvSpPr>
        <p:spPr>
          <a:xfrm>
            <a:off x="2567238" y="2983425"/>
            <a:ext cx="400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Original HalfSipHash Round 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98" name="Google Shape;29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body" idx="1"/>
          </p:nvPr>
        </p:nvSpPr>
        <p:spPr>
          <a:xfrm>
            <a:off x="643800" y="3268225"/>
            <a:ext cx="8008800" cy="16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Constraints: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Dependent operations need to be in different stages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Some operations can be performed concurrently if they are independent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Limited memory: limited number of active variables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300" name="Google Shape;3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775" y="1053913"/>
            <a:ext cx="1316875" cy="174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8299" y="2794825"/>
            <a:ext cx="1263825" cy="21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4850" y="1017725"/>
            <a:ext cx="1128958" cy="21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1738" y="1293450"/>
            <a:ext cx="979920" cy="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32925" y="2045700"/>
            <a:ext cx="1092791" cy="68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"/>
          <p:cNvSpPr txBox="1"/>
          <p:nvPr/>
        </p:nvSpPr>
        <p:spPr>
          <a:xfrm>
            <a:off x="2567238" y="2983425"/>
            <a:ext cx="400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Original HalfSipHash Round 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310" name="Google Shape;31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775" y="1053913"/>
            <a:ext cx="1316875" cy="174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8299" y="2794825"/>
            <a:ext cx="1263825" cy="21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4850" y="1017725"/>
            <a:ext cx="1128958" cy="21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1738" y="1293450"/>
            <a:ext cx="979920" cy="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32925" y="2045700"/>
            <a:ext cx="1092791" cy="68212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565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D85C6"/>
                </a:solidFill>
              </a:rPr>
              <a:t>Challenge #2: Limited Pipeline Stages  </a:t>
            </a:r>
            <a:endParaRPr sz="2500">
              <a:solidFill>
                <a:srgbClr val="3D85C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D85C6"/>
              </a:solidFill>
            </a:endParaRPr>
          </a:p>
        </p:txBody>
      </p:sp>
      <p:sp>
        <p:nvSpPr>
          <p:cNvPr id="316" name="Google Shape;31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17" name="Google Shape;317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88110" y="3388850"/>
            <a:ext cx="5967764" cy="12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3"/>
          <p:cNvSpPr txBox="1"/>
          <p:nvPr/>
        </p:nvSpPr>
        <p:spPr>
          <a:xfrm>
            <a:off x="1692575" y="4547375"/>
            <a:ext cx="575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HalfSipHash Round Grouped by Dependencies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"/>
          <p:cNvSpPr txBox="1"/>
          <p:nvPr/>
        </p:nvSpPr>
        <p:spPr>
          <a:xfrm>
            <a:off x="5701350" y="2015400"/>
            <a:ext cx="28608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M = </a:t>
            </a:r>
            <a:r>
              <a:rPr lang="en" sz="1500">
                <a:solidFill>
                  <a:srgbClr val="FF0000"/>
                </a:solidFill>
              </a:rPr>
              <a:t>16 </a:t>
            </a:r>
            <a:r>
              <a:rPr lang="en" sz="1500"/>
              <a:t>bytes, 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 = </a:t>
            </a:r>
            <a:r>
              <a:rPr lang="en" sz="1500">
                <a:solidFill>
                  <a:srgbClr val="FF0000"/>
                </a:solidFill>
              </a:rPr>
              <a:t>2</a:t>
            </a:r>
            <a:r>
              <a:rPr lang="en" sz="1500"/>
              <a:t> compression rounds, 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 = </a:t>
            </a:r>
            <a:r>
              <a:rPr lang="en" sz="1500">
                <a:solidFill>
                  <a:srgbClr val="FF0000"/>
                </a:solidFill>
              </a:rPr>
              <a:t>4 </a:t>
            </a:r>
            <a:r>
              <a:rPr lang="en" sz="1500"/>
              <a:t>finalization rounds, 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k = </a:t>
            </a:r>
            <a:r>
              <a:rPr lang="en" sz="1500">
                <a:solidFill>
                  <a:srgbClr val="FF0000"/>
                </a:solidFill>
              </a:rPr>
              <a:t>2 </a:t>
            </a:r>
            <a:r>
              <a:rPr lang="en" sz="1500"/>
              <a:t>SipRounds/pass</a:t>
            </a:r>
            <a:r>
              <a:rPr lang="en" sz="1500" b="1"/>
              <a:t> </a:t>
            </a:r>
            <a:endParaRPr sz="1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⇒ p = </a:t>
            </a:r>
            <a:r>
              <a:rPr lang="en" sz="1500" b="1">
                <a:solidFill>
                  <a:srgbClr val="FF0000"/>
                </a:solidFill>
              </a:rPr>
              <a:t>6 </a:t>
            </a:r>
            <a:r>
              <a:rPr lang="en" sz="1500" b="1"/>
              <a:t>passes  </a:t>
            </a:r>
            <a:endParaRPr sz="1500" b="1"/>
          </a:p>
        </p:txBody>
      </p:sp>
      <p:sp>
        <p:nvSpPr>
          <p:cNvPr id="324" name="Google Shape;324;p24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3D85C6"/>
                </a:solidFill>
              </a:rPr>
              <a:t>Implementing Multiple SipRounds </a:t>
            </a:r>
            <a:endParaRPr>
              <a:solidFill>
                <a:srgbClr val="3D85C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4835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One pipeline pass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Ingress+Egress pipelines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Recirculation 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326" name="Google Shape;3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3580201"/>
            <a:ext cx="4571999" cy="12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28" name="Google Shape;3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5398" y="1114575"/>
            <a:ext cx="2208650" cy="68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4"/>
          <p:cNvSpPr txBox="1"/>
          <p:nvPr/>
        </p:nvSpPr>
        <p:spPr>
          <a:xfrm>
            <a:off x="4829375" y="1731800"/>
            <a:ext cx="3698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Number of passes required per M-byte input. </a:t>
            </a:r>
            <a:endParaRPr sz="1300"/>
          </a:p>
        </p:txBody>
      </p:sp>
      <p:sp>
        <p:nvSpPr>
          <p:cNvPr id="330" name="Google Shape;330;p24"/>
          <p:cNvSpPr txBox="1"/>
          <p:nvPr/>
        </p:nvSpPr>
        <p:spPr>
          <a:xfrm>
            <a:off x="768150" y="2151200"/>
            <a:ext cx="42864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Ingress-Only: </a:t>
            </a:r>
            <a:r>
              <a:rPr lang="en" sz="1800">
                <a:solidFill>
                  <a:srgbClr val="FF0000"/>
                </a:solidFill>
              </a:rPr>
              <a:t>5 </a:t>
            </a:r>
            <a:r>
              <a:rPr lang="en" sz="1800">
                <a:solidFill>
                  <a:schemeClr val="dk1"/>
                </a:solidFill>
              </a:rPr>
              <a:t>recirculations with 16-byte input</a:t>
            </a:r>
            <a:endParaRPr sz="1800"/>
          </a:p>
        </p:txBody>
      </p:sp>
      <p:sp>
        <p:nvSpPr>
          <p:cNvPr id="331" name="Google Shape;331;p24"/>
          <p:cNvSpPr txBox="1"/>
          <p:nvPr/>
        </p:nvSpPr>
        <p:spPr>
          <a:xfrm>
            <a:off x="768150" y="2756025"/>
            <a:ext cx="42864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Ingress+Egress: </a:t>
            </a:r>
            <a:r>
              <a:rPr lang="en" sz="1800">
                <a:solidFill>
                  <a:srgbClr val="FF0000"/>
                </a:solidFill>
              </a:rPr>
              <a:t>2 </a:t>
            </a:r>
            <a:r>
              <a:rPr lang="en" sz="1800">
                <a:solidFill>
                  <a:schemeClr val="dk1"/>
                </a:solidFill>
              </a:rPr>
              <a:t>recirculations with 16-byte input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675" y="1630800"/>
            <a:ext cx="4359700" cy="165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5"/>
          <p:cNvSpPr txBox="1"/>
          <p:nvPr/>
        </p:nvSpPr>
        <p:spPr>
          <a:xfrm>
            <a:off x="4284125" y="3273475"/>
            <a:ext cx="428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Resource Utilization </a:t>
            </a:r>
            <a:endParaRPr/>
          </a:p>
        </p:txBody>
      </p:sp>
      <p:sp>
        <p:nvSpPr>
          <p:cNvPr id="338" name="Google Shape;338;p25"/>
          <p:cNvSpPr txBox="1">
            <a:spLocks noGrp="1"/>
          </p:cNvSpPr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3D85C6"/>
                </a:solidFill>
              </a:rPr>
              <a:t>SipID Hardware Prototype </a:t>
            </a:r>
            <a:endParaRPr>
              <a:solidFill>
                <a:srgbClr val="3D85C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5"/>
          <p:cNvSpPr txBox="1">
            <a:spLocks noGrp="1"/>
          </p:cNvSpPr>
          <p:nvPr>
            <p:ph type="body" idx="1"/>
          </p:nvPr>
        </p:nvSpPr>
        <p:spPr>
          <a:xfrm>
            <a:off x="311700" y="1445125"/>
            <a:ext cx="3842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Ingress-Only version 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Implemented in 490 lines of P4 code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Ingress+Egress version 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Implemented in 779 lines of P4 code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Runs on Barefoot Tofino Wedge32X-100B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40" name="Google Shape;34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3D85C6"/>
                </a:solidFill>
              </a:rPr>
              <a:t>Application-Dependent Overhead  </a:t>
            </a:r>
            <a:endParaRPr>
              <a:solidFill>
                <a:srgbClr val="3D85C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851300" cy="9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Iterative processing for each word in </a:t>
            </a:r>
            <a:r>
              <a:rPr lang="en" i="1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-word input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Network applications typically require short inputs 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347" name="Google Shape;347;p26"/>
          <p:cNvGraphicFramePr/>
          <p:nvPr/>
        </p:nvGraphicFramePr>
        <p:xfrm>
          <a:off x="952500" y="203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{1EBB0A43-0CAF-4ECD-B395-B3E61588C1DA}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Jaqen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NetCache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SilkRoad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P4RTT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AROMA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BeauCoup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 bytes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 bytes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13/37 bytes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 bytes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13/21 bytes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2~18 bytes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8" name="Google Shape;348;p26"/>
          <p:cNvSpPr txBox="1">
            <a:spLocks noGrp="1"/>
          </p:cNvSpPr>
          <p:nvPr>
            <p:ph type="body" idx="1"/>
          </p:nvPr>
        </p:nvSpPr>
        <p:spPr>
          <a:xfrm>
            <a:off x="311700" y="3133675"/>
            <a:ext cx="7851300" cy="12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Acceptable to be below line-rate?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Not all ports serve adversarial traffic (e.g., only internet-facing ports)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Not all packets need hashing (e.g., only handshake packets) 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Recirculation ports dedicated for security measures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9" name="Google Shape;34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Evaluation 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355" name="Google Shape;355;p27"/>
          <p:cNvSpPr txBox="1">
            <a:spLocks noGrp="1"/>
          </p:cNvSpPr>
          <p:nvPr>
            <p:ph type="body" idx="1"/>
          </p:nvPr>
        </p:nvSpPr>
        <p:spPr>
          <a:xfrm>
            <a:off x="311700" y="3514675"/>
            <a:ext cx="8520600" cy="12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Ingress+Egress vs. Ingress-Only: increase maximum hash rate by 3x 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16 byte input (Ingress + Egress)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Approximately 5x speed of single-core CPU</a:t>
            </a:r>
            <a:endParaRPr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56" name="Google Shape;356;p27"/>
          <p:cNvSpPr txBox="1"/>
          <p:nvPr/>
        </p:nvSpPr>
        <p:spPr>
          <a:xfrm>
            <a:off x="4035475" y="1212025"/>
            <a:ext cx="2630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chemeClr val="dk1"/>
                </a:solidFill>
              </a:rPr>
              <a:t>SipID Hash Rate with Different Input Lengths </a:t>
            </a:r>
            <a:endParaRPr sz="9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357" name="Google Shape;3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288" y="1504950"/>
            <a:ext cx="3692025" cy="189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7"/>
          <p:cNvSpPr/>
          <p:nvPr/>
        </p:nvSpPr>
        <p:spPr>
          <a:xfrm>
            <a:off x="3048000" y="1952625"/>
            <a:ext cx="2771700" cy="3525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7"/>
          <p:cNvSpPr txBox="1"/>
          <p:nvPr/>
        </p:nvSpPr>
        <p:spPr>
          <a:xfrm>
            <a:off x="949475" y="1213725"/>
            <a:ext cx="2355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NetCache (Load-Balancing): 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16-byte input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150 million hashes per second  </a:t>
            </a:r>
            <a:endParaRPr sz="1200"/>
          </a:p>
        </p:txBody>
      </p:sp>
      <p:cxnSp>
        <p:nvCxnSpPr>
          <p:cNvPr id="360" name="Google Shape;360;p27"/>
          <p:cNvCxnSpPr/>
          <p:nvPr/>
        </p:nvCxnSpPr>
        <p:spPr>
          <a:xfrm>
            <a:off x="2012850" y="1952625"/>
            <a:ext cx="939900" cy="176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1" name="Google Shape;36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Conclusions 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367" name="Google Shape;36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0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In-network applications 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Rely on hashing 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CRC32 is fast, but insecure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Want speed </a:t>
            </a:r>
            <a:r>
              <a:rPr lang="en" i="1">
                <a:solidFill>
                  <a:schemeClr val="dk1"/>
                </a:solidFill>
              </a:rPr>
              <a:t>and </a:t>
            </a:r>
            <a:r>
              <a:rPr lang="en">
                <a:solidFill>
                  <a:schemeClr val="dk1"/>
                </a:solidFill>
              </a:rPr>
              <a:t>security 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 b="1">
                <a:solidFill>
                  <a:schemeClr val="dk1"/>
                </a:solidFill>
              </a:rPr>
              <a:t>SipID</a:t>
            </a:r>
            <a:r>
              <a:rPr lang="en" sz="1800">
                <a:solidFill>
                  <a:schemeClr val="dk1"/>
                </a:solidFill>
              </a:rPr>
              <a:t>: HalfSipHash in the Data Plane!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Open-Source P4 implementation for Tofino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https://github.com/Princeton-Cabernet/p4-projects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8" name="Google Shape;368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69" name="Google Shape;3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4741" y="3382650"/>
            <a:ext cx="1296061" cy="66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28"/>
          <p:cNvPicPr preferRelativeResize="0"/>
          <p:nvPr/>
        </p:nvPicPr>
        <p:blipFill rotWithShape="1">
          <a:blip r:embed="rId4">
            <a:alphaModFix/>
          </a:blip>
          <a:srcRect t="32088" r="7510" b="33067"/>
          <a:stretch/>
        </p:blipFill>
        <p:spPr>
          <a:xfrm>
            <a:off x="921575" y="3435680"/>
            <a:ext cx="3007817" cy="55784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8"/>
          <p:cNvSpPr txBox="1"/>
          <p:nvPr/>
        </p:nvSpPr>
        <p:spPr>
          <a:xfrm>
            <a:off x="1412096" y="3554240"/>
            <a:ext cx="228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SipHash Tofino </a:t>
            </a:r>
            <a:endParaRPr/>
          </a:p>
        </p:txBody>
      </p:sp>
      <p:sp>
        <p:nvSpPr>
          <p:cNvPr id="372" name="Google Shape;372;p28"/>
          <p:cNvSpPr txBox="1">
            <a:spLocks noGrp="1"/>
          </p:cNvSpPr>
          <p:nvPr>
            <p:ph type="body" idx="1"/>
          </p:nvPr>
        </p:nvSpPr>
        <p:spPr>
          <a:xfrm>
            <a:off x="312200" y="3880925"/>
            <a:ext cx="852060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Future work 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Integrating SipID in network applications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"/>
          <p:cNvSpPr txBox="1">
            <a:spLocks noGrp="1"/>
          </p:cNvSpPr>
          <p:nvPr>
            <p:ph type="ctrTitle"/>
          </p:nvPr>
        </p:nvSpPr>
        <p:spPr>
          <a:xfrm>
            <a:off x="311708" y="9731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3D85C6"/>
                </a:solidFill>
              </a:rPr>
              <a:t>Thank you!</a:t>
            </a:r>
            <a:endParaRPr sz="3600">
              <a:solidFill>
                <a:srgbClr val="3D85C6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Questions?</a:t>
            </a:r>
            <a:endParaRPr sz="3600"/>
          </a:p>
        </p:txBody>
      </p:sp>
      <p:pic>
        <p:nvPicPr>
          <p:cNvPr id="378" name="Google Shape;3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7113" y="3853025"/>
            <a:ext cx="2009775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Today’s Data Plane Applications 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00100"/>
            <a:ext cx="8520600" cy="23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Opportunity for improved </a:t>
            </a:r>
            <a:endParaRPr sz="2000">
              <a:solidFill>
                <a:schemeClr val="dk1"/>
              </a:solidFill>
            </a:endParaRPr>
          </a:p>
          <a:p>
            <a:pPr marL="1371600" lvl="1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Security</a:t>
            </a:r>
            <a:endParaRPr sz="2000">
              <a:solidFill>
                <a:schemeClr val="dk1"/>
              </a:solidFill>
            </a:endParaRPr>
          </a:p>
          <a:p>
            <a:pPr marL="1371600" lvl="1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Privacy</a:t>
            </a:r>
            <a:endParaRPr sz="2000">
              <a:solidFill>
                <a:schemeClr val="dk1"/>
              </a:solidFill>
            </a:endParaRPr>
          </a:p>
          <a:p>
            <a:pPr marL="1371600" lvl="1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Performance</a:t>
            </a:r>
            <a:endParaRPr sz="2000">
              <a:solidFill>
                <a:schemeClr val="dk1"/>
              </a:solidFill>
            </a:endParaRPr>
          </a:p>
          <a:p>
            <a:pPr marL="1371600" lvl="1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Reliability 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2948" y="1809100"/>
            <a:ext cx="3206050" cy="10769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5196100" y="2744375"/>
            <a:ext cx="1751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Implementation Challenges</a:t>
            </a:r>
            <a:endParaRPr sz="1100"/>
          </a:p>
        </p:txBody>
      </p:sp>
      <p:sp>
        <p:nvSpPr>
          <p:cNvPr id="66" name="Google Shape;66;p14"/>
          <p:cNvSpPr txBox="1"/>
          <p:nvPr/>
        </p:nvSpPr>
        <p:spPr>
          <a:xfrm>
            <a:off x="6567700" y="2785375"/>
            <a:ext cx="20058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Sophisticated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Applications 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3267575"/>
            <a:ext cx="8520600" cy="145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Hardware Implementation Challenges</a:t>
            </a:r>
            <a:endParaRPr sz="2000">
              <a:solidFill>
                <a:schemeClr val="dk1"/>
              </a:solidFill>
            </a:endParaRPr>
          </a:p>
          <a:p>
            <a:pPr marL="1371600" lvl="1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Limited Arithmetic Operations  </a:t>
            </a:r>
            <a:endParaRPr sz="2000">
              <a:solidFill>
                <a:schemeClr val="dk1"/>
              </a:solidFill>
            </a:endParaRPr>
          </a:p>
          <a:p>
            <a:pPr marL="1371600" lvl="1" indent="-3556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" sz="2000">
                <a:solidFill>
                  <a:schemeClr val="dk1"/>
                </a:solidFill>
              </a:rPr>
              <a:t>Limited Pipeline Stages </a:t>
            </a:r>
            <a:endParaRPr sz="2000">
              <a:solidFill>
                <a:schemeClr val="dk1"/>
              </a:solidFill>
            </a:endParaRPr>
          </a:p>
          <a:p>
            <a:pPr marL="13716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r="3975" b="8775"/>
          <a:stretch/>
        </p:blipFill>
        <p:spPr>
          <a:xfrm rot="479126">
            <a:off x="6338295" y="3360339"/>
            <a:ext cx="1045278" cy="10791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Network Applications use Hashing Extensively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454600" cy="19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Indexing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Hash of header fields used as array index for hash tables (e.g., Jaqen, NetCache)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428850" y="1273325"/>
            <a:ext cx="2454600" cy="19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Fingerprinting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Hash stored in register array as fingerprint of longer flow IDs (e.g., SilkRoad, P4RTT)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6275375" y="1273325"/>
            <a:ext cx="2454600" cy="19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Sampling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Pseudo-random hash compared with thresholds to sample a subset of traffic (e.g., AROMA, BeauCoup)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 rotWithShape="1">
          <a:blip r:embed="rId4">
            <a:alphaModFix/>
          </a:blip>
          <a:srcRect l="33136" t="55118" r="8513" b="16383"/>
          <a:stretch/>
        </p:blipFill>
        <p:spPr>
          <a:xfrm rot="-5400000">
            <a:off x="828625" y="3713225"/>
            <a:ext cx="1861750" cy="33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5"/>
          <p:cNvCxnSpPr/>
          <p:nvPr/>
        </p:nvCxnSpPr>
        <p:spPr>
          <a:xfrm rot="10800000" flipH="1">
            <a:off x="1324200" y="3711275"/>
            <a:ext cx="353700" cy="124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72607" y="3895266"/>
            <a:ext cx="515853" cy="157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51350" y="3927123"/>
            <a:ext cx="515876" cy="157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2953" y="4150782"/>
            <a:ext cx="515876" cy="157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5478" y="4027951"/>
            <a:ext cx="515876" cy="157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0528" y="4150782"/>
            <a:ext cx="515876" cy="157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90528" y="4027951"/>
            <a:ext cx="515853" cy="157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 rotWithShape="1">
          <a:blip r:embed="rId6">
            <a:alphaModFix/>
          </a:blip>
          <a:srcRect t="16380"/>
          <a:stretch/>
        </p:blipFill>
        <p:spPr>
          <a:xfrm>
            <a:off x="6922404" y="3637876"/>
            <a:ext cx="304187" cy="2712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5"/>
          <p:cNvCxnSpPr/>
          <p:nvPr/>
        </p:nvCxnSpPr>
        <p:spPr>
          <a:xfrm>
            <a:off x="4418675" y="3949550"/>
            <a:ext cx="303900" cy="26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8" name="Google Shape;88;p15"/>
          <p:cNvPicPr preferRelativeResize="0"/>
          <p:nvPr/>
        </p:nvPicPr>
        <p:blipFill rotWithShape="1">
          <a:blip r:embed="rId7">
            <a:alphaModFix/>
          </a:blip>
          <a:srcRect r="13103"/>
          <a:stretch/>
        </p:blipFill>
        <p:spPr>
          <a:xfrm>
            <a:off x="761668" y="3705702"/>
            <a:ext cx="562532" cy="38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 rotWithShape="1">
          <a:blip r:embed="rId7">
            <a:alphaModFix/>
          </a:blip>
          <a:srcRect l="7211" r="13100"/>
          <a:stretch/>
        </p:blipFill>
        <p:spPr>
          <a:xfrm>
            <a:off x="3543600" y="3581775"/>
            <a:ext cx="844965" cy="62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76573" y="4114224"/>
            <a:ext cx="215002" cy="27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 rotWithShape="1">
          <a:blip r:embed="rId9">
            <a:alphaModFix/>
          </a:blip>
          <a:srcRect l="9710" t="9949" r="10886" b="13807"/>
          <a:stretch/>
        </p:blipFill>
        <p:spPr>
          <a:xfrm>
            <a:off x="4776576" y="4273050"/>
            <a:ext cx="215000" cy="2339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1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body" idx="1"/>
          </p:nvPr>
        </p:nvSpPr>
        <p:spPr>
          <a:xfrm>
            <a:off x="4801625" y="1769750"/>
            <a:ext cx="36369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Not a cryptographic function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4801625" y="1475663"/>
            <a:ext cx="488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Significant limitations </a:t>
            </a:r>
            <a:endParaRPr sz="1800"/>
          </a:p>
        </p:txBody>
      </p:sp>
      <p:sp>
        <p:nvSpPr>
          <p:cNvPr id="99" name="Google Shape;99;p16"/>
          <p:cNvSpPr/>
          <p:nvPr/>
        </p:nvSpPr>
        <p:spPr>
          <a:xfrm>
            <a:off x="1358025" y="3306725"/>
            <a:ext cx="6679800" cy="981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3899775" y="3488625"/>
            <a:ext cx="1069500" cy="5727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body" idx="1"/>
          </p:nvPr>
        </p:nvSpPr>
        <p:spPr>
          <a:xfrm>
            <a:off x="4801625" y="2046463"/>
            <a:ext cx="2631300" cy="4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Insecure as a hash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458225" y="2031575"/>
            <a:ext cx="1508700" cy="4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Fast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458225" y="1774513"/>
            <a:ext cx="37773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Computationally inexpensive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949875" y="4276675"/>
            <a:ext cx="7229700" cy="4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CRC: Designed to catch </a:t>
            </a:r>
            <a:r>
              <a:rPr lang="en" sz="1400" i="1">
                <a:solidFill>
                  <a:schemeClr val="dk1"/>
                </a:solidFill>
              </a:rPr>
              <a:t>accidental </a:t>
            </a:r>
            <a:r>
              <a:rPr lang="en" sz="1400">
                <a:solidFill>
                  <a:schemeClr val="dk1"/>
                </a:solidFill>
              </a:rPr>
              <a:t>bit flips, not </a:t>
            </a:r>
            <a:r>
              <a:rPr lang="en" sz="1400" i="1">
                <a:solidFill>
                  <a:schemeClr val="dk1"/>
                </a:solidFill>
              </a:rPr>
              <a:t>intentional </a:t>
            </a:r>
            <a:r>
              <a:rPr lang="en" sz="1400">
                <a:solidFill>
                  <a:schemeClr val="dk1"/>
                </a:solidFill>
              </a:rPr>
              <a:t>changes </a:t>
            </a:r>
            <a:endParaRPr sz="14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7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endParaRPr sz="1700">
              <a:solidFill>
                <a:schemeClr val="dk1"/>
              </a:solidFill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CRC32 is widely used in the data plane </a:t>
            </a:r>
            <a:endParaRPr>
              <a:solidFill>
                <a:srgbClr val="3D85C6"/>
              </a:solidFill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975" y="1916900"/>
            <a:ext cx="176925" cy="17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725" y="2179550"/>
            <a:ext cx="176925" cy="17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17450" y="2166712"/>
            <a:ext cx="247650" cy="23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458225" y="1482075"/>
            <a:ext cx="488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Efficient </a:t>
            </a:r>
            <a:endParaRPr sz="1800"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25325" y="1872362"/>
            <a:ext cx="247650" cy="23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1809125" y="3401100"/>
            <a:ext cx="171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Input: 0b11000010</a:t>
            </a:r>
            <a:endParaRPr/>
          </a:p>
        </p:txBody>
      </p:sp>
      <p:sp>
        <p:nvSpPr>
          <p:cNvPr id="112" name="Google Shape;112;p16"/>
          <p:cNvSpPr txBox="1"/>
          <p:nvPr/>
        </p:nvSpPr>
        <p:spPr>
          <a:xfrm>
            <a:off x="5450850" y="3451725"/>
            <a:ext cx="218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Zero: checksum correct </a:t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1391375" y="3626100"/>
            <a:ext cx="218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Checksum: 0b00001111</a:t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3772050" y="3493500"/>
            <a:ext cx="1275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CRC Verification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5450850" y="3664125"/>
            <a:ext cx="258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Non-zero: checksum incorrect</a:t>
            </a:r>
            <a:endParaRPr/>
          </a:p>
        </p:txBody>
      </p:sp>
      <p:cxnSp>
        <p:nvCxnSpPr>
          <p:cNvPr id="116" name="Google Shape;116;p16"/>
          <p:cNvCxnSpPr/>
          <p:nvPr/>
        </p:nvCxnSpPr>
        <p:spPr>
          <a:xfrm>
            <a:off x="3465100" y="3624525"/>
            <a:ext cx="306900" cy="6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16"/>
          <p:cNvCxnSpPr>
            <a:endCxn id="114" idx="1"/>
          </p:cNvCxnSpPr>
          <p:nvPr/>
        </p:nvCxnSpPr>
        <p:spPr>
          <a:xfrm rot="10800000" flipH="1">
            <a:off x="3428550" y="3801300"/>
            <a:ext cx="343500" cy="11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8" name="Google Shape;118;p16"/>
          <p:cNvCxnSpPr/>
          <p:nvPr/>
        </p:nvCxnSpPr>
        <p:spPr>
          <a:xfrm rot="10800000" flipH="1">
            <a:off x="5124150" y="3640200"/>
            <a:ext cx="326700" cy="8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9" name="Google Shape;119;p16"/>
          <p:cNvCxnSpPr/>
          <p:nvPr/>
        </p:nvCxnSpPr>
        <p:spPr>
          <a:xfrm>
            <a:off x="5124150" y="3801300"/>
            <a:ext cx="381000" cy="4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" name="Google Shape;12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Vulnerabilities due to CRC32 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311700" y="1273325"/>
            <a:ext cx="2454600" cy="19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Indexing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127" name="Google Shape;127;p17"/>
          <p:cNvSpPr txBox="1">
            <a:spLocks noGrp="1"/>
          </p:cNvSpPr>
          <p:nvPr>
            <p:ph type="body" idx="1"/>
          </p:nvPr>
        </p:nvSpPr>
        <p:spPr>
          <a:xfrm>
            <a:off x="3428850" y="1273325"/>
            <a:ext cx="2454600" cy="19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Fingerprinting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>
            <a:off x="6275375" y="1273325"/>
            <a:ext cx="2454600" cy="19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Sampling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999999"/>
              </a:solidFill>
            </a:endParaRPr>
          </a:p>
        </p:txBody>
      </p:sp>
      <p:sp>
        <p:nvSpPr>
          <p:cNvPr id="129" name="Google Shape;129;p17"/>
          <p:cNvSpPr txBox="1">
            <a:spLocks noGrp="1"/>
          </p:cNvSpPr>
          <p:nvPr>
            <p:ph type="body" idx="1"/>
          </p:nvPr>
        </p:nvSpPr>
        <p:spPr>
          <a:xfrm>
            <a:off x="311700" y="1643075"/>
            <a:ext cx="2454600" cy="13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Collisions that force table updates and evictions to go to the same index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>
            <a:off x="3428850" y="1643075"/>
            <a:ext cx="2454600" cy="19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Collisions that inaccurately group flow IDs together with the same fingerprint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6275375" y="1671650"/>
            <a:ext cx="2454600" cy="17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Construct hashes that cause traffic to never be sampled (bypass monitoring) or always sampled (system overload)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2" name="Google Shape;132;p17"/>
          <p:cNvPicPr preferRelativeResize="0"/>
          <p:nvPr/>
        </p:nvPicPr>
        <p:blipFill rotWithShape="1">
          <a:blip r:embed="rId3">
            <a:alphaModFix/>
          </a:blip>
          <a:srcRect r="3975" b="8775"/>
          <a:stretch/>
        </p:blipFill>
        <p:spPr>
          <a:xfrm rot="479126">
            <a:off x="6414495" y="3436539"/>
            <a:ext cx="1045278" cy="10791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8807" y="3971466"/>
            <a:ext cx="515853" cy="157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7550" y="4003323"/>
            <a:ext cx="515876" cy="157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9153" y="4226982"/>
            <a:ext cx="515876" cy="157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1678" y="4104151"/>
            <a:ext cx="515876" cy="157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6728" y="4226982"/>
            <a:ext cx="515876" cy="157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6728" y="4104151"/>
            <a:ext cx="515853" cy="157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 rotWithShape="1">
          <a:blip r:embed="rId5">
            <a:alphaModFix/>
          </a:blip>
          <a:srcRect t="16380"/>
          <a:stretch/>
        </p:blipFill>
        <p:spPr>
          <a:xfrm>
            <a:off x="6998604" y="3714076"/>
            <a:ext cx="304187" cy="2712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 rotWithShape="1">
          <a:blip r:embed="rId6">
            <a:alphaModFix/>
          </a:blip>
          <a:srcRect l="33136" t="55118" r="8513" b="16383"/>
          <a:stretch/>
        </p:blipFill>
        <p:spPr>
          <a:xfrm rot="-5400000">
            <a:off x="756006" y="3661306"/>
            <a:ext cx="1861750" cy="33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17"/>
          <p:cNvCxnSpPr/>
          <p:nvPr/>
        </p:nvCxnSpPr>
        <p:spPr>
          <a:xfrm rot="-5400000">
            <a:off x="1397606" y="3545531"/>
            <a:ext cx="115800" cy="31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7"/>
          <p:cNvCxnSpPr/>
          <p:nvPr/>
        </p:nvCxnSpPr>
        <p:spPr>
          <a:xfrm rot="-5400000" flipH="1">
            <a:off x="1430644" y="3411794"/>
            <a:ext cx="174600" cy="229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7"/>
          <p:cNvCxnSpPr/>
          <p:nvPr/>
        </p:nvCxnSpPr>
        <p:spPr>
          <a:xfrm flipH="1">
            <a:off x="4757225" y="3991850"/>
            <a:ext cx="247200" cy="288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44" name="Google Shape;14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61888" y="3843388"/>
            <a:ext cx="247199" cy="14199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7"/>
          <p:cNvSpPr/>
          <p:nvPr/>
        </p:nvSpPr>
        <p:spPr>
          <a:xfrm>
            <a:off x="7742713" y="3895725"/>
            <a:ext cx="195400" cy="609600"/>
          </a:xfrm>
          <a:custGeom>
            <a:avLst/>
            <a:gdLst/>
            <a:ahLst/>
            <a:cxnLst/>
            <a:rect l="l" t="t" r="r" b="b"/>
            <a:pathLst>
              <a:path w="7816" h="24384" extrusionOk="0">
                <a:moveTo>
                  <a:pt x="7816" y="0"/>
                </a:moveTo>
                <a:cubicBezTo>
                  <a:pt x="409" y="3704"/>
                  <a:pt x="-2807" y="18533"/>
                  <a:pt x="3054" y="2438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146" name="Google Shape;146;p17"/>
          <p:cNvCxnSpPr/>
          <p:nvPr/>
        </p:nvCxnSpPr>
        <p:spPr>
          <a:xfrm rot="10800000">
            <a:off x="7978988" y="4450650"/>
            <a:ext cx="213000" cy="17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" name="Google Shape;147;p17"/>
          <p:cNvSpPr txBox="1"/>
          <p:nvPr/>
        </p:nvSpPr>
        <p:spPr>
          <a:xfrm>
            <a:off x="7506427" y="4555150"/>
            <a:ext cx="1286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Never sampled!</a:t>
            </a:r>
            <a:endParaRPr sz="1200"/>
          </a:p>
        </p:txBody>
      </p:sp>
      <p:cxnSp>
        <p:nvCxnSpPr>
          <p:cNvPr id="148" name="Google Shape;148;p17"/>
          <p:cNvCxnSpPr/>
          <p:nvPr/>
        </p:nvCxnSpPr>
        <p:spPr>
          <a:xfrm flipH="1">
            <a:off x="7478513" y="3619938"/>
            <a:ext cx="256500" cy="7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9" name="Google Shape;149;p17"/>
          <p:cNvSpPr txBox="1"/>
          <p:nvPr/>
        </p:nvSpPr>
        <p:spPr>
          <a:xfrm>
            <a:off x="7614325" y="3427750"/>
            <a:ext cx="1406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Always sampled!</a:t>
            </a:r>
            <a:endParaRPr sz="1200"/>
          </a:p>
        </p:txBody>
      </p:sp>
      <p:pic>
        <p:nvPicPr>
          <p:cNvPr id="150" name="Google Shape;150;p17"/>
          <p:cNvPicPr preferRelativeResize="0"/>
          <p:nvPr/>
        </p:nvPicPr>
        <p:blipFill rotWithShape="1">
          <a:blip r:embed="rId8">
            <a:alphaModFix/>
          </a:blip>
          <a:srcRect l="7211" r="13100"/>
          <a:stretch/>
        </p:blipFill>
        <p:spPr>
          <a:xfrm>
            <a:off x="814525" y="3644100"/>
            <a:ext cx="483169" cy="35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7875" y="3264000"/>
            <a:ext cx="453333" cy="26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7"/>
          <p:cNvPicPr preferRelativeResize="0"/>
          <p:nvPr/>
        </p:nvPicPr>
        <p:blipFill rotWithShape="1">
          <a:blip r:embed="rId8">
            <a:alphaModFix/>
          </a:blip>
          <a:srcRect l="16847" r="13099" b="9428"/>
          <a:stretch/>
        </p:blipFill>
        <p:spPr>
          <a:xfrm>
            <a:off x="1019175" y="3263750"/>
            <a:ext cx="424750" cy="325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17"/>
          <p:cNvCxnSpPr/>
          <p:nvPr/>
        </p:nvCxnSpPr>
        <p:spPr>
          <a:xfrm>
            <a:off x="4113875" y="4025750"/>
            <a:ext cx="303900" cy="26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4" name="Google Shape;154;p17"/>
          <p:cNvPicPr preferRelativeResize="0"/>
          <p:nvPr/>
        </p:nvPicPr>
        <p:blipFill rotWithShape="1">
          <a:blip r:embed="rId8">
            <a:alphaModFix/>
          </a:blip>
          <a:srcRect l="7211" r="13100"/>
          <a:stretch/>
        </p:blipFill>
        <p:spPr>
          <a:xfrm>
            <a:off x="3238800" y="3657975"/>
            <a:ext cx="844965" cy="62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71773" y="4190424"/>
            <a:ext cx="215002" cy="27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 rotWithShape="1">
          <a:blip r:embed="rId10">
            <a:alphaModFix/>
          </a:blip>
          <a:srcRect l="9710" t="9949" r="10886" b="13807"/>
          <a:stretch/>
        </p:blipFill>
        <p:spPr>
          <a:xfrm>
            <a:off x="4471776" y="4348700"/>
            <a:ext cx="215000" cy="2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 rotWithShape="1">
          <a:blip r:embed="rId8">
            <a:alphaModFix/>
          </a:blip>
          <a:srcRect l="16324" r="13099" b="16839"/>
          <a:stretch/>
        </p:blipFill>
        <p:spPr>
          <a:xfrm>
            <a:off x="4935600" y="3619950"/>
            <a:ext cx="693684" cy="4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83825" y="4052364"/>
            <a:ext cx="515874" cy="29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85973" y="3810816"/>
            <a:ext cx="303900" cy="174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We need a </a:t>
            </a:r>
            <a:r>
              <a:rPr lang="en" i="1">
                <a:solidFill>
                  <a:srgbClr val="3D85C6"/>
                </a:solidFill>
              </a:rPr>
              <a:t>secure</a:t>
            </a:r>
            <a:r>
              <a:rPr lang="en">
                <a:solidFill>
                  <a:srgbClr val="3D85C6"/>
                </a:solidFill>
              </a:rPr>
              <a:t> hash, do these exist? 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8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Yes! 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E.g., SHA256, Scrypt, Blowfish 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But, there are some problems…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Computationally expensive 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Complex implementation unfriendly to data plane</a:t>
            </a:r>
            <a:endParaRPr sz="1800">
              <a:solidFill>
                <a:schemeClr val="dk1"/>
              </a:solidFill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Inefficient, slow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650825" y="3390050"/>
            <a:ext cx="1730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Security </a:t>
            </a:r>
            <a:endParaRPr sz="1600" b="1"/>
          </a:p>
        </p:txBody>
      </p:sp>
      <p:sp>
        <p:nvSpPr>
          <p:cNvPr id="168" name="Google Shape;168;p18"/>
          <p:cNvSpPr txBox="1"/>
          <p:nvPr/>
        </p:nvSpPr>
        <p:spPr>
          <a:xfrm>
            <a:off x="7446275" y="3397975"/>
            <a:ext cx="1465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Speed</a:t>
            </a:r>
            <a:endParaRPr sz="1600" b="1"/>
          </a:p>
        </p:txBody>
      </p:sp>
      <p:sp>
        <p:nvSpPr>
          <p:cNvPr id="169" name="Google Shape;169;p18"/>
          <p:cNvSpPr txBox="1"/>
          <p:nvPr/>
        </p:nvSpPr>
        <p:spPr>
          <a:xfrm>
            <a:off x="6886100" y="3995075"/>
            <a:ext cx="1653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CRC32, Checksum</a:t>
            </a:r>
            <a:endParaRPr sz="1600"/>
          </a:p>
        </p:txBody>
      </p:sp>
      <p:sp>
        <p:nvSpPr>
          <p:cNvPr id="170" name="Google Shape;170;p18"/>
          <p:cNvSpPr txBox="1"/>
          <p:nvPr/>
        </p:nvSpPr>
        <p:spPr>
          <a:xfrm>
            <a:off x="269825" y="3976200"/>
            <a:ext cx="1653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SHA256, Scrypt,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Blowfish</a:t>
            </a:r>
            <a:endParaRPr sz="1600"/>
          </a:p>
        </p:txBody>
      </p:sp>
      <p:sp>
        <p:nvSpPr>
          <p:cNvPr id="171" name="Google Shape;171;p18"/>
          <p:cNvSpPr txBox="1"/>
          <p:nvPr/>
        </p:nvSpPr>
        <p:spPr>
          <a:xfrm>
            <a:off x="2380925" y="3976200"/>
            <a:ext cx="1653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SipID </a:t>
            </a:r>
            <a:endParaRPr sz="1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(HalfSipHash in the Data Plane) </a:t>
            </a:r>
            <a:endParaRPr sz="1600"/>
          </a:p>
        </p:txBody>
      </p:sp>
      <p:cxnSp>
        <p:nvCxnSpPr>
          <p:cNvPr id="172" name="Google Shape;172;p18"/>
          <p:cNvCxnSpPr/>
          <p:nvPr/>
        </p:nvCxnSpPr>
        <p:spPr>
          <a:xfrm rot="10800000" flipH="1">
            <a:off x="2752500" y="3841225"/>
            <a:ext cx="5099700" cy="1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p18"/>
          <p:cNvCxnSpPr/>
          <p:nvPr/>
        </p:nvCxnSpPr>
        <p:spPr>
          <a:xfrm rot="10800000">
            <a:off x="920425" y="3833125"/>
            <a:ext cx="1840500" cy="25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4" name="Google Shape;17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/>
          <p:nvPr/>
        </p:nvSpPr>
        <p:spPr>
          <a:xfrm>
            <a:off x="5210662" y="3000205"/>
            <a:ext cx="117000" cy="96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7630978" y="3033648"/>
            <a:ext cx="117000" cy="96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9"/>
          <p:cNvSpPr/>
          <p:nvPr/>
        </p:nvSpPr>
        <p:spPr>
          <a:xfrm>
            <a:off x="5210662" y="2340203"/>
            <a:ext cx="117000" cy="96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HalfSipHash-</a:t>
            </a:r>
            <a:r>
              <a:rPr lang="en" i="1">
                <a:solidFill>
                  <a:srgbClr val="3D85C6"/>
                </a:solidFill>
              </a:rPr>
              <a:t>c</a:t>
            </a:r>
            <a:r>
              <a:rPr lang="en">
                <a:solidFill>
                  <a:srgbClr val="3D85C6"/>
                </a:solidFill>
              </a:rPr>
              <a:t>-</a:t>
            </a:r>
            <a:r>
              <a:rPr lang="en" i="1">
                <a:solidFill>
                  <a:srgbClr val="3D85C6"/>
                </a:solidFill>
              </a:rPr>
              <a:t>d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183" name="Google Shape;183;p19"/>
          <p:cNvSpPr/>
          <p:nvPr/>
        </p:nvSpPr>
        <p:spPr>
          <a:xfrm>
            <a:off x="7630978" y="2330375"/>
            <a:ext cx="117000" cy="96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4" name="Google Shape;184;p19"/>
          <p:cNvCxnSpPr/>
          <p:nvPr/>
        </p:nvCxnSpPr>
        <p:spPr>
          <a:xfrm flipH="1">
            <a:off x="6159884" y="1882326"/>
            <a:ext cx="4200" cy="67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5" name="Google Shape;185;p19"/>
          <p:cNvSpPr/>
          <p:nvPr/>
        </p:nvSpPr>
        <p:spPr>
          <a:xfrm>
            <a:off x="5210662" y="1633839"/>
            <a:ext cx="117000" cy="96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6" name="Google Shape;186;p19"/>
          <p:cNvCxnSpPr/>
          <p:nvPr/>
        </p:nvCxnSpPr>
        <p:spPr>
          <a:xfrm flipH="1">
            <a:off x="5267094" y="1075657"/>
            <a:ext cx="4200" cy="86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19"/>
          <p:cNvCxnSpPr/>
          <p:nvPr/>
        </p:nvCxnSpPr>
        <p:spPr>
          <a:xfrm flipH="1">
            <a:off x="6159884" y="1075657"/>
            <a:ext cx="4200" cy="87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19"/>
          <p:cNvCxnSpPr/>
          <p:nvPr/>
        </p:nvCxnSpPr>
        <p:spPr>
          <a:xfrm flipH="1">
            <a:off x="6874116" y="1075657"/>
            <a:ext cx="4200" cy="95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19"/>
          <p:cNvCxnSpPr/>
          <p:nvPr/>
        </p:nvCxnSpPr>
        <p:spPr>
          <a:xfrm flipH="1">
            <a:off x="7688910" y="1075657"/>
            <a:ext cx="2700" cy="936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19"/>
          <p:cNvCxnSpPr/>
          <p:nvPr/>
        </p:nvCxnSpPr>
        <p:spPr>
          <a:xfrm flipH="1">
            <a:off x="5267094" y="1887715"/>
            <a:ext cx="4200" cy="67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19"/>
          <p:cNvCxnSpPr/>
          <p:nvPr/>
        </p:nvCxnSpPr>
        <p:spPr>
          <a:xfrm flipH="1">
            <a:off x="6874116" y="1882326"/>
            <a:ext cx="4200" cy="62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19"/>
          <p:cNvCxnSpPr/>
          <p:nvPr/>
        </p:nvCxnSpPr>
        <p:spPr>
          <a:xfrm flipH="1">
            <a:off x="7688910" y="1882254"/>
            <a:ext cx="2700" cy="73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193;p19"/>
          <p:cNvCxnSpPr/>
          <p:nvPr/>
        </p:nvCxnSpPr>
        <p:spPr>
          <a:xfrm flipH="1">
            <a:off x="5267094" y="2841051"/>
            <a:ext cx="4200" cy="5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Google Shape;194;p19"/>
          <p:cNvCxnSpPr/>
          <p:nvPr/>
        </p:nvCxnSpPr>
        <p:spPr>
          <a:xfrm flipH="1">
            <a:off x="6159884" y="2835662"/>
            <a:ext cx="4200" cy="5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19"/>
          <p:cNvCxnSpPr/>
          <p:nvPr/>
        </p:nvCxnSpPr>
        <p:spPr>
          <a:xfrm flipH="1">
            <a:off x="6874116" y="2835662"/>
            <a:ext cx="4200" cy="5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19"/>
          <p:cNvCxnSpPr/>
          <p:nvPr/>
        </p:nvCxnSpPr>
        <p:spPr>
          <a:xfrm flipH="1">
            <a:off x="7687410" y="2835662"/>
            <a:ext cx="4200" cy="5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19"/>
          <p:cNvCxnSpPr/>
          <p:nvPr/>
        </p:nvCxnSpPr>
        <p:spPr>
          <a:xfrm>
            <a:off x="5278324" y="2603607"/>
            <a:ext cx="0" cy="26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19"/>
          <p:cNvCxnSpPr/>
          <p:nvPr/>
        </p:nvCxnSpPr>
        <p:spPr>
          <a:xfrm>
            <a:off x="6154389" y="2580702"/>
            <a:ext cx="0" cy="298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19"/>
          <p:cNvCxnSpPr/>
          <p:nvPr/>
        </p:nvCxnSpPr>
        <p:spPr>
          <a:xfrm>
            <a:off x="6868621" y="2544036"/>
            <a:ext cx="11400" cy="33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19"/>
          <p:cNvCxnSpPr>
            <a:endCxn id="201" idx="3"/>
          </p:cNvCxnSpPr>
          <p:nvPr/>
        </p:nvCxnSpPr>
        <p:spPr>
          <a:xfrm flipH="1">
            <a:off x="7687610" y="2638641"/>
            <a:ext cx="900" cy="23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2" name="Google Shape;202;p19"/>
          <p:cNvSpPr txBox="1"/>
          <p:nvPr/>
        </p:nvSpPr>
        <p:spPr>
          <a:xfrm>
            <a:off x="4611092" y="2225307"/>
            <a:ext cx="58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</a:t>
            </a:r>
            <a:r>
              <a:rPr lang="en" b="1" baseline="-25000"/>
              <a:t>1</a:t>
            </a:r>
            <a:endParaRPr b="1" baseline="-25000"/>
          </a:p>
        </p:txBody>
      </p:sp>
      <p:cxnSp>
        <p:nvCxnSpPr>
          <p:cNvPr id="203" name="Google Shape;203;p19"/>
          <p:cNvCxnSpPr>
            <a:endCxn id="181" idx="6"/>
          </p:cNvCxnSpPr>
          <p:nvPr/>
        </p:nvCxnSpPr>
        <p:spPr>
          <a:xfrm rot="10800000" flipH="1">
            <a:off x="4943062" y="2388203"/>
            <a:ext cx="3846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19"/>
          <p:cNvCxnSpPr/>
          <p:nvPr/>
        </p:nvCxnSpPr>
        <p:spPr>
          <a:xfrm flipH="1">
            <a:off x="5266759" y="1925272"/>
            <a:ext cx="6000" cy="33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5" name="Google Shape;205;p19"/>
          <p:cNvSpPr txBox="1"/>
          <p:nvPr/>
        </p:nvSpPr>
        <p:spPr>
          <a:xfrm>
            <a:off x="4611092" y="1518923"/>
            <a:ext cx="58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</a:t>
            </a:r>
            <a:r>
              <a:rPr lang="en" b="1" baseline="-25000"/>
              <a:t>0</a:t>
            </a:r>
            <a:endParaRPr b="1" baseline="-25000"/>
          </a:p>
        </p:txBody>
      </p:sp>
      <p:cxnSp>
        <p:nvCxnSpPr>
          <p:cNvPr id="206" name="Google Shape;206;p19"/>
          <p:cNvCxnSpPr>
            <a:endCxn id="185" idx="6"/>
          </p:cNvCxnSpPr>
          <p:nvPr/>
        </p:nvCxnSpPr>
        <p:spPr>
          <a:xfrm rot="10800000" flipH="1">
            <a:off x="4943062" y="1681839"/>
            <a:ext cx="3846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7" name="Google Shape;207;p19"/>
          <p:cNvSpPr/>
          <p:nvPr/>
        </p:nvSpPr>
        <p:spPr>
          <a:xfrm>
            <a:off x="5138840" y="1865701"/>
            <a:ext cx="2700900" cy="16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9"/>
          <p:cNvSpPr txBox="1"/>
          <p:nvPr/>
        </p:nvSpPr>
        <p:spPr>
          <a:xfrm>
            <a:off x="5383010" y="1844889"/>
            <a:ext cx="2304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Compression Round </a:t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5138840" y="2085701"/>
            <a:ext cx="2700900" cy="16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9"/>
          <p:cNvSpPr txBox="1"/>
          <p:nvPr/>
        </p:nvSpPr>
        <p:spPr>
          <a:xfrm>
            <a:off x="5383010" y="2064890"/>
            <a:ext cx="2304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Compression Round </a:t>
            </a:r>
            <a:endParaRPr/>
          </a:p>
        </p:txBody>
      </p:sp>
      <p:sp>
        <p:nvSpPr>
          <p:cNvPr id="211" name="Google Shape;211;p19"/>
          <p:cNvSpPr txBox="1"/>
          <p:nvPr/>
        </p:nvSpPr>
        <p:spPr>
          <a:xfrm>
            <a:off x="8016517" y="2214884"/>
            <a:ext cx="54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</a:t>
            </a:r>
            <a:r>
              <a:rPr lang="en" b="1" baseline="-25000"/>
              <a:t>0</a:t>
            </a:r>
            <a:endParaRPr b="1" baseline="-25000"/>
          </a:p>
        </p:txBody>
      </p:sp>
      <p:cxnSp>
        <p:nvCxnSpPr>
          <p:cNvPr id="212" name="Google Shape;212;p19"/>
          <p:cNvCxnSpPr/>
          <p:nvPr/>
        </p:nvCxnSpPr>
        <p:spPr>
          <a:xfrm rot="10800000" flipH="1">
            <a:off x="7630978" y="2377235"/>
            <a:ext cx="4542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3" name="Google Shape;213;p19"/>
          <p:cNvSpPr/>
          <p:nvPr/>
        </p:nvSpPr>
        <p:spPr>
          <a:xfrm>
            <a:off x="5138840" y="2525702"/>
            <a:ext cx="2700900" cy="16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9"/>
          <p:cNvSpPr txBox="1"/>
          <p:nvPr/>
        </p:nvSpPr>
        <p:spPr>
          <a:xfrm>
            <a:off x="5383010" y="2504891"/>
            <a:ext cx="2304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Compression Round </a:t>
            </a:r>
            <a:endParaRPr/>
          </a:p>
        </p:txBody>
      </p:sp>
      <p:sp>
        <p:nvSpPr>
          <p:cNvPr id="215" name="Google Shape;215;p19"/>
          <p:cNvSpPr/>
          <p:nvPr/>
        </p:nvSpPr>
        <p:spPr>
          <a:xfrm>
            <a:off x="5138840" y="2745703"/>
            <a:ext cx="2700900" cy="16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9"/>
          <p:cNvSpPr txBox="1"/>
          <p:nvPr/>
        </p:nvSpPr>
        <p:spPr>
          <a:xfrm>
            <a:off x="5383010" y="2724891"/>
            <a:ext cx="2304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Compression Round </a:t>
            </a:r>
            <a:endParaRPr/>
          </a:p>
        </p:txBody>
      </p:sp>
      <p:sp>
        <p:nvSpPr>
          <p:cNvPr id="216" name="Google Shape;216;p19"/>
          <p:cNvSpPr txBox="1"/>
          <p:nvPr/>
        </p:nvSpPr>
        <p:spPr>
          <a:xfrm>
            <a:off x="8016517" y="2918167"/>
            <a:ext cx="54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</a:t>
            </a:r>
            <a:r>
              <a:rPr lang="en" b="1" baseline="-25000"/>
              <a:t>1</a:t>
            </a:r>
            <a:endParaRPr b="1" baseline="-25000"/>
          </a:p>
        </p:txBody>
      </p:sp>
      <p:cxnSp>
        <p:nvCxnSpPr>
          <p:cNvPr id="217" name="Google Shape;217;p19"/>
          <p:cNvCxnSpPr/>
          <p:nvPr/>
        </p:nvCxnSpPr>
        <p:spPr>
          <a:xfrm rot="10800000" flipH="1">
            <a:off x="7630978" y="3080507"/>
            <a:ext cx="4542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19"/>
          <p:cNvSpPr txBox="1"/>
          <p:nvPr/>
        </p:nvSpPr>
        <p:spPr>
          <a:xfrm>
            <a:off x="4549345" y="2885304"/>
            <a:ext cx="58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0xff</a:t>
            </a:r>
            <a:endParaRPr baseline="-25000"/>
          </a:p>
        </p:txBody>
      </p:sp>
      <p:cxnSp>
        <p:nvCxnSpPr>
          <p:cNvPr id="219" name="Google Shape;219;p19"/>
          <p:cNvCxnSpPr>
            <a:endCxn id="179" idx="6"/>
          </p:cNvCxnSpPr>
          <p:nvPr/>
        </p:nvCxnSpPr>
        <p:spPr>
          <a:xfrm rot="10800000" flipH="1">
            <a:off x="4943062" y="3048205"/>
            <a:ext cx="3846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0" name="Google Shape;220;p19"/>
          <p:cNvSpPr/>
          <p:nvPr/>
        </p:nvSpPr>
        <p:spPr>
          <a:xfrm>
            <a:off x="5138840" y="3185704"/>
            <a:ext cx="2700900" cy="16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9"/>
          <p:cNvSpPr txBox="1"/>
          <p:nvPr/>
        </p:nvSpPr>
        <p:spPr>
          <a:xfrm>
            <a:off x="5383010" y="3164892"/>
            <a:ext cx="2304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Finalization Round </a:t>
            </a:r>
            <a:endParaRPr/>
          </a:p>
        </p:txBody>
      </p:sp>
      <p:sp>
        <p:nvSpPr>
          <p:cNvPr id="222" name="Google Shape;222;p19"/>
          <p:cNvSpPr/>
          <p:nvPr/>
        </p:nvSpPr>
        <p:spPr>
          <a:xfrm>
            <a:off x="5138840" y="3405704"/>
            <a:ext cx="2700900" cy="16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9"/>
          <p:cNvSpPr txBox="1"/>
          <p:nvPr/>
        </p:nvSpPr>
        <p:spPr>
          <a:xfrm>
            <a:off x="5383010" y="3384893"/>
            <a:ext cx="2304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Finalization Round </a:t>
            </a:r>
            <a:endParaRPr/>
          </a:p>
        </p:txBody>
      </p:sp>
      <p:cxnSp>
        <p:nvCxnSpPr>
          <p:cNvPr id="224" name="Google Shape;224;p19"/>
          <p:cNvCxnSpPr/>
          <p:nvPr/>
        </p:nvCxnSpPr>
        <p:spPr>
          <a:xfrm flipH="1">
            <a:off x="5267094" y="3568997"/>
            <a:ext cx="4200" cy="60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19"/>
          <p:cNvCxnSpPr/>
          <p:nvPr/>
        </p:nvCxnSpPr>
        <p:spPr>
          <a:xfrm flipH="1">
            <a:off x="6159884" y="3568997"/>
            <a:ext cx="4200" cy="59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19"/>
          <p:cNvCxnSpPr/>
          <p:nvPr/>
        </p:nvCxnSpPr>
        <p:spPr>
          <a:xfrm flipH="1">
            <a:off x="6877416" y="3568997"/>
            <a:ext cx="900" cy="59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19"/>
          <p:cNvCxnSpPr/>
          <p:nvPr/>
        </p:nvCxnSpPr>
        <p:spPr>
          <a:xfrm flipH="1">
            <a:off x="7688910" y="3568997"/>
            <a:ext cx="2700" cy="59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8" name="Google Shape;228;p19"/>
          <p:cNvSpPr/>
          <p:nvPr/>
        </p:nvSpPr>
        <p:spPr>
          <a:xfrm>
            <a:off x="5138840" y="3625705"/>
            <a:ext cx="2700900" cy="16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9"/>
          <p:cNvSpPr txBox="1"/>
          <p:nvPr/>
        </p:nvSpPr>
        <p:spPr>
          <a:xfrm>
            <a:off x="5383010" y="3604894"/>
            <a:ext cx="2304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Finalization Round </a:t>
            </a:r>
            <a:endParaRPr/>
          </a:p>
        </p:txBody>
      </p:sp>
      <p:sp>
        <p:nvSpPr>
          <p:cNvPr id="230" name="Google Shape;230;p19"/>
          <p:cNvSpPr/>
          <p:nvPr/>
        </p:nvSpPr>
        <p:spPr>
          <a:xfrm>
            <a:off x="5138840" y="3845706"/>
            <a:ext cx="2700900" cy="16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9"/>
          <p:cNvSpPr txBox="1"/>
          <p:nvPr/>
        </p:nvSpPr>
        <p:spPr>
          <a:xfrm>
            <a:off x="5383010" y="3824894"/>
            <a:ext cx="23046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Finalization Round </a:t>
            </a:r>
            <a:endParaRPr/>
          </a:p>
        </p:txBody>
      </p:sp>
      <p:cxnSp>
        <p:nvCxnSpPr>
          <p:cNvPr id="232" name="Google Shape;232;p19"/>
          <p:cNvCxnSpPr>
            <a:endCxn id="233" idx="2"/>
          </p:cNvCxnSpPr>
          <p:nvPr/>
        </p:nvCxnSpPr>
        <p:spPr>
          <a:xfrm>
            <a:off x="5272868" y="4168809"/>
            <a:ext cx="1187700" cy="41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19"/>
          <p:cNvCxnSpPr>
            <a:endCxn id="233" idx="6"/>
          </p:cNvCxnSpPr>
          <p:nvPr/>
        </p:nvCxnSpPr>
        <p:spPr>
          <a:xfrm flipH="1">
            <a:off x="6577568" y="4157409"/>
            <a:ext cx="1116600" cy="43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Google Shape;233;p19"/>
          <p:cNvSpPr/>
          <p:nvPr/>
        </p:nvSpPr>
        <p:spPr>
          <a:xfrm>
            <a:off x="6460568" y="4540209"/>
            <a:ext cx="117000" cy="960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5" name="Google Shape;235;p19"/>
          <p:cNvCxnSpPr>
            <a:endCxn id="233" idx="7"/>
          </p:cNvCxnSpPr>
          <p:nvPr/>
        </p:nvCxnSpPr>
        <p:spPr>
          <a:xfrm flipH="1">
            <a:off x="6560434" y="4166667"/>
            <a:ext cx="316200" cy="38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19"/>
          <p:cNvCxnSpPr>
            <a:endCxn id="233" idx="1"/>
          </p:cNvCxnSpPr>
          <p:nvPr/>
        </p:nvCxnSpPr>
        <p:spPr>
          <a:xfrm>
            <a:off x="6159702" y="4164267"/>
            <a:ext cx="318000" cy="39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19"/>
          <p:cNvCxnSpPr>
            <a:stCxn id="233" idx="2"/>
            <a:endCxn id="233" idx="6"/>
          </p:cNvCxnSpPr>
          <p:nvPr/>
        </p:nvCxnSpPr>
        <p:spPr>
          <a:xfrm>
            <a:off x="6460568" y="4588209"/>
            <a:ext cx="117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19"/>
          <p:cNvCxnSpPr>
            <a:stCxn id="233" idx="0"/>
            <a:endCxn id="233" idx="4"/>
          </p:cNvCxnSpPr>
          <p:nvPr/>
        </p:nvCxnSpPr>
        <p:spPr>
          <a:xfrm>
            <a:off x="6519068" y="4540209"/>
            <a:ext cx="0" cy="9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19"/>
          <p:cNvCxnSpPr>
            <a:stCxn id="233" idx="4"/>
          </p:cNvCxnSpPr>
          <p:nvPr/>
        </p:nvCxnSpPr>
        <p:spPr>
          <a:xfrm flipH="1">
            <a:off x="6516968" y="4636209"/>
            <a:ext cx="2100" cy="25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0" name="Google Shape;240;p19"/>
          <p:cNvSpPr txBox="1"/>
          <p:nvPr/>
        </p:nvSpPr>
        <p:spPr>
          <a:xfrm>
            <a:off x="5207375" y="370300"/>
            <a:ext cx="2556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HalfSipHash-</a:t>
            </a:r>
            <a:r>
              <a:rPr lang="en" b="1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-</a:t>
            </a:r>
            <a:r>
              <a:rPr lang="en" b="1">
                <a:solidFill>
                  <a:schemeClr val="dk1"/>
                </a:solidFill>
              </a:rPr>
              <a:t>4</a:t>
            </a:r>
            <a:r>
              <a:rPr lang="en">
                <a:solidFill>
                  <a:schemeClr val="dk1"/>
                </a:solidFill>
              </a:rPr>
              <a:t> on an 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8-byte (m=2 words) input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5135220" y="977275"/>
            <a:ext cx="2700900" cy="232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9"/>
          <p:cNvSpPr txBox="1"/>
          <p:nvPr/>
        </p:nvSpPr>
        <p:spPr>
          <a:xfrm>
            <a:off x="5027975" y="989400"/>
            <a:ext cx="2915400" cy="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/>
              <a:t>Preprocessing(keys, initial values)</a:t>
            </a:r>
            <a:endParaRPr sz="1350"/>
          </a:p>
        </p:txBody>
      </p:sp>
      <p:sp>
        <p:nvSpPr>
          <p:cNvPr id="243" name="Google Shape;243;p19"/>
          <p:cNvSpPr txBox="1"/>
          <p:nvPr/>
        </p:nvSpPr>
        <p:spPr>
          <a:xfrm>
            <a:off x="7630966" y="1156978"/>
            <a:ext cx="42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</a:t>
            </a:r>
            <a:r>
              <a:rPr lang="en" sz="1200" baseline="-25000"/>
              <a:t>0</a:t>
            </a:r>
            <a:endParaRPr sz="1200" baseline="-25000"/>
          </a:p>
        </p:txBody>
      </p:sp>
      <p:sp>
        <p:nvSpPr>
          <p:cNvPr id="244" name="Google Shape;244;p19"/>
          <p:cNvSpPr txBox="1"/>
          <p:nvPr/>
        </p:nvSpPr>
        <p:spPr>
          <a:xfrm>
            <a:off x="6806022" y="1145995"/>
            <a:ext cx="42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</a:t>
            </a:r>
            <a:r>
              <a:rPr lang="en" sz="1200" baseline="-25000"/>
              <a:t>1</a:t>
            </a:r>
            <a:endParaRPr sz="1200" baseline="-25000"/>
          </a:p>
        </p:txBody>
      </p:sp>
      <p:sp>
        <p:nvSpPr>
          <p:cNvPr id="245" name="Google Shape;245;p19"/>
          <p:cNvSpPr txBox="1"/>
          <p:nvPr/>
        </p:nvSpPr>
        <p:spPr>
          <a:xfrm>
            <a:off x="6093505" y="1156978"/>
            <a:ext cx="42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</a:t>
            </a:r>
            <a:r>
              <a:rPr lang="en" sz="1200" baseline="-25000"/>
              <a:t>2</a:t>
            </a:r>
            <a:endParaRPr sz="1200" baseline="-25000"/>
          </a:p>
        </p:txBody>
      </p:sp>
      <p:sp>
        <p:nvSpPr>
          <p:cNvPr id="246" name="Google Shape;246;p19"/>
          <p:cNvSpPr txBox="1"/>
          <p:nvPr/>
        </p:nvSpPr>
        <p:spPr>
          <a:xfrm>
            <a:off x="5210675" y="1149237"/>
            <a:ext cx="42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</a:t>
            </a:r>
            <a:r>
              <a:rPr lang="en" sz="1200" baseline="-25000"/>
              <a:t>3</a:t>
            </a:r>
            <a:endParaRPr sz="1200" baseline="-25000"/>
          </a:p>
        </p:txBody>
      </p:sp>
      <p:cxnSp>
        <p:nvCxnSpPr>
          <p:cNvPr id="247" name="Google Shape;247;p19"/>
          <p:cNvCxnSpPr/>
          <p:nvPr/>
        </p:nvCxnSpPr>
        <p:spPr>
          <a:xfrm rot="10800000" flipH="1">
            <a:off x="3657800" y="1948225"/>
            <a:ext cx="1480800" cy="70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248;p19"/>
          <p:cNvCxnSpPr/>
          <p:nvPr/>
        </p:nvCxnSpPr>
        <p:spPr>
          <a:xfrm>
            <a:off x="3657800" y="2653525"/>
            <a:ext cx="1480800" cy="127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" name="Google Shape;24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50" name="Google Shape;250;p19"/>
          <p:cNvSpPr txBox="1"/>
          <p:nvPr/>
        </p:nvSpPr>
        <p:spPr>
          <a:xfrm>
            <a:off x="464100" y="1041050"/>
            <a:ext cx="211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“Compression” Rounds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1" name="Google Shape;251;p19"/>
          <p:cNvSpPr txBox="1"/>
          <p:nvPr/>
        </p:nvSpPr>
        <p:spPr>
          <a:xfrm>
            <a:off x="2364075" y="1041050"/>
            <a:ext cx="217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“Finalization” Rounds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52" name="Google Shape;252;p19"/>
          <p:cNvCxnSpPr/>
          <p:nvPr/>
        </p:nvCxnSpPr>
        <p:spPr>
          <a:xfrm rot="10800000" flipH="1">
            <a:off x="2061600" y="894175"/>
            <a:ext cx="294600" cy="23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3" name="Google Shape;253;p19"/>
          <p:cNvCxnSpPr/>
          <p:nvPr/>
        </p:nvCxnSpPr>
        <p:spPr>
          <a:xfrm rot="10800000">
            <a:off x="2713750" y="904650"/>
            <a:ext cx="178800" cy="2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4" name="Google Shape;254;p19"/>
          <p:cNvSpPr txBox="1"/>
          <p:nvPr/>
        </p:nvSpPr>
        <p:spPr>
          <a:xfrm>
            <a:off x="4050" y="4822750"/>
            <a:ext cx="5878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Jean-Philippe Aumasson and Daniel J. Bernstein. 2012. SipHash: A Fast Short-Input PRF.</a:t>
            </a:r>
            <a:endParaRPr sz="1100"/>
          </a:p>
        </p:txBody>
      </p:sp>
      <p:sp>
        <p:nvSpPr>
          <p:cNvPr id="255" name="Google Shape;255;p19"/>
          <p:cNvSpPr txBox="1"/>
          <p:nvPr/>
        </p:nvSpPr>
        <p:spPr>
          <a:xfrm>
            <a:off x="281238" y="3593025"/>
            <a:ext cx="4009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One Original HalfSipHash Round 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256" name="Google Shape;2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775" y="1663513"/>
            <a:ext cx="1316875" cy="1740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2299" y="3404425"/>
            <a:ext cx="1263825" cy="21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28850" y="1627325"/>
            <a:ext cx="1128958" cy="21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55738" y="1903050"/>
            <a:ext cx="979920" cy="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46925" y="2655300"/>
            <a:ext cx="1092791" cy="68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/>
          <p:nvPr/>
        </p:nvSpPr>
        <p:spPr>
          <a:xfrm>
            <a:off x="1517575" y="2160475"/>
            <a:ext cx="25464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 = 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= 0b11010010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&lt;&lt;&lt; 5 = </a:t>
            </a:r>
            <a:r>
              <a:rPr lang="en">
                <a:solidFill>
                  <a:schemeClr val="dk1"/>
                </a:solidFill>
              </a:rPr>
              <a:t>0b</a:t>
            </a:r>
            <a:r>
              <a:rPr lang="en">
                <a:solidFill>
                  <a:srgbClr val="FF0000"/>
                </a:solidFill>
              </a:rPr>
              <a:t>010</a:t>
            </a:r>
            <a:r>
              <a:rPr lang="en">
                <a:solidFill>
                  <a:srgbClr val="6FA8DC"/>
                </a:solidFill>
              </a:rPr>
              <a:t>11010 </a:t>
            </a:r>
            <a:endParaRPr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FA8DC"/>
                </a:solidFill>
              </a:rPr>
              <a:t>Intermediate Steps: </a:t>
            </a:r>
            <a:endParaRPr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a &lt;&lt; 5 =        0b</a:t>
            </a:r>
            <a:r>
              <a:rPr lang="en" b="1"/>
              <a:t>010</a:t>
            </a:r>
            <a:r>
              <a:rPr lang="en"/>
              <a:t>00000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= a &gt;&gt; (8-5) =   0b000</a:t>
            </a:r>
            <a:r>
              <a:rPr lang="en" b="1"/>
              <a:t>11010 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= x OR y =       0b</a:t>
            </a:r>
            <a:r>
              <a:rPr lang="en">
                <a:solidFill>
                  <a:srgbClr val="FF0000"/>
                </a:solidFill>
              </a:rPr>
              <a:t>010</a:t>
            </a:r>
            <a:r>
              <a:rPr lang="en">
                <a:solidFill>
                  <a:srgbClr val="6FA8DC"/>
                </a:solidFill>
              </a:rPr>
              <a:t>11010 </a:t>
            </a:r>
            <a:endParaRPr>
              <a:solidFill>
                <a:srgbClr val="6FA8DC"/>
              </a:solidFill>
            </a:endParaRPr>
          </a:p>
        </p:txBody>
      </p:sp>
      <p:pic>
        <p:nvPicPr>
          <p:cNvPr id="266" name="Google Shape;2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436814">
            <a:off x="1542851" y="1642996"/>
            <a:ext cx="2343451" cy="266486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D85C6"/>
                </a:solidFill>
              </a:rPr>
              <a:t>Challenge #1: Limited Arithmetic Operations </a:t>
            </a:r>
            <a:endParaRPr sz="2500">
              <a:solidFill>
                <a:srgbClr val="3D85C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3D85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268" name="Google Shape;268;p20"/>
          <p:cNvSpPr txBox="1">
            <a:spLocks noGrp="1"/>
          </p:cNvSpPr>
          <p:nvPr>
            <p:ph type="body" idx="1"/>
          </p:nvPr>
        </p:nvSpPr>
        <p:spPr>
          <a:xfrm>
            <a:off x="311700" y="1290500"/>
            <a:ext cx="85206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Circular Bit Shifts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69" name="Google Shape;269;p20"/>
          <p:cNvSpPr txBox="1"/>
          <p:nvPr/>
        </p:nvSpPr>
        <p:spPr>
          <a:xfrm>
            <a:off x="5411275" y="2246300"/>
            <a:ext cx="278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Strawman circular bit shifting </a:t>
            </a:r>
            <a:endParaRPr/>
          </a:p>
        </p:txBody>
      </p:sp>
      <p:sp>
        <p:nvSpPr>
          <p:cNvPr id="270" name="Google Shape;270;p20"/>
          <p:cNvSpPr txBox="1"/>
          <p:nvPr/>
        </p:nvSpPr>
        <p:spPr>
          <a:xfrm>
            <a:off x="5382350" y="3651175"/>
            <a:ext cx="278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Semantically equivalent slicing</a:t>
            </a:r>
            <a:endParaRPr/>
          </a:p>
        </p:txBody>
      </p:sp>
      <p:pic>
        <p:nvPicPr>
          <p:cNvPr id="271" name="Google Shape;27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8971" y="1818900"/>
            <a:ext cx="3300621" cy="50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0164" y="3208925"/>
            <a:ext cx="3562582" cy="42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74" name="Google Shape;274;p20"/>
          <p:cNvSpPr txBox="1"/>
          <p:nvPr/>
        </p:nvSpPr>
        <p:spPr>
          <a:xfrm>
            <a:off x="1247425" y="1922300"/>
            <a:ext cx="278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Computationally Expensive!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2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"/>
          <p:cNvSpPr txBox="1"/>
          <p:nvPr/>
        </p:nvSpPr>
        <p:spPr>
          <a:xfrm>
            <a:off x="1517575" y="2160475"/>
            <a:ext cx="25464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 = 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= 0b11010010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&lt;&lt;&lt; 5 = </a:t>
            </a:r>
            <a:r>
              <a:rPr lang="en">
                <a:solidFill>
                  <a:schemeClr val="dk1"/>
                </a:solidFill>
              </a:rPr>
              <a:t>0b</a:t>
            </a:r>
            <a:r>
              <a:rPr lang="en">
                <a:solidFill>
                  <a:srgbClr val="FF0000"/>
                </a:solidFill>
              </a:rPr>
              <a:t>010</a:t>
            </a:r>
            <a:r>
              <a:rPr lang="en">
                <a:solidFill>
                  <a:srgbClr val="6FA8DC"/>
                </a:solidFill>
              </a:rPr>
              <a:t>11010 </a:t>
            </a:r>
            <a:endParaRPr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FA8DC"/>
                </a:solidFill>
              </a:rPr>
              <a:t>Intermediate Steps: </a:t>
            </a:r>
            <a:endParaRPr>
              <a:solidFill>
                <a:srgbClr val="6FA8D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a &lt;&lt; 5 =        0b</a:t>
            </a:r>
            <a:r>
              <a:rPr lang="en" b="1"/>
              <a:t>010</a:t>
            </a:r>
            <a:r>
              <a:rPr lang="en"/>
              <a:t>00000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= a &gt;&gt; (8-5) =   0b000</a:t>
            </a:r>
            <a:r>
              <a:rPr lang="en" b="1"/>
              <a:t>11010 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= x OR y =       0b</a:t>
            </a:r>
            <a:r>
              <a:rPr lang="en">
                <a:solidFill>
                  <a:srgbClr val="FF0000"/>
                </a:solidFill>
              </a:rPr>
              <a:t>010</a:t>
            </a:r>
            <a:r>
              <a:rPr lang="en">
                <a:solidFill>
                  <a:srgbClr val="6FA8DC"/>
                </a:solidFill>
              </a:rPr>
              <a:t>11010 </a:t>
            </a:r>
            <a:endParaRPr>
              <a:solidFill>
                <a:srgbClr val="6FA8DC"/>
              </a:solidFill>
            </a:endParaRPr>
          </a:p>
        </p:txBody>
      </p:sp>
      <p:pic>
        <p:nvPicPr>
          <p:cNvPr id="280" name="Google Shape;2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436814">
            <a:off x="1542851" y="1642996"/>
            <a:ext cx="2343451" cy="266486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D85C6"/>
                </a:solidFill>
              </a:rPr>
              <a:t>Challenge #1: Limited Arithmetic Operations </a:t>
            </a:r>
            <a:endParaRPr sz="2500">
              <a:solidFill>
                <a:srgbClr val="3D85C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rgbClr val="3D85C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282" name="Google Shape;282;p21"/>
          <p:cNvSpPr txBox="1">
            <a:spLocks noGrp="1"/>
          </p:cNvSpPr>
          <p:nvPr>
            <p:ph type="body" idx="1"/>
          </p:nvPr>
        </p:nvSpPr>
        <p:spPr>
          <a:xfrm>
            <a:off x="311700" y="1290500"/>
            <a:ext cx="85206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Circular Bit Shifts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83" name="Google Shape;283;p21"/>
          <p:cNvSpPr txBox="1"/>
          <p:nvPr/>
        </p:nvSpPr>
        <p:spPr>
          <a:xfrm>
            <a:off x="5411275" y="2246300"/>
            <a:ext cx="278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Strawman circular bit shifting </a:t>
            </a:r>
            <a:endParaRPr/>
          </a:p>
        </p:txBody>
      </p:sp>
      <p:sp>
        <p:nvSpPr>
          <p:cNvPr id="284" name="Google Shape;284;p21"/>
          <p:cNvSpPr txBox="1"/>
          <p:nvPr/>
        </p:nvSpPr>
        <p:spPr>
          <a:xfrm>
            <a:off x="5382350" y="3651175"/>
            <a:ext cx="278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Semantically equivalent slicing</a:t>
            </a:r>
            <a:endParaRPr/>
          </a:p>
        </p:txBody>
      </p:sp>
      <p:pic>
        <p:nvPicPr>
          <p:cNvPr id="285" name="Google Shape;28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8971" y="1818900"/>
            <a:ext cx="3300621" cy="50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0164" y="3208925"/>
            <a:ext cx="3562582" cy="42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88" name="Google Shape;288;p21"/>
          <p:cNvSpPr txBox="1"/>
          <p:nvPr/>
        </p:nvSpPr>
        <p:spPr>
          <a:xfrm>
            <a:off x="1247425" y="1922300"/>
            <a:ext cx="278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Computationally Expensive!</a:t>
            </a:r>
            <a:endParaRPr/>
          </a:p>
        </p:txBody>
      </p:sp>
      <p:sp>
        <p:nvSpPr>
          <p:cNvPr id="289" name="Google Shape;289;p21"/>
          <p:cNvSpPr/>
          <p:nvPr/>
        </p:nvSpPr>
        <p:spPr>
          <a:xfrm>
            <a:off x="4497575" y="3008662"/>
            <a:ext cx="4506600" cy="1121100"/>
          </a:xfrm>
          <a:prstGeom prst="ellipse">
            <a:avLst/>
          </a:prstGeom>
          <a:noFill/>
          <a:ln w="19050" cap="flat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1"/>
          <p:cNvSpPr txBox="1"/>
          <p:nvPr/>
        </p:nvSpPr>
        <p:spPr>
          <a:xfrm>
            <a:off x="1517575" y="3989275"/>
            <a:ext cx="25464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 = 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&lt;&lt;&lt; 5 </a:t>
            </a:r>
            <a:r>
              <a:rPr lang="en" b="1"/>
              <a:t> 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b[31:0] = a[</a:t>
            </a:r>
            <a:r>
              <a:rPr lang="en">
                <a:solidFill>
                  <a:srgbClr val="6FA8DC"/>
                </a:solidFill>
              </a:rPr>
              <a:t>26:0</a:t>
            </a:r>
            <a:r>
              <a:rPr lang="en"/>
              <a:t>] ++ a[</a:t>
            </a:r>
            <a:r>
              <a:rPr lang="en">
                <a:solidFill>
                  <a:srgbClr val="6FA8DC"/>
                </a:solidFill>
              </a:rPr>
              <a:t>31:27</a:t>
            </a:r>
            <a:r>
              <a:rPr lang="en"/>
              <a:t>] </a:t>
            </a:r>
            <a:endParaRPr>
              <a:solidFill>
                <a:srgbClr val="6FA8DC"/>
              </a:solidFill>
            </a:endParaRPr>
          </a:p>
        </p:txBody>
      </p:sp>
      <p:cxnSp>
        <p:nvCxnSpPr>
          <p:cNvPr id="291" name="Google Shape;291;p21"/>
          <p:cNvCxnSpPr/>
          <p:nvPr/>
        </p:nvCxnSpPr>
        <p:spPr>
          <a:xfrm flipH="1">
            <a:off x="2242500" y="3825950"/>
            <a:ext cx="2457600" cy="316800"/>
          </a:xfrm>
          <a:prstGeom prst="straightConnector1">
            <a:avLst/>
          </a:prstGeom>
          <a:noFill/>
          <a:ln w="19050" cap="flat" cmpd="sng">
            <a:solidFill>
              <a:srgbClr val="6FA8DC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2182</Words>
  <Application>Microsoft Office PowerPoint</Application>
  <PresentationFormat>On-screen Show (16:9)</PresentationFormat>
  <Paragraphs>303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Roboto</vt:lpstr>
      <vt:lpstr>Arial</vt:lpstr>
      <vt:lpstr>Simple Light</vt:lpstr>
      <vt:lpstr>SipID: (Half)SipHash In the Data Plane  Secure Keyed Hashing on Programmable Switches </vt:lpstr>
      <vt:lpstr>Today’s Data Plane Applications </vt:lpstr>
      <vt:lpstr>Network Applications use Hashing Extensively</vt:lpstr>
      <vt:lpstr>CRC32 is widely used in the data plane </vt:lpstr>
      <vt:lpstr>Vulnerabilities due to CRC32 </vt:lpstr>
      <vt:lpstr>We need a secure hash, do these exist? </vt:lpstr>
      <vt:lpstr>HalfSipHash-c-d</vt:lpstr>
      <vt:lpstr>Challenge #1: Limited Arithmetic Operations    </vt:lpstr>
      <vt:lpstr>Challenge #1: Limited Arithmetic Operations    </vt:lpstr>
      <vt:lpstr>Challenge #2: Limited Pipeline Stages   </vt:lpstr>
      <vt:lpstr>Challenge #2: Limited Pipeline Stages   </vt:lpstr>
      <vt:lpstr>Implementing Multiple SipRounds  </vt:lpstr>
      <vt:lpstr>SipID Hardware Prototype  </vt:lpstr>
      <vt:lpstr>Application-Dependent Overhead   </vt:lpstr>
      <vt:lpstr>Evaluation </vt:lpstr>
      <vt:lpstr>Conclusions </vt:lpstr>
      <vt:lpstr>Thank you!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SipID: (Half)SipHash In the Data Plane  Secure Keyed Hashing on Programmable Switches </dc:title>
  <cp:lastModifiedBy>Sophia Yoo</cp:lastModifiedBy>
  <cp:revision>1</cp:revision>
  <dcterms:modified xsi:type="dcterms:W3CDTF">2021-08-25T15:28:28Z</dcterms:modified>
</cp:coreProperties>
</file>