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FFC262"/>
    <a:srgbClr val="FFA462"/>
    <a:srgbClr val="FF6862"/>
    <a:srgbClr val="FF4A62"/>
    <a:srgbClr val="FF2B3E"/>
    <a:srgbClr val="FF003E"/>
    <a:srgbClr val="FF0062"/>
    <a:srgbClr val="FFC162"/>
    <a:srgbClr val="FF8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19"/>
  </p:normalViewPr>
  <p:slideViewPr>
    <p:cSldViewPr snapToGrid="0" snapToObjects="1">
      <p:cViewPr>
        <p:scale>
          <a:sx n="170" d="100"/>
          <a:sy n="170" d="100"/>
        </p:scale>
        <p:origin x="15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69CB-1709-7F45-91CD-30FD24FF4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70308-C38D-BD4B-BD51-94B3FF156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2ACC-99A3-FC4C-BCEC-F4A73F09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2900-5EBD-3642-BD6F-27BF09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32E8-2D01-AA43-AF2F-08A740EC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47DF-16FC-4444-8F9D-5B3BBA46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B877B-3B07-504F-9EB9-B7CD51AB8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4905-E773-1146-B069-82153897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5524-37BD-BF4F-A53C-8525D4D2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1AAE-30DB-7C41-A570-216A1262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B70E5-749D-2C44-8255-5680024A4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B9D93-2F91-2E47-AB3D-F23BF8F7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046F-229D-B043-9335-5FF40478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D6B4-5DA1-DA45-B4B1-532617B7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FAB8-7333-A04F-A1A6-F45A6282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955C-9257-104A-8F3A-BB5B7FF1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27B0-1E94-8445-91EF-FBA91623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BB41-B92A-6246-9029-B8412936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928F6-3836-F142-BE87-E28D36E6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5179-508F-3649-B077-2C231F9E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F9A0-A789-DB4B-B3F1-0B2D2498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3F79E-7F1F-0F46-9082-1215725D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378A-04F6-0047-B619-B1DE0F81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0872-884B-9E4E-9B1D-C1047F7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6137-5AE1-C246-845D-32348ABB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7460-D300-194D-AD6C-16D93389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3E67-9899-444A-A474-8CABBAE4C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3988C-3BAE-D84E-B1C4-50324C836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ED514-218E-8744-9FD6-0572AE1A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B5C5A-BE4D-A140-90CD-EDD5EF65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A36DE-DA6F-9A47-9FA1-AE7C2FED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2D9F-95EE-E44F-933C-E3F251CA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69FED-09B8-7E4E-AABC-706964A5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6B14-0523-244A-B984-AE30BECE9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86A0A-72CD-304A-AA30-E3EFAEF78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E5CE1-6563-A240-AC5E-672B515FD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9E0FE-D214-7F4B-9490-19332ADE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8E41D-A748-4B42-A658-8D87A356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04223-D325-244E-AC2A-711C2C9A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37D9-44BC-E144-B048-97AD1587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50F79-4547-7242-8DF9-14ED31B6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3FB5C-22A0-6C4E-8E62-3CBD8FC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E4420-502B-CD40-9F24-113620D6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E7EE1-82A0-2341-A18E-40F427E7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F7DAC-B2AA-9F48-A863-9B79027B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2304C-41B9-6344-B84F-F8446E2B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0E21-9E2F-3A44-8349-0A6E587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4D5-38A9-C640-AF60-8AFC629F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6CFB-6CBE-B74B-94ED-7F831D849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28D92-4D68-9B4A-94BD-CB2060E6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E056A-FEF8-0C42-A419-09B1724A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EFAC-9F70-6140-ACF5-9AFA5F36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BFB4-2610-5945-AD8F-F199BF00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B0C52-9B19-A248-9C6D-8318F5569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3323F-BE40-E94D-BC31-AE9FBD3E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1CB4F-B9BA-8040-9D1C-558AE14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0FE7-26AB-444A-BE68-D6259170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9EB56-D531-9342-844C-09120D5B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7EBF0-0A4E-9E43-B6AD-88614422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8046-2804-984F-94B9-5A55C0FA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9C3E-8743-9641-A651-06A760418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1A0E-E3B8-9549-A20C-5D9D8F1F87DB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64FE-8FE5-764E-8BF1-CF59983BA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53A8-8963-ED4A-87DC-488BC77A6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9FD21-0EC9-4F46-A5D8-889314E6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055D37-54BC-1242-B863-DDE5FD267560}"/>
              </a:ext>
            </a:extLst>
          </p:cNvPr>
          <p:cNvCxnSpPr>
            <a:cxnSpLocks/>
          </p:cNvCxnSpPr>
          <p:nvPr/>
        </p:nvCxnSpPr>
        <p:spPr>
          <a:xfrm>
            <a:off x="2293490" y="3275351"/>
            <a:ext cx="6813035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F25AC8-1EBC-7D4F-B2BF-D5573885AD74}"/>
              </a:ext>
            </a:extLst>
          </p:cNvPr>
          <p:cNvCxnSpPr/>
          <p:nvPr/>
        </p:nvCxnSpPr>
        <p:spPr>
          <a:xfrm>
            <a:off x="2390931" y="2860310"/>
            <a:ext cx="0" cy="307299"/>
          </a:xfrm>
          <a:prstGeom prst="line">
            <a:avLst/>
          </a:prstGeom>
          <a:ln w="12700">
            <a:solidFill>
              <a:srgbClr val="003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18DB9-DE90-7C48-A5A6-979E3495B709}"/>
              </a:ext>
            </a:extLst>
          </p:cNvPr>
          <p:cNvCxnSpPr/>
          <p:nvPr/>
        </p:nvCxnSpPr>
        <p:spPr>
          <a:xfrm>
            <a:off x="3607631" y="3400894"/>
            <a:ext cx="0" cy="307299"/>
          </a:xfrm>
          <a:prstGeom prst="line">
            <a:avLst/>
          </a:prstGeom>
          <a:ln w="12700">
            <a:solidFill>
              <a:srgbClr val="003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A07CC65D-3324-3044-8F4D-293F79552D3B}"/>
              </a:ext>
            </a:extLst>
          </p:cNvPr>
          <p:cNvSpPr/>
          <p:nvPr/>
        </p:nvSpPr>
        <p:spPr>
          <a:xfrm>
            <a:off x="2345960" y="3308142"/>
            <a:ext cx="89941" cy="8244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0672D5F-38C5-2446-8748-5CDF3B194C3A}"/>
              </a:ext>
            </a:extLst>
          </p:cNvPr>
          <p:cNvSpPr/>
          <p:nvPr/>
        </p:nvSpPr>
        <p:spPr>
          <a:xfrm rot="10800000">
            <a:off x="3562661" y="3164799"/>
            <a:ext cx="89941" cy="8244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331B45-11E8-D449-81AC-F7692DF6815E}"/>
              </a:ext>
            </a:extLst>
          </p:cNvPr>
          <p:cNvCxnSpPr/>
          <p:nvPr/>
        </p:nvCxnSpPr>
        <p:spPr>
          <a:xfrm>
            <a:off x="6435774" y="3396210"/>
            <a:ext cx="0" cy="307299"/>
          </a:xfrm>
          <a:prstGeom prst="line">
            <a:avLst/>
          </a:prstGeom>
          <a:ln w="12700">
            <a:solidFill>
              <a:srgbClr val="003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7B70A58D-DA24-0242-898A-8D5FF509EEDA}"/>
              </a:ext>
            </a:extLst>
          </p:cNvPr>
          <p:cNvSpPr/>
          <p:nvPr/>
        </p:nvSpPr>
        <p:spPr>
          <a:xfrm rot="10800000">
            <a:off x="6390804" y="3160115"/>
            <a:ext cx="89941" cy="8244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69CC57-F46A-4F42-BEFC-D01CC7E700A3}"/>
              </a:ext>
            </a:extLst>
          </p:cNvPr>
          <p:cNvCxnSpPr/>
          <p:nvPr/>
        </p:nvCxnSpPr>
        <p:spPr>
          <a:xfrm>
            <a:off x="4983133" y="2857500"/>
            <a:ext cx="0" cy="307299"/>
          </a:xfrm>
          <a:prstGeom prst="line">
            <a:avLst/>
          </a:prstGeom>
          <a:ln w="12700">
            <a:solidFill>
              <a:srgbClr val="003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5">
            <a:extLst>
              <a:ext uri="{FF2B5EF4-FFF2-40B4-BE49-F238E27FC236}">
                <a16:creationId xmlns:a16="http://schemas.microsoft.com/office/drawing/2014/main" id="{3C3FD97F-0AC9-3A4A-BABB-69FF06E391D6}"/>
              </a:ext>
            </a:extLst>
          </p:cNvPr>
          <p:cNvSpPr/>
          <p:nvPr/>
        </p:nvSpPr>
        <p:spPr>
          <a:xfrm>
            <a:off x="4938162" y="3305332"/>
            <a:ext cx="89941" cy="8244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7F9C4C3E-D309-AF4C-A4CA-940C9497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904" y="2293025"/>
            <a:ext cx="513414" cy="513414"/>
          </a:xfrm>
          <a:prstGeom prst="rect">
            <a:avLst/>
          </a:prstGeom>
        </p:spPr>
      </p:pic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58046B3E-33A2-8741-9C30-13A894865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3671" y="3744264"/>
            <a:ext cx="513413" cy="513413"/>
          </a:xfrm>
          <a:prstGeom prst="rect">
            <a:avLst/>
          </a:prstGeom>
        </p:spPr>
      </p:pic>
      <p:pic>
        <p:nvPicPr>
          <p:cNvPr id="24" name="Graphic 23" descr="Magnifying glass">
            <a:extLst>
              <a:ext uri="{FF2B5EF4-FFF2-40B4-BE49-F238E27FC236}">
                <a16:creationId xmlns:a16="http://schemas.microsoft.com/office/drawing/2014/main" id="{1EDD9F9A-7CAE-1344-A9E2-4E40549BE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6512" y="2288810"/>
            <a:ext cx="513414" cy="513414"/>
          </a:xfrm>
          <a:prstGeom prst="rect">
            <a:avLst/>
          </a:prstGeom>
        </p:spPr>
      </p:pic>
      <p:pic>
        <p:nvPicPr>
          <p:cNvPr id="26" name="Graphic 25" descr="Pie chart">
            <a:extLst>
              <a:ext uri="{FF2B5EF4-FFF2-40B4-BE49-F238E27FC236}">
                <a16:creationId xmlns:a16="http://schemas.microsoft.com/office/drawing/2014/main" id="{D8A72656-94F9-E342-9709-BD70941F6D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0804" y="3744264"/>
            <a:ext cx="502171" cy="502171"/>
          </a:xfrm>
          <a:prstGeom prst="rect">
            <a:avLst/>
          </a:prstGeom>
        </p:spPr>
      </p:pic>
      <p:pic>
        <p:nvPicPr>
          <p:cNvPr id="28" name="Graphic 27" descr="Processor">
            <a:extLst>
              <a:ext uri="{FF2B5EF4-FFF2-40B4-BE49-F238E27FC236}">
                <a16:creationId xmlns:a16="http://schemas.microsoft.com/office/drawing/2014/main" id="{3F6E4A2B-3341-FF44-844F-21420C850E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83666" y="2293025"/>
            <a:ext cx="515209" cy="51520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6585CA-B4D5-BE43-9817-CA758C41078E}"/>
              </a:ext>
            </a:extLst>
          </p:cNvPr>
          <p:cNvCxnSpPr/>
          <p:nvPr/>
        </p:nvCxnSpPr>
        <p:spPr>
          <a:xfrm>
            <a:off x="8028637" y="2874989"/>
            <a:ext cx="0" cy="307299"/>
          </a:xfrm>
          <a:prstGeom prst="line">
            <a:avLst/>
          </a:prstGeom>
          <a:ln w="12700">
            <a:solidFill>
              <a:srgbClr val="003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>
            <a:extLst>
              <a:ext uri="{FF2B5EF4-FFF2-40B4-BE49-F238E27FC236}">
                <a16:creationId xmlns:a16="http://schemas.microsoft.com/office/drawing/2014/main" id="{F5E07A51-3A9A-F145-89DB-127A7B4542E4}"/>
              </a:ext>
            </a:extLst>
          </p:cNvPr>
          <p:cNvSpPr/>
          <p:nvPr/>
        </p:nvSpPr>
        <p:spPr>
          <a:xfrm>
            <a:off x="7983666" y="3322821"/>
            <a:ext cx="89941" cy="8244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Key">
            <a:extLst>
              <a:ext uri="{FF2B5EF4-FFF2-40B4-BE49-F238E27FC236}">
                <a16:creationId xmlns:a16="http://schemas.microsoft.com/office/drawing/2014/main" id="{2C7E79DA-FDF6-144F-932B-52E53C3B16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860755">
            <a:off x="9358739" y="3034993"/>
            <a:ext cx="514222" cy="5142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1911A8C-79AB-7E47-9A4D-D35BF53AA35E}"/>
              </a:ext>
            </a:extLst>
          </p:cNvPr>
          <p:cNvSpPr txBox="1"/>
          <p:nvPr/>
        </p:nvSpPr>
        <p:spPr>
          <a:xfrm>
            <a:off x="2663562" y="2349677"/>
            <a:ext cx="81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tang" panose="02030600000101010101" pitchFamily="18" charset="-127"/>
                <a:ea typeface="Batang" panose="02030600000101010101" pitchFamily="18" charset="-127"/>
              </a:rPr>
              <a:t>Raw Text </a:t>
            </a:r>
          </a:p>
          <a:p>
            <a:r>
              <a:rPr lang="en-US" sz="1000" dirty="0">
                <a:latin typeface="Batang" panose="02030600000101010101" pitchFamily="18" charset="-127"/>
                <a:ea typeface="Batang" panose="02030600000101010101" pitchFamily="18" charset="-127"/>
              </a:rPr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2C756D-942B-2F49-A9A2-D98488BA5440}"/>
              </a:ext>
            </a:extLst>
          </p:cNvPr>
          <p:cNvSpPr txBox="1"/>
          <p:nvPr/>
        </p:nvSpPr>
        <p:spPr>
          <a:xfrm>
            <a:off x="3872768" y="3800916"/>
            <a:ext cx="1268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tang" panose="02030600000101010101" pitchFamily="18" charset="-127"/>
                <a:ea typeface="Batang" panose="02030600000101010101" pitchFamily="18" charset="-127"/>
              </a:rPr>
              <a:t>Word </a:t>
            </a:r>
          </a:p>
          <a:p>
            <a:r>
              <a:rPr lang="en-US" sz="1000" dirty="0">
                <a:latin typeface="Batang" panose="02030600000101010101" pitchFamily="18" charset="-127"/>
                <a:ea typeface="Batang" panose="02030600000101010101" pitchFamily="18" charset="-127"/>
              </a:rPr>
              <a:t>Lemmatization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BD8049-F68C-1148-AFC8-8BC39C985575}"/>
              </a:ext>
            </a:extLst>
          </p:cNvPr>
          <p:cNvSpPr txBox="1"/>
          <p:nvPr/>
        </p:nvSpPr>
        <p:spPr>
          <a:xfrm>
            <a:off x="8498874" y="2330131"/>
            <a:ext cx="139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tang" panose="02030600000101010101" pitchFamily="18" charset="-127"/>
                <a:ea typeface="Batang" panose="02030600000101010101" pitchFamily="18" charset="-127"/>
              </a:rPr>
              <a:t>Cosine Similarity &amp; ANN Identification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E7FFAB-F825-1B4A-9C9D-C315D8569EE8}"/>
              </a:ext>
            </a:extLst>
          </p:cNvPr>
          <p:cNvSpPr txBox="1"/>
          <p:nvPr/>
        </p:nvSpPr>
        <p:spPr>
          <a:xfrm>
            <a:off x="5296835" y="2311296"/>
            <a:ext cx="155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tang" panose="02030600000101010101" pitchFamily="18" charset="-127"/>
                <a:ea typeface="Batang" panose="02030600000101010101" pitchFamily="18" charset="-127"/>
              </a:rPr>
              <a:t>Removal of</a:t>
            </a:r>
          </a:p>
          <a:p>
            <a:r>
              <a:rPr lang="en-US" sz="1000">
                <a:latin typeface="Batang" panose="02030600000101010101" pitchFamily="18" charset="-127"/>
                <a:ea typeface="Batang" panose="02030600000101010101" pitchFamily="18" charset="-127"/>
              </a:rPr>
              <a:t>Auxiliary Verb/Nouns</a:t>
            </a:r>
            <a:endParaRPr lang="en-US" sz="1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E377C5-2880-0E41-8D20-1AB5607CC680}"/>
              </a:ext>
            </a:extLst>
          </p:cNvPr>
          <p:cNvSpPr txBox="1"/>
          <p:nvPr/>
        </p:nvSpPr>
        <p:spPr>
          <a:xfrm>
            <a:off x="6847340" y="3800916"/>
            <a:ext cx="102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tang" panose="02030600000101010101" pitchFamily="18" charset="-127"/>
                <a:ea typeface="Batang" panose="02030600000101010101" pitchFamily="18" charset="-127"/>
              </a:rPr>
              <a:t>Word Corpus Construction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E6CB19-B8EC-4341-A90A-CE0C16D2E030}"/>
              </a:ext>
            </a:extLst>
          </p:cNvPr>
          <p:cNvSpPr txBox="1"/>
          <p:nvPr/>
        </p:nvSpPr>
        <p:spPr>
          <a:xfrm>
            <a:off x="9106526" y="3496248"/>
            <a:ext cx="1329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tang" panose="02030600000101010101" pitchFamily="18" charset="-127"/>
                <a:ea typeface="Batang" panose="02030600000101010101" pitchFamily="18" charset="-127"/>
              </a:rPr>
              <a:t>Classified Industry</a:t>
            </a:r>
          </a:p>
        </p:txBody>
      </p:sp>
    </p:spTree>
    <p:extLst>
      <p:ext uri="{BB962C8B-B14F-4D97-AF65-F5344CB8AC3E}">
        <p14:creationId xmlns:p14="http://schemas.microsoft.com/office/powerpoint/2010/main" val="39337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Batang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David</dc:creator>
  <cp:lastModifiedBy>Wang David</cp:lastModifiedBy>
  <cp:revision>3</cp:revision>
  <dcterms:created xsi:type="dcterms:W3CDTF">2019-12-01T05:27:41Z</dcterms:created>
  <dcterms:modified xsi:type="dcterms:W3CDTF">2019-12-01T05:58:12Z</dcterms:modified>
</cp:coreProperties>
</file>