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40"/>
  </p:notesMasterIdLst>
  <p:sldIdLst>
    <p:sldId id="256" r:id="rId2"/>
    <p:sldId id="257" r:id="rId3"/>
    <p:sldId id="292" r:id="rId4"/>
    <p:sldId id="261" r:id="rId5"/>
    <p:sldId id="258" r:id="rId6"/>
    <p:sldId id="259" r:id="rId7"/>
    <p:sldId id="260" r:id="rId8"/>
    <p:sldId id="262" r:id="rId9"/>
    <p:sldId id="263" r:id="rId10"/>
    <p:sldId id="264" r:id="rId11"/>
    <p:sldId id="291" r:id="rId12"/>
    <p:sldId id="265" r:id="rId13"/>
    <p:sldId id="266" r:id="rId14"/>
    <p:sldId id="267" r:id="rId15"/>
    <p:sldId id="268" r:id="rId16"/>
    <p:sldId id="269" r:id="rId17"/>
    <p:sldId id="270" r:id="rId18"/>
    <p:sldId id="271" r:id="rId19"/>
    <p:sldId id="272" r:id="rId20"/>
    <p:sldId id="273" r:id="rId21"/>
    <p:sldId id="274" r:id="rId22"/>
    <p:sldId id="275" r:id="rId23"/>
    <p:sldId id="293"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2136" autoAdjust="0"/>
  </p:normalViewPr>
  <p:slideViewPr>
    <p:cSldViewPr snapToGrid="0">
      <p:cViewPr varScale="1">
        <p:scale>
          <a:sx n="63" d="100"/>
          <a:sy n="63" d="100"/>
        </p:scale>
        <p:origin x="-132" y="-32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1FE67-1B15-4831-A365-74E44736F1F7}" type="datetimeFigureOut">
              <a:rPr lang="en-IN" smtClean="0"/>
              <a:pPr/>
              <a:t>04-07-2019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230FF-444A-40CE-85CF-335CC7E09EA7}" type="slidenum">
              <a:rPr lang="en-IN" smtClean="0"/>
              <a:pPr/>
              <a:t>‹#›</a:t>
            </a:fld>
            <a:endParaRPr lang="en-IN"/>
          </a:p>
        </p:txBody>
      </p:sp>
    </p:spTree>
    <p:extLst>
      <p:ext uri="{BB962C8B-B14F-4D97-AF65-F5344CB8AC3E}">
        <p14:creationId xmlns="" xmlns:p14="http://schemas.microsoft.com/office/powerpoint/2010/main" val="353162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Class invariants</a:t>
            </a:r>
            <a:r>
              <a:rPr lang="en-IN" sz="1200" b="0" i="0" kern="1200" dirty="0">
                <a:solidFill>
                  <a:schemeClr val="tx1"/>
                </a:solidFill>
                <a:effectLst/>
                <a:latin typeface="+mn-lt"/>
                <a:ea typeface="+mn-ea"/>
                <a:cs typeface="+mn-cs"/>
              </a:rPr>
              <a:t> are methods which check the validity of an object's data. The idea is to define validation methods for fields, and to perform these validations whenever the fields change. As usual, this should be done without repeating any code.</a:t>
            </a:r>
            <a:endParaRPr lang="en-IN" dirty="0"/>
          </a:p>
        </p:txBody>
      </p:sp>
      <p:sp>
        <p:nvSpPr>
          <p:cNvPr id="4" name="Slide Number Placeholder 3"/>
          <p:cNvSpPr>
            <a:spLocks noGrp="1"/>
          </p:cNvSpPr>
          <p:nvPr>
            <p:ph type="sldNum" sz="quarter" idx="5"/>
          </p:nvPr>
        </p:nvSpPr>
        <p:spPr/>
        <p:txBody>
          <a:bodyPr/>
          <a:lstStyle/>
          <a:p>
            <a:fld id="{CF0230FF-444A-40CE-85CF-335CC7E09EA7}" type="slidenum">
              <a:rPr lang="en-IN" smtClean="0"/>
              <a:pPr/>
              <a:t>10</a:t>
            </a:fld>
            <a:endParaRPr lang="en-IN"/>
          </a:p>
        </p:txBody>
      </p:sp>
    </p:spTree>
    <p:extLst>
      <p:ext uri="{BB962C8B-B14F-4D97-AF65-F5344CB8AC3E}">
        <p14:creationId xmlns="" xmlns:p14="http://schemas.microsoft.com/office/powerpoint/2010/main" val="114294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a:t>
            </a:r>
            <a:r>
              <a:rPr lang="en-IN" sz="1200" b="1" i="0" kern="1200" dirty="0" err="1">
                <a:solidFill>
                  <a:schemeClr val="tx1"/>
                </a:solidFill>
                <a:effectLst/>
                <a:latin typeface="+mn-lt"/>
                <a:ea typeface="+mn-ea"/>
                <a:cs typeface="+mn-cs"/>
              </a:rPr>
              <a:t>java.lang.Integer</a:t>
            </a:r>
            <a:r>
              <a:rPr lang="en-IN" sz="1200" b="0" i="0" kern="1200" dirty="0">
                <a:solidFill>
                  <a:schemeClr val="tx1"/>
                </a:solidFill>
                <a:effectLst/>
                <a:latin typeface="+mn-lt"/>
                <a:ea typeface="+mn-ea"/>
                <a:cs typeface="+mn-cs"/>
              </a:rPr>
              <a:t> class wraps a value of the primitive type int in an object. An object of type Integer contains a single field whose type is int.</a:t>
            </a:r>
            <a:endParaRPr lang="en-IN" dirty="0"/>
          </a:p>
        </p:txBody>
      </p:sp>
      <p:sp>
        <p:nvSpPr>
          <p:cNvPr id="4" name="Slide Number Placeholder 3"/>
          <p:cNvSpPr>
            <a:spLocks noGrp="1"/>
          </p:cNvSpPr>
          <p:nvPr>
            <p:ph type="sldNum" sz="quarter" idx="5"/>
          </p:nvPr>
        </p:nvSpPr>
        <p:spPr/>
        <p:txBody>
          <a:bodyPr/>
          <a:lstStyle/>
          <a:p>
            <a:fld id="{CF0230FF-444A-40CE-85CF-335CC7E09EA7}" type="slidenum">
              <a:rPr lang="en-IN" smtClean="0"/>
              <a:pPr/>
              <a:t>12</a:t>
            </a:fld>
            <a:endParaRPr lang="en-IN"/>
          </a:p>
        </p:txBody>
      </p:sp>
    </p:spTree>
    <p:extLst>
      <p:ext uri="{BB962C8B-B14F-4D97-AF65-F5344CB8AC3E}">
        <p14:creationId xmlns="" xmlns:p14="http://schemas.microsoft.com/office/powerpoint/2010/main" val="213967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7/4/2019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4466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2439666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2200520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805471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100220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0355629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214748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190778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1080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9655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605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3478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1269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786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7/4/2019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14406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2370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34030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pPr/>
              <a:t>7/4/2019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3238265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eginnersbook.com/2014/01/method-overriding-in-java-with-examp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B412CB-55A9-4C64-B313-2C3C78CD288D}"/>
              </a:ext>
            </a:extLst>
          </p:cNvPr>
          <p:cNvSpPr>
            <a:spLocks noGrp="1"/>
          </p:cNvSpPr>
          <p:nvPr>
            <p:ph type="ctrTitle"/>
          </p:nvPr>
        </p:nvSpPr>
        <p:spPr>
          <a:xfrm>
            <a:off x="2688165" y="1645500"/>
            <a:ext cx="6815669" cy="2035851"/>
          </a:xfrm>
        </p:spPr>
        <p:txBody>
          <a:bodyPr/>
          <a:lstStyle/>
          <a:p>
            <a:r>
              <a:rPr lang="en-IN" b="1" dirty="0"/>
              <a:t>Criteria of object orientation</a:t>
            </a:r>
            <a:endParaRPr lang="en-IN" dirty="0"/>
          </a:p>
        </p:txBody>
      </p:sp>
    </p:spTree>
    <p:extLst>
      <p:ext uri="{BB962C8B-B14F-4D97-AF65-F5344CB8AC3E}">
        <p14:creationId xmlns="" xmlns:p14="http://schemas.microsoft.com/office/powerpoint/2010/main" val="266200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3AACFE9-9DA2-40B9-AB3B-929099883DB3}"/>
              </a:ext>
            </a:extLst>
          </p:cNvPr>
          <p:cNvSpPr>
            <a:spLocks noGrp="1"/>
          </p:cNvSpPr>
          <p:nvPr>
            <p:ph idx="1"/>
          </p:nvPr>
        </p:nvSpPr>
        <p:spPr>
          <a:xfrm>
            <a:off x="1066800" y="831273"/>
            <a:ext cx="10349345" cy="5306291"/>
          </a:xfrm>
        </p:spPr>
        <p:txBody>
          <a:bodyPr>
            <a:normAutofit fontScale="92500" lnSpcReduction="20000"/>
          </a:bodyPr>
          <a:lstStyle/>
          <a:p>
            <a:r>
              <a:rPr lang="en-IN" b="1" dirty="0" smtClean="0"/>
              <a:t>Classes </a:t>
            </a:r>
            <a:r>
              <a:rPr lang="en-IN" dirty="0" smtClean="0"/>
              <a:t>Informally, a class is a software element describing an abstract data type and its partial or total implementation.</a:t>
            </a:r>
            <a:endParaRPr lang="en-IN" b="1" dirty="0"/>
          </a:p>
          <a:p>
            <a:r>
              <a:rPr lang="en-IN" b="1" dirty="0"/>
              <a:t>Assertions : </a:t>
            </a:r>
            <a:r>
              <a:rPr lang="en-IN" dirty="0" smtClean="0"/>
              <a:t>An assertion is an expression  involving some entities of the software, and stating a property that these entities may satisfy at certain stages of software execution.</a:t>
            </a:r>
            <a:endParaRPr lang="en-IN" b="1" dirty="0" smtClean="0"/>
          </a:p>
          <a:p>
            <a:r>
              <a:rPr lang="en-IN" dirty="0" smtClean="0"/>
              <a:t>Made up of  </a:t>
            </a:r>
            <a:r>
              <a:rPr lang="en-IN" dirty="0"/>
              <a:t>preconditions, postconditions, class </a:t>
            </a:r>
            <a:r>
              <a:rPr lang="en-IN" dirty="0" smtClean="0"/>
              <a:t>invariants</a:t>
            </a:r>
          </a:p>
          <a:p>
            <a:r>
              <a:rPr lang="en-IN" b="1" dirty="0" smtClean="0"/>
              <a:t>Preconditions</a:t>
            </a:r>
          </a:p>
          <a:p>
            <a:r>
              <a:rPr lang="en-IN" dirty="0" smtClean="0"/>
              <a:t>A precondition expresses the constraints under which a routine will function properly.</a:t>
            </a:r>
          </a:p>
          <a:p>
            <a:r>
              <a:rPr lang="en-IN" dirty="0" smtClean="0"/>
              <a:t>Stack class example</a:t>
            </a:r>
            <a:r>
              <a:rPr lang="en-IN" dirty="0" smtClean="0">
                <a:sym typeface="Wingdings" pitchFamily="2" charset="2"/>
              </a:rPr>
              <a:t>( </a:t>
            </a:r>
            <a:r>
              <a:rPr lang="en-IN" dirty="0" err="1" smtClean="0">
                <a:sym typeface="Wingdings" pitchFamily="2" charset="2"/>
              </a:rPr>
              <a:t>put,remove,item,count</a:t>
            </a:r>
            <a:r>
              <a:rPr lang="en-IN" dirty="0" smtClean="0">
                <a:sym typeface="Wingdings" pitchFamily="2" charset="2"/>
              </a:rPr>
              <a:t> as features)</a:t>
            </a:r>
            <a:endParaRPr lang="en-IN" dirty="0" smtClean="0"/>
          </a:p>
          <a:p>
            <a:r>
              <a:rPr lang="en-IN" dirty="0" smtClean="0"/>
              <a:t>• </a:t>
            </a:r>
            <a:r>
              <a:rPr lang="en-IN" i="1" dirty="0" smtClean="0"/>
              <a:t>put may not be called if the stack representation is full.</a:t>
            </a:r>
          </a:p>
          <a:p>
            <a:r>
              <a:rPr lang="en-IN" dirty="0" smtClean="0"/>
              <a:t>• </a:t>
            </a:r>
            <a:r>
              <a:rPr lang="en-IN" i="1" dirty="0" smtClean="0"/>
              <a:t>remove and item may not be applied to an empty stack.</a:t>
            </a:r>
          </a:p>
          <a:p>
            <a:pPr>
              <a:lnSpc>
                <a:spcPct val="110000"/>
              </a:lnSpc>
            </a:pPr>
            <a:r>
              <a:rPr lang="en-IN" dirty="0" smtClean="0"/>
              <a:t>A precondition applies to all calls of the routine, both from within the class and from clients. A correct system will never execute a call in a state that does not satisfy the</a:t>
            </a:r>
          </a:p>
          <a:p>
            <a:pPr>
              <a:lnSpc>
                <a:spcPct val="110000"/>
              </a:lnSpc>
              <a:buNone/>
            </a:pPr>
            <a:r>
              <a:rPr lang="en-IN" dirty="0" smtClean="0"/>
              <a:t>	precondition of the called routine.</a:t>
            </a:r>
          </a:p>
        </p:txBody>
      </p:sp>
    </p:spTree>
    <p:extLst>
      <p:ext uri="{BB962C8B-B14F-4D97-AF65-F5344CB8AC3E}">
        <p14:creationId xmlns="" xmlns:p14="http://schemas.microsoft.com/office/powerpoint/2010/main" val="563558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109" y="858982"/>
            <a:ext cx="9954488" cy="5016886"/>
          </a:xfrm>
        </p:spPr>
        <p:txBody>
          <a:bodyPr>
            <a:normAutofit fontScale="77500" lnSpcReduction="20000"/>
          </a:bodyPr>
          <a:lstStyle/>
          <a:p>
            <a:r>
              <a:rPr lang="en-IN" b="1" dirty="0" err="1" smtClean="0"/>
              <a:t>Postconditions</a:t>
            </a:r>
            <a:endParaRPr lang="en-IN" b="1" dirty="0" smtClean="0"/>
          </a:p>
          <a:p>
            <a:r>
              <a:rPr lang="en-IN" dirty="0" smtClean="0"/>
              <a:t>A </a:t>
            </a:r>
            <a:r>
              <a:rPr lang="en-IN" dirty="0" err="1" smtClean="0"/>
              <a:t>postcondition</a:t>
            </a:r>
            <a:r>
              <a:rPr lang="en-IN" dirty="0" smtClean="0"/>
              <a:t> expresses properties of the state resulting from a routine’s execution. Here:</a:t>
            </a:r>
          </a:p>
          <a:p>
            <a:r>
              <a:rPr lang="en-IN" dirty="0" smtClean="0"/>
              <a:t>• After a </a:t>
            </a:r>
            <a:r>
              <a:rPr lang="en-IN" i="1" dirty="0" smtClean="0"/>
              <a:t>put, the stack may not be empty, its top is the element just pushed, and its </a:t>
            </a:r>
            <a:r>
              <a:rPr lang="en-IN" dirty="0" smtClean="0"/>
              <a:t>number of elements has been increased by one.</a:t>
            </a:r>
          </a:p>
          <a:p>
            <a:r>
              <a:rPr lang="en-IN" dirty="0" smtClean="0"/>
              <a:t>• After a </a:t>
            </a:r>
            <a:r>
              <a:rPr lang="en-IN" i="1" dirty="0" smtClean="0"/>
              <a:t>remove, the stack may not be full, and its number of elements has been </a:t>
            </a:r>
            <a:r>
              <a:rPr lang="en-IN" dirty="0" smtClean="0"/>
              <a:t>decreased by one.</a:t>
            </a:r>
          </a:p>
          <a:p>
            <a:r>
              <a:rPr lang="en-IN" dirty="0" smtClean="0"/>
              <a:t>The presence of a </a:t>
            </a:r>
            <a:r>
              <a:rPr lang="en-IN" dirty="0" err="1" smtClean="0"/>
              <a:t>postcondition</a:t>
            </a:r>
            <a:r>
              <a:rPr lang="en-IN" dirty="0" smtClean="0"/>
              <a:t> clause in a routine expresses a guarantee on the part of the routine’s </a:t>
            </a:r>
            <a:r>
              <a:rPr lang="en-IN" dirty="0" err="1" smtClean="0"/>
              <a:t>implementor</a:t>
            </a:r>
            <a:r>
              <a:rPr lang="en-IN" dirty="0" smtClean="0"/>
              <a:t> that the routine will yield a state satisfying certain properties, assuming it has been called with the precondition satisfied.</a:t>
            </a:r>
          </a:p>
          <a:p>
            <a:r>
              <a:rPr lang="en-IN" b="1" dirty="0" smtClean="0"/>
              <a:t>Class </a:t>
            </a:r>
            <a:r>
              <a:rPr lang="en-IN" b="1" dirty="0" err="1" smtClean="0"/>
              <a:t>invariants:</a:t>
            </a:r>
            <a:r>
              <a:rPr lang="en-IN" dirty="0" err="1" smtClean="0"/>
              <a:t>expressing</a:t>
            </a:r>
            <a:r>
              <a:rPr lang="en-IN" dirty="0" smtClean="0"/>
              <a:t> global properties of the instances of a class, which must be preserved by all routines</a:t>
            </a:r>
          </a:p>
          <a:p>
            <a:r>
              <a:rPr lang="en-IN" dirty="0" smtClean="0"/>
              <a:t>For example, </a:t>
            </a:r>
            <a:r>
              <a:rPr lang="en-IN" i="1" dirty="0" smtClean="0"/>
              <a:t>count should always </a:t>
            </a:r>
            <a:r>
              <a:rPr lang="en-IN" dirty="0" smtClean="0"/>
              <a:t>remain between 0 and </a:t>
            </a:r>
            <a:r>
              <a:rPr lang="en-IN" i="1" dirty="0" smtClean="0"/>
              <a:t>capacity:</a:t>
            </a:r>
          </a:p>
          <a:p>
            <a:r>
              <a:rPr lang="en-IN" i="1" dirty="0" smtClean="0"/>
              <a:t>0 &lt;= count; count &lt;= capacity</a:t>
            </a:r>
          </a:p>
          <a:p>
            <a:r>
              <a:rPr lang="en-IN" dirty="0" smtClean="0"/>
              <a:t>we have a class </a:t>
            </a:r>
            <a:r>
              <a:rPr lang="en-IN" i="1" dirty="0" smtClean="0"/>
              <a:t>BANK_ACCOUNT with </a:t>
            </a:r>
            <a:r>
              <a:rPr lang="en-IN" i="1" dirty="0" err="1" smtClean="0"/>
              <a:t>fea</a:t>
            </a:r>
            <a:r>
              <a:rPr lang="en-IN" i="1" dirty="0" smtClean="0"/>
              <a:t> </a:t>
            </a:r>
            <a:r>
              <a:rPr lang="en-IN" i="1" dirty="0" err="1" smtClean="0"/>
              <a:t>tures</a:t>
            </a:r>
            <a:r>
              <a:rPr lang="en-IN" i="1" dirty="0" smtClean="0"/>
              <a:t> </a:t>
            </a:r>
            <a:r>
              <a:rPr lang="en-IN" i="1" dirty="0" err="1" smtClean="0"/>
              <a:t>deposits_list</a:t>
            </a:r>
            <a:r>
              <a:rPr lang="en-IN" i="1" dirty="0" smtClean="0"/>
              <a:t>, </a:t>
            </a:r>
            <a:r>
              <a:rPr lang="en-IN" i="1" dirty="0" err="1" smtClean="0"/>
              <a:t>withdrawals_list</a:t>
            </a:r>
            <a:r>
              <a:rPr lang="en-IN" i="1" dirty="0" smtClean="0"/>
              <a:t> and balance. Then the invariant for such a class could </a:t>
            </a:r>
            <a:r>
              <a:rPr lang="en-IN" dirty="0" smtClean="0"/>
              <a:t>include a clause of the form:</a:t>
            </a:r>
          </a:p>
          <a:p>
            <a:r>
              <a:rPr lang="en-IN" i="1" dirty="0" err="1" smtClean="0"/>
              <a:t>consistent_balance</a:t>
            </a:r>
            <a:r>
              <a:rPr lang="en-IN" i="1" dirty="0" smtClean="0"/>
              <a:t>: </a:t>
            </a:r>
            <a:r>
              <a:rPr lang="en-IN" i="1" dirty="0" err="1" smtClean="0"/>
              <a:t>deposits_listl</a:t>
            </a:r>
            <a:r>
              <a:rPr lang="en-IN" i="1" dirty="0" smtClean="0"/>
              <a:t> total – </a:t>
            </a:r>
            <a:r>
              <a:rPr lang="en-IN" i="1" dirty="0" err="1" smtClean="0"/>
              <a:t>withdrawals_listl</a:t>
            </a:r>
            <a:r>
              <a:rPr lang="en-IN" i="1" dirty="0" smtClean="0"/>
              <a:t> total = balance</a:t>
            </a:r>
            <a:endParaRPr lang="en-IN" b="1"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C4047-63E2-4E7C-9978-389D7CFF40A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BB66BEE-7C59-4F4E-AEAE-8765937CE92D}"/>
              </a:ext>
            </a:extLst>
          </p:cNvPr>
          <p:cNvSpPr>
            <a:spLocks noGrp="1"/>
          </p:cNvSpPr>
          <p:nvPr>
            <p:ph idx="1"/>
          </p:nvPr>
        </p:nvSpPr>
        <p:spPr/>
        <p:txBody>
          <a:bodyPr>
            <a:normAutofit fontScale="85000" lnSpcReduction="20000"/>
          </a:bodyPr>
          <a:lstStyle/>
          <a:p>
            <a:r>
              <a:rPr lang="en-IN" b="1" dirty="0" smtClean="0"/>
              <a:t>Classes as modules : </a:t>
            </a:r>
            <a:r>
              <a:rPr lang="en-IN" dirty="0" smtClean="0"/>
              <a:t>Classes should be the only modules. In particular, there is no notion of main program, and subprograms do not exist as independent modular units. (They may only appear as part of classes.) There is also no need for the “packages” of languages, although we may find it convenient for management purposes to group classes into administrative units, called </a:t>
            </a:r>
            <a:r>
              <a:rPr lang="en-IN" i="1" dirty="0" smtClean="0"/>
              <a:t>clusters</a:t>
            </a:r>
            <a:r>
              <a:rPr lang="en-IN" dirty="0" smtClean="0"/>
              <a:t>.</a:t>
            </a:r>
          </a:p>
          <a:p>
            <a:endParaRPr lang="en-IN" b="1" dirty="0" smtClean="0"/>
          </a:p>
          <a:p>
            <a:r>
              <a:rPr lang="en-IN" b="1" dirty="0" smtClean="0"/>
              <a:t>Classes </a:t>
            </a:r>
            <a:r>
              <a:rPr lang="en-IN" b="1" dirty="0"/>
              <a:t>as types : </a:t>
            </a:r>
            <a:r>
              <a:rPr lang="en-IN" dirty="0"/>
              <a:t>Every type should be based on a class.</a:t>
            </a:r>
          </a:p>
          <a:p>
            <a:r>
              <a:rPr lang="en-IN" b="1" dirty="0"/>
              <a:t>Feature-based computation : </a:t>
            </a:r>
            <a:r>
              <a:rPr lang="en-IN" dirty="0"/>
              <a:t>In object-oriented computation, there is only one basic computational mechanism: given a certain object, which is always an instance of some class, call a feature of that class on that object. Feature call should be the primary computational mechanism. </a:t>
            </a:r>
          </a:p>
        </p:txBody>
      </p:sp>
    </p:spTree>
    <p:extLst>
      <p:ext uri="{BB962C8B-B14F-4D97-AF65-F5344CB8AC3E}">
        <p14:creationId xmlns="" xmlns:p14="http://schemas.microsoft.com/office/powerpoint/2010/main" val="2281458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280F81-1335-48A7-B308-4EA8AE6BCBD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C67963D-2CED-4184-8BBA-6484F1B6710F}"/>
              </a:ext>
            </a:extLst>
          </p:cNvPr>
          <p:cNvSpPr>
            <a:spLocks noGrp="1"/>
          </p:cNvSpPr>
          <p:nvPr>
            <p:ph idx="1"/>
          </p:nvPr>
        </p:nvSpPr>
        <p:spPr/>
        <p:txBody>
          <a:bodyPr/>
          <a:lstStyle/>
          <a:p>
            <a:r>
              <a:rPr lang="en-IN" b="1" dirty="0"/>
              <a:t>Information hiding : </a:t>
            </a:r>
            <a:r>
              <a:rPr lang="en-IN" dirty="0"/>
              <a:t>When writing a class, you will sometimes have to include a feature which the class needs for internal purposes only: a feature that is part of the implementation of the class, but not of its interface. Others features of the class — possibly available to clients — may call the feature for their own needs; but it should not be possible for a client to call it directly. The mechanism which makes certain features unfit for clients’ calls is called information hiding.</a:t>
            </a:r>
          </a:p>
          <a:p>
            <a:endParaRPr lang="en-IN" dirty="0"/>
          </a:p>
        </p:txBody>
      </p:sp>
    </p:spTree>
    <p:extLst>
      <p:ext uri="{BB962C8B-B14F-4D97-AF65-F5344CB8AC3E}">
        <p14:creationId xmlns="" xmlns:p14="http://schemas.microsoft.com/office/powerpoint/2010/main" val="118467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FA0033-76EE-4B17-8BB1-3054CD06E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09374192-A864-41EB-A1D3-65AACF4FB639}"/>
              </a:ext>
            </a:extLst>
          </p:cNvPr>
          <p:cNvSpPr>
            <a:spLocks noGrp="1"/>
          </p:cNvSpPr>
          <p:nvPr>
            <p:ph idx="1"/>
          </p:nvPr>
        </p:nvSpPr>
        <p:spPr/>
        <p:txBody>
          <a:bodyPr/>
          <a:lstStyle/>
          <a:p>
            <a:r>
              <a:rPr lang="en-IN" dirty="0"/>
              <a:t>Note :</a:t>
            </a:r>
          </a:p>
          <a:p>
            <a:pPr marL="0" indent="0">
              <a:buNone/>
            </a:pPr>
            <a:r>
              <a:rPr lang="en-IN" dirty="0"/>
              <a:t>It should be possible for the author of a class to specify that a feature is</a:t>
            </a:r>
          </a:p>
          <a:p>
            <a:pPr marL="0" indent="0">
              <a:buNone/>
            </a:pPr>
            <a:r>
              <a:rPr lang="en-IN" dirty="0"/>
              <a:t>available to all clients, to no client, or to specified clients.</a:t>
            </a:r>
          </a:p>
        </p:txBody>
      </p:sp>
    </p:spTree>
    <p:extLst>
      <p:ext uri="{BB962C8B-B14F-4D97-AF65-F5344CB8AC3E}">
        <p14:creationId xmlns="" xmlns:p14="http://schemas.microsoft.com/office/powerpoint/2010/main" val="174913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BA752-073A-45BE-B9A3-703CBF4AE93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CD13075-B2A0-475D-964B-E84446525006}"/>
              </a:ext>
            </a:extLst>
          </p:cNvPr>
          <p:cNvSpPr>
            <a:spLocks noGrp="1"/>
          </p:cNvSpPr>
          <p:nvPr>
            <p:ph idx="1"/>
          </p:nvPr>
        </p:nvSpPr>
        <p:spPr/>
        <p:txBody>
          <a:bodyPr>
            <a:normAutofit fontScale="92500"/>
          </a:bodyPr>
          <a:lstStyle/>
          <a:p>
            <a:r>
              <a:rPr lang="en-IN" b="1" dirty="0"/>
              <a:t>Exception handling : </a:t>
            </a:r>
            <a:r>
              <a:rPr lang="en-IN" dirty="0"/>
              <a:t>Abnormal events may occur during the execution of a software system. In object-oriented computation, they often correspond to calls that cannot be executed properly, as a result of a hardware malfunction,  an unexpected impossibility (such as division by zero), or of a bug in the software.</a:t>
            </a:r>
          </a:p>
          <a:p>
            <a:r>
              <a:rPr lang="en-IN" dirty="0"/>
              <a:t>To produce reliable software, it is necessary to have the ability to recover from such situations. This is the purpose of an exception mechanism.</a:t>
            </a:r>
          </a:p>
          <a:p>
            <a:r>
              <a:rPr lang="en-IN" dirty="0"/>
              <a:t>Note : The language should provide a mechanism to recover from unexpected abnormal situations</a:t>
            </a:r>
          </a:p>
          <a:p>
            <a:endParaRPr lang="en-IN" dirty="0"/>
          </a:p>
        </p:txBody>
      </p:sp>
    </p:spTree>
    <p:extLst>
      <p:ext uri="{BB962C8B-B14F-4D97-AF65-F5344CB8AC3E}">
        <p14:creationId xmlns="" xmlns:p14="http://schemas.microsoft.com/office/powerpoint/2010/main" val="7990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D127A3-9EFE-4F72-94D1-5AAB437A4AE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24AA56D-CE49-4783-993A-42F348F9A847}"/>
              </a:ext>
            </a:extLst>
          </p:cNvPr>
          <p:cNvSpPr>
            <a:spLocks noGrp="1"/>
          </p:cNvSpPr>
          <p:nvPr>
            <p:ph idx="1"/>
          </p:nvPr>
        </p:nvSpPr>
        <p:spPr/>
        <p:txBody>
          <a:bodyPr/>
          <a:lstStyle/>
          <a:p>
            <a:r>
              <a:rPr lang="en-IN" b="1" dirty="0"/>
              <a:t>Static typing : </a:t>
            </a:r>
            <a:r>
              <a:rPr lang="en-IN" dirty="0"/>
              <a:t>When the execution of a software system causes the call of a certain feature on a certain object, how do we know that this object will be able to handle the call? (In message terminology: how do we know that the object can process the message?).</a:t>
            </a:r>
          </a:p>
          <a:p>
            <a:r>
              <a:rPr lang="en-IN" dirty="0"/>
              <a:t>To provide such a guarantee of correct execution, the language must be typed. This means that it enforces a few compatibility rules</a:t>
            </a:r>
          </a:p>
        </p:txBody>
      </p:sp>
    </p:spTree>
    <p:extLst>
      <p:ext uri="{BB962C8B-B14F-4D97-AF65-F5344CB8AC3E}">
        <p14:creationId xmlns="" xmlns:p14="http://schemas.microsoft.com/office/powerpoint/2010/main" val="292065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93796-8803-4BB1-BA64-E04F6C3936E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4E8CEEB-5383-427B-B111-23C6B11BF342}"/>
              </a:ext>
            </a:extLst>
          </p:cNvPr>
          <p:cNvSpPr>
            <a:spLocks noGrp="1"/>
          </p:cNvSpPr>
          <p:nvPr>
            <p:ph idx="1"/>
          </p:nvPr>
        </p:nvSpPr>
        <p:spPr/>
        <p:txBody>
          <a:bodyPr>
            <a:normAutofit fontScale="92500"/>
          </a:bodyPr>
          <a:lstStyle/>
          <a:p>
            <a:pPr marL="0" indent="0">
              <a:buNone/>
            </a:pPr>
            <a:r>
              <a:rPr lang="en-IN" dirty="0"/>
              <a:t>Every entity (that is to say, every name used in the software text to refer to run-time</a:t>
            </a:r>
          </a:p>
          <a:p>
            <a:pPr marL="0" indent="0">
              <a:buNone/>
            </a:pPr>
            <a:r>
              <a:rPr lang="en-IN" dirty="0"/>
              <a:t>objects) is explicitly declared as being of a certain type, derived from a class.</a:t>
            </a:r>
          </a:p>
          <a:p>
            <a:pPr marL="0" indent="0">
              <a:buNone/>
            </a:pPr>
            <a:r>
              <a:rPr lang="en-IN" dirty="0"/>
              <a:t>• Every feature call on a certain entity uses a feature from the corresponding class (and</a:t>
            </a:r>
          </a:p>
          <a:p>
            <a:pPr marL="0" indent="0">
              <a:buNone/>
            </a:pPr>
            <a:r>
              <a:rPr lang="en-IN" dirty="0"/>
              <a:t>the feature is available, in the sense of information hiding, to the caller’s class).</a:t>
            </a:r>
          </a:p>
          <a:p>
            <a:pPr marL="0" indent="0">
              <a:buNone/>
            </a:pPr>
            <a:r>
              <a:rPr lang="en-IN" dirty="0"/>
              <a:t>• Assignment and argument </a:t>
            </a:r>
            <a:r>
              <a:rPr lang="en-IN"/>
              <a:t>passing </a:t>
            </a:r>
            <a:r>
              <a:rPr lang="en-IN" smtClean="0"/>
              <a:t>  </a:t>
            </a:r>
            <a:r>
              <a:rPr lang="en-IN" dirty="0"/>
              <a:t>require the source’s type to be compatible with the target’s type.</a:t>
            </a:r>
          </a:p>
        </p:txBody>
      </p:sp>
    </p:spTree>
    <p:extLst>
      <p:ext uri="{BB962C8B-B14F-4D97-AF65-F5344CB8AC3E}">
        <p14:creationId xmlns="" xmlns:p14="http://schemas.microsoft.com/office/powerpoint/2010/main" val="29864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7A0E4A-CBA9-4B05-9F4C-5B448AC6CAB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93648716-0285-4BC2-AB2C-6ACBA86E92F7}"/>
              </a:ext>
            </a:extLst>
          </p:cNvPr>
          <p:cNvSpPr>
            <a:spLocks noGrp="1"/>
          </p:cNvSpPr>
          <p:nvPr>
            <p:ph idx="1"/>
          </p:nvPr>
        </p:nvSpPr>
        <p:spPr/>
        <p:txBody>
          <a:bodyPr>
            <a:normAutofit fontScale="92500" lnSpcReduction="20000"/>
          </a:bodyPr>
          <a:lstStyle/>
          <a:p>
            <a:r>
              <a:rPr lang="en-IN" b="1" dirty="0"/>
              <a:t>Genericity : </a:t>
            </a:r>
            <a:r>
              <a:rPr lang="en-IN" dirty="0"/>
              <a:t>For typing to be practical, it must be possible to define type-parameterized classes, known as generic.</a:t>
            </a:r>
          </a:p>
          <a:p>
            <a:pPr marL="0" indent="0">
              <a:buNone/>
            </a:pPr>
            <a:r>
              <a:rPr lang="en-IN" dirty="0"/>
              <a:t>For example, suppose you have a method that sums two numbers together. In order to work with the types themselves, you might have to create multiple versions of this method. Like,</a:t>
            </a:r>
          </a:p>
          <a:p>
            <a:pPr marL="0" indent="0">
              <a:buNone/>
            </a:pPr>
            <a:r>
              <a:rPr lang="en-IN" dirty="0"/>
              <a:t>public int Sum(int a, int b)</a:t>
            </a:r>
          </a:p>
          <a:p>
            <a:pPr marL="0" indent="0">
              <a:buNone/>
            </a:pPr>
            <a:r>
              <a:rPr lang="en-IN" dirty="0"/>
              <a:t>public float Sum(float a, float b)</a:t>
            </a:r>
          </a:p>
          <a:p>
            <a:r>
              <a:rPr lang="en-IN" dirty="0"/>
              <a:t>Generics allow you to create a single method that is customized for the type that invokes it.</a:t>
            </a:r>
          </a:p>
          <a:p>
            <a:pPr marL="0" indent="0">
              <a:buNone/>
            </a:pPr>
            <a:endParaRPr lang="en-IN" dirty="0"/>
          </a:p>
        </p:txBody>
      </p:sp>
    </p:spTree>
    <p:extLst>
      <p:ext uri="{BB962C8B-B14F-4D97-AF65-F5344CB8AC3E}">
        <p14:creationId xmlns="" xmlns:p14="http://schemas.microsoft.com/office/powerpoint/2010/main" val="101184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016DA-0D12-4767-9FDF-0816C85B87D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77FE79D-6361-401D-8BA6-0997B9F630DA}"/>
              </a:ext>
            </a:extLst>
          </p:cNvPr>
          <p:cNvSpPr>
            <a:spLocks noGrp="1"/>
          </p:cNvSpPr>
          <p:nvPr>
            <p:ph idx="1"/>
          </p:nvPr>
        </p:nvSpPr>
        <p:spPr/>
        <p:txBody>
          <a:bodyPr/>
          <a:lstStyle/>
          <a:p>
            <a:r>
              <a:rPr lang="en-IN" b="1" dirty="0"/>
              <a:t>Single inheritance : </a:t>
            </a:r>
            <a:r>
              <a:rPr lang="en-IN" dirty="0"/>
              <a:t>Software development involves a large number of classes; many are variants of others. To control the resulting potential complexity, we need a classification mechanism, known as inheritance</a:t>
            </a:r>
          </a:p>
          <a:p>
            <a:r>
              <a:rPr lang="en-IN" b="1" dirty="0"/>
              <a:t>Multiple inheritance : </a:t>
            </a:r>
            <a:r>
              <a:rPr lang="en-IN" dirty="0"/>
              <a:t>It should be possible for a class to inherit from as many others as necessary, with an adequate mechanism for disambiguating name clashes.</a:t>
            </a:r>
          </a:p>
        </p:txBody>
      </p:sp>
    </p:spTree>
    <p:extLst>
      <p:ext uri="{BB962C8B-B14F-4D97-AF65-F5344CB8AC3E}">
        <p14:creationId xmlns="" xmlns:p14="http://schemas.microsoft.com/office/powerpoint/2010/main" val="213708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B6961-752D-4095-AE6D-FF1F029FC459}"/>
              </a:ext>
            </a:extLst>
          </p:cNvPr>
          <p:cNvSpPr>
            <a:spLocks noGrp="1"/>
          </p:cNvSpPr>
          <p:nvPr>
            <p:ph type="title"/>
          </p:nvPr>
        </p:nvSpPr>
        <p:spPr>
          <a:xfrm>
            <a:off x="1295402" y="982132"/>
            <a:ext cx="9601196" cy="1303867"/>
          </a:xfrm>
        </p:spPr>
        <p:txBody>
          <a:bodyPr/>
          <a:lstStyle/>
          <a:p>
            <a:r>
              <a:rPr lang="en-IN" b="1" dirty="0"/>
              <a:t>ON THE CRITERIA</a:t>
            </a:r>
            <a:endParaRPr lang="en-IN" dirty="0"/>
          </a:p>
        </p:txBody>
      </p:sp>
      <p:sp>
        <p:nvSpPr>
          <p:cNvPr id="3" name="Content Placeholder 2">
            <a:extLst>
              <a:ext uri="{FF2B5EF4-FFF2-40B4-BE49-F238E27FC236}">
                <a16:creationId xmlns="" xmlns:a16="http://schemas.microsoft.com/office/drawing/2014/main" id="{2793F954-3141-45DD-8092-872F115089FC}"/>
              </a:ext>
            </a:extLst>
          </p:cNvPr>
          <p:cNvSpPr>
            <a:spLocks noGrp="1"/>
          </p:cNvSpPr>
          <p:nvPr>
            <p:ph idx="1"/>
          </p:nvPr>
        </p:nvSpPr>
        <p:spPr>
          <a:xfrm>
            <a:off x="1295401" y="2556932"/>
            <a:ext cx="9601196" cy="3318936"/>
          </a:xfrm>
        </p:spPr>
        <p:txBody>
          <a:bodyPr>
            <a:noAutofit/>
          </a:bodyPr>
          <a:lstStyle/>
          <a:p>
            <a:r>
              <a:rPr lang="en-IN" sz="2200" dirty="0"/>
              <a:t>Let us first examine the choice of criteria for assessing </a:t>
            </a:r>
            <a:r>
              <a:rPr lang="en-IN" sz="2200" dirty="0" err="1"/>
              <a:t>objectness</a:t>
            </a:r>
            <a:r>
              <a:rPr lang="en-IN" sz="2200" dirty="0"/>
              <a:t>.</a:t>
            </a:r>
          </a:p>
          <a:p>
            <a:r>
              <a:rPr lang="en-IN" sz="2200" dirty="0"/>
              <a:t>The list presented below includes all the facilities believed to be essential for the production of quality software using the object-oriented method. It is ambitious and may appear uncompromising or even dogmatic. What conclusion does this imply for an environment which satisfies some but not all of these conditions? Should one just reject such a half-hearted O-O environment as totally inadequate?</a:t>
            </a:r>
          </a:p>
          <a:p>
            <a:pPr marL="0" indent="0">
              <a:buNone/>
            </a:pPr>
            <a:endParaRPr lang="en-IN" sz="2200" dirty="0"/>
          </a:p>
        </p:txBody>
      </p:sp>
    </p:spTree>
    <p:extLst>
      <p:ext uri="{BB962C8B-B14F-4D97-AF65-F5344CB8AC3E}">
        <p14:creationId xmlns="" xmlns:p14="http://schemas.microsoft.com/office/powerpoint/2010/main" val="402382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8C262-DDAF-4EE7-AFFD-B1F9EAE8B04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13EA454-560A-4F1A-9C27-153226EE27FB}"/>
              </a:ext>
            </a:extLst>
          </p:cNvPr>
          <p:cNvSpPr>
            <a:spLocks noGrp="1"/>
          </p:cNvSpPr>
          <p:nvPr>
            <p:ph idx="1"/>
          </p:nvPr>
        </p:nvSpPr>
        <p:spPr/>
        <p:txBody>
          <a:bodyPr/>
          <a:lstStyle/>
          <a:p>
            <a:r>
              <a:rPr lang="en-IN" b="1" dirty="0"/>
              <a:t>Repeated inheritance : </a:t>
            </a:r>
            <a:r>
              <a:rPr lang="en-IN" dirty="0"/>
              <a:t> occurs whenever (as a result of multiple </a:t>
            </a:r>
            <a:r>
              <a:rPr lang="en-IN" b="1" dirty="0"/>
              <a:t>inheritance</a:t>
            </a:r>
            <a:r>
              <a:rPr lang="en-IN" dirty="0"/>
              <a:t>) two or more of the ancestors of a class D have a common parent A. D is then called a </a:t>
            </a:r>
            <a:r>
              <a:rPr lang="en-IN" b="1" dirty="0"/>
              <a:t>repeated</a:t>
            </a:r>
            <a:r>
              <a:rPr lang="en-IN" dirty="0"/>
              <a:t> descendant of A, and A </a:t>
            </a:r>
            <a:r>
              <a:rPr lang="en-IN" dirty="0" err="1"/>
              <a:t>a</a:t>
            </a:r>
            <a:r>
              <a:rPr lang="en-IN" dirty="0"/>
              <a:t> </a:t>
            </a:r>
            <a:r>
              <a:rPr lang="en-IN" b="1" dirty="0"/>
              <a:t>repeated</a:t>
            </a:r>
            <a:r>
              <a:rPr lang="en-IN" dirty="0"/>
              <a:t> ancestor of D. Ancestor used in multiple paths to descendant</a:t>
            </a:r>
          </a:p>
        </p:txBody>
      </p:sp>
    </p:spTree>
    <p:extLst>
      <p:ext uri="{BB962C8B-B14F-4D97-AF65-F5344CB8AC3E}">
        <p14:creationId xmlns="" xmlns:p14="http://schemas.microsoft.com/office/powerpoint/2010/main" val="3677279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DFC578-346A-4398-BBFC-1BB1E9FEB85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82D9D84-2C40-4F1E-B8F8-E5D3E922FCBE}"/>
              </a:ext>
            </a:extLst>
          </p:cNvPr>
          <p:cNvSpPr>
            <a:spLocks noGrp="1"/>
          </p:cNvSpPr>
          <p:nvPr>
            <p:ph idx="1"/>
          </p:nvPr>
        </p:nvSpPr>
        <p:spPr/>
        <p:txBody>
          <a:bodyPr>
            <a:normAutofit/>
          </a:bodyPr>
          <a:lstStyle/>
          <a:p>
            <a:r>
              <a:rPr lang="en-IN" b="1" dirty="0"/>
              <a:t>Constrained genericity : </a:t>
            </a:r>
            <a:r>
              <a:rPr lang="en-IN" dirty="0"/>
              <a:t>The combination of genericity and inheritance brings about an important technique, constrained genericity, through which you can specify a class with a generic parameter that represents not an arbitrary type as with the earlier (unconstrained) form of genericity, but a type that is a descendant of a given class.</a:t>
            </a:r>
          </a:p>
        </p:txBody>
      </p:sp>
    </p:spTree>
    <p:extLst>
      <p:ext uri="{BB962C8B-B14F-4D97-AF65-F5344CB8AC3E}">
        <p14:creationId xmlns="" xmlns:p14="http://schemas.microsoft.com/office/powerpoint/2010/main" val="18934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26D633-9B23-4AD8-A9A6-D5735848942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2672C61-90C1-4614-9CDA-A7617581A5F8}"/>
              </a:ext>
            </a:extLst>
          </p:cNvPr>
          <p:cNvSpPr>
            <a:spLocks noGrp="1"/>
          </p:cNvSpPr>
          <p:nvPr>
            <p:ph idx="1"/>
          </p:nvPr>
        </p:nvSpPr>
        <p:spPr/>
        <p:txBody>
          <a:bodyPr>
            <a:normAutofit/>
          </a:bodyPr>
          <a:lstStyle/>
          <a:p>
            <a:pPr algn="just"/>
            <a:r>
              <a:rPr lang="en-IN" b="1" dirty="0"/>
              <a:t>Redefinition : </a:t>
            </a:r>
            <a:r>
              <a:rPr lang="en-IN" dirty="0"/>
              <a:t>When a class is an heir of another, it may need to change the implementation or other properties of some of the inherited features. A class </a:t>
            </a:r>
            <a:r>
              <a:rPr lang="en-IN" i="1" dirty="0"/>
              <a:t>SESSION </a:t>
            </a:r>
            <a:r>
              <a:rPr lang="en-IN" dirty="0"/>
              <a:t>describing user sessions in an operating system may have a feature </a:t>
            </a:r>
            <a:r>
              <a:rPr lang="en-IN" i="1" dirty="0"/>
              <a:t>terminate </a:t>
            </a:r>
            <a:r>
              <a:rPr lang="en-IN" dirty="0"/>
              <a:t>to take care of clean up operations at the end of a session; an heir might be </a:t>
            </a:r>
            <a:r>
              <a:rPr lang="en-IN" i="1" dirty="0"/>
              <a:t>REMOTE_SESSION</a:t>
            </a:r>
            <a:r>
              <a:rPr lang="en-IN" dirty="0"/>
              <a:t>, handling sessions started from a different computer on a network. If the termination of a remote session requires supplementary actions (such as notifying the remote computer), class </a:t>
            </a:r>
            <a:r>
              <a:rPr lang="en-IN" i="1" dirty="0"/>
              <a:t>REMOTE_SESSION </a:t>
            </a:r>
            <a:r>
              <a:rPr lang="en-IN" dirty="0"/>
              <a:t>will redefine feature </a:t>
            </a:r>
            <a:r>
              <a:rPr lang="en-IN" i="1" dirty="0"/>
              <a:t>terminate</a:t>
            </a:r>
            <a:r>
              <a:rPr lang="en-IN" dirty="0"/>
              <a:t>.</a:t>
            </a:r>
          </a:p>
        </p:txBody>
      </p:sp>
    </p:spTree>
    <p:extLst>
      <p:ext uri="{BB962C8B-B14F-4D97-AF65-F5344CB8AC3E}">
        <p14:creationId xmlns="" xmlns:p14="http://schemas.microsoft.com/office/powerpoint/2010/main" val="2349435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4DCC1-A5F2-4628-93C3-2E664615F4F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39EF2C5-CC7A-486D-A452-0C58CC049CC0}"/>
              </a:ext>
            </a:extLst>
          </p:cNvPr>
          <p:cNvSpPr>
            <a:spLocks noGrp="1"/>
          </p:cNvSpPr>
          <p:nvPr>
            <p:ph idx="1"/>
          </p:nvPr>
        </p:nvSpPr>
        <p:spPr/>
        <p:txBody>
          <a:bodyPr/>
          <a:lstStyle/>
          <a:p>
            <a:r>
              <a:rPr lang="en-IN" b="1" dirty="0"/>
              <a:t>Polymorphism : </a:t>
            </a:r>
            <a:r>
              <a:rPr lang="en-IN" dirty="0"/>
              <a:t>one method with multiple implementation, for a certain class of action.</a:t>
            </a:r>
          </a:p>
          <a:p>
            <a:pPr marL="0" indent="0">
              <a:buNone/>
            </a:pPr>
            <a:r>
              <a:rPr lang="en-IN" dirty="0"/>
              <a:t>Lets us look at same example of a car. A car have a gear transmission system. It has four front gears and one backward gear. When the engine is accelerated then depending upon which gear is engaged different amount power and movement is delivered to the car. The action is same applying gear but based on the type of gear the action behaves differently or you can say that it shows many forms (polymorphism means many forms).</a:t>
            </a:r>
          </a:p>
        </p:txBody>
      </p:sp>
    </p:spTree>
    <p:extLst>
      <p:ext uri="{BB962C8B-B14F-4D97-AF65-F5344CB8AC3E}">
        <p14:creationId xmlns="" xmlns:p14="http://schemas.microsoft.com/office/powerpoint/2010/main" val="1583785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41EBC-9A6F-4253-9F58-9C134095A61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423BF79-470A-499A-AF30-9966059BA5D7}"/>
              </a:ext>
            </a:extLst>
          </p:cNvPr>
          <p:cNvSpPr>
            <a:spLocks noGrp="1"/>
          </p:cNvSpPr>
          <p:nvPr>
            <p:ph idx="1"/>
          </p:nvPr>
        </p:nvSpPr>
        <p:spPr/>
        <p:txBody>
          <a:bodyPr/>
          <a:lstStyle/>
          <a:p>
            <a:r>
              <a:rPr lang="en-IN" b="1" dirty="0"/>
              <a:t>Dynamic binding : </a:t>
            </a:r>
            <a:r>
              <a:rPr lang="en-IN" dirty="0"/>
              <a:t>When compiler is not able to resolve the call/binding at compile time, such binding is known as Dynamic or late Binding. </a:t>
            </a:r>
            <a:r>
              <a:rPr lang="en-IN" b="1" dirty="0">
                <a:hlinkClick r:id="rId2"/>
              </a:rPr>
              <a:t>Method Overriding</a:t>
            </a:r>
            <a:r>
              <a:rPr lang="en-IN" dirty="0"/>
              <a:t> is a perfect example of dynamic binding as in overriding both parent and child classes have same method and in this case the </a:t>
            </a:r>
            <a:r>
              <a:rPr lang="en-IN" b="1" dirty="0"/>
              <a:t>type of the object </a:t>
            </a:r>
            <a:r>
              <a:rPr lang="en-IN" dirty="0"/>
              <a:t>determines which method is to be executed. The type of object is determined at the run time so this is known as dynamic binding.</a:t>
            </a:r>
          </a:p>
        </p:txBody>
      </p:sp>
    </p:spTree>
    <p:extLst>
      <p:ext uri="{BB962C8B-B14F-4D97-AF65-F5344CB8AC3E}">
        <p14:creationId xmlns="" xmlns:p14="http://schemas.microsoft.com/office/powerpoint/2010/main" val="579452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CB64E-829F-42AC-895D-28A11872491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DC92FA7A-86AB-419C-9192-B7F7B2C62CFE}"/>
              </a:ext>
            </a:extLst>
          </p:cNvPr>
          <p:cNvSpPr>
            <a:spLocks noGrp="1"/>
          </p:cNvSpPr>
          <p:nvPr>
            <p:ph idx="1"/>
          </p:nvPr>
        </p:nvSpPr>
        <p:spPr>
          <a:xfrm>
            <a:off x="1295401" y="2446092"/>
            <a:ext cx="9601196" cy="3691472"/>
          </a:xfrm>
        </p:spPr>
        <p:txBody>
          <a:bodyPr>
            <a:noAutofit/>
          </a:bodyPr>
          <a:lstStyle/>
          <a:p>
            <a:pPr marL="0" indent="0" algn="just">
              <a:buNone/>
            </a:pPr>
            <a:r>
              <a:rPr lang="en-IN" sz="2100" b="1" dirty="0"/>
              <a:t>Run-time type interrogation : </a:t>
            </a:r>
            <a:r>
              <a:rPr lang="en-IN" sz="2100" dirty="0"/>
              <a:t>In some cases, an object comes from the outside, so that the software has no way to predict its type with certainty. This occurs in particular if the object is retrieved from external storage, received from a network transmission or passed by some other system. The software then needs a mechanism to access the object in a safe way, without violating the constraints of static typing. Such a mechanism should be designed with care, so as not to cancel the benefits of polymorphism and dynamic binding. </a:t>
            </a:r>
            <a:r>
              <a:rPr lang="en-IN" sz="2100" b="1" dirty="0"/>
              <a:t>The assignment attempt operation </a:t>
            </a:r>
            <a:r>
              <a:rPr lang="en-IN" sz="2100" dirty="0"/>
              <a:t>satisfies these requirements. An assignment attempt is a conditional operation: it tries to attach an object to an entity; if in a given execution the object’s type conforms to the type declared for the entity, the effect is that of a normal assignment; otherwise the entity gets a special “void. So you can handle objects whose type you do not know for sure, without violating the safety of the type system.</a:t>
            </a:r>
          </a:p>
        </p:txBody>
      </p:sp>
    </p:spTree>
    <p:extLst>
      <p:ext uri="{BB962C8B-B14F-4D97-AF65-F5344CB8AC3E}">
        <p14:creationId xmlns="" xmlns:p14="http://schemas.microsoft.com/office/powerpoint/2010/main" val="212451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8C468F-02D9-487C-A86E-F89908C250C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52D7B6F-39F6-491D-8EC0-216956BEC029}"/>
              </a:ext>
            </a:extLst>
          </p:cNvPr>
          <p:cNvSpPr>
            <a:spLocks noGrp="1"/>
          </p:cNvSpPr>
          <p:nvPr>
            <p:ph idx="1"/>
          </p:nvPr>
        </p:nvSpPr>
        <p:spPr/>
        <p:txBody>
          <a:bodyPr/>
          <a:lstStyle/>
          <a:p>
            <a:r>
              <a:rPr lang="en-IN" b="1" dirty="0"/>
              <a:t>Deferred features and classes : </a:t>
            </a:r>
            <a:r>
              <a:rPr lang="en-IN" dirty="0"/>
              <a:t>Deferred features and classes may possess assertions describing their abstract properties, but their implementation is postponed to descendant classes. A non-deferred class is said to be </a:t>
            </a:r>
            <a:r>
              <a:rPr lang="en-IN" i="1" dirty="0"/>
              <a:t>effective. </a:t>
            </a:r>
            <a:r>
              <a:rPr lang="en-IN" dirty="0"/>
              <a:t>Deferred classes (also called abstract classes) are particularly important for object oriented analysis and high-level design, as they make it possible to capture the essential aspects of a system while leaving details to a later stage.</a:t>
            </a:r>
          </a:p>
        </p:txBody>
      </p:sp>
    </p:spTree>
    <p:extLst>
      <p:ext uri="{BB962C8B-B14F-4D97-AF65-F5344CB8AC3E}">
        <p14:creationId xmlns="" xmlns:p14="http://schemas.microsoft.com/office/powerpoint/2010/main" val="3915292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DD2883-E7EE-4D79-BBD3-8506436DABB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3A28D3A-68BA-4EC3-9A2C-449D0DBFC728}"/>
              </a:ext>
            </a:extLst>
          </p:cNvPr>
          <p:cNvSpPr>
            <a:spLocks noGrp="1"/>
          </p:cNvSpPr>
          <p:nvPr>
            <p:ph idx="1"/>
          </p:nvPr>
        </p:nvSpPr>
        <p:spPr/>
        <p:txBody>
          <a:bodyPr/>
          <a:lstStyle/>
          <a:p>
            <a:r>
              <a:rPr lang="en-IN" b="1" dirty="0"/>
              <a:t>Memory management and </a:t>
            </a:r>
            <a:r>
              <a:rPr lang="en-IN" b="1"/>
              <a:t>garbage collection : </a:t>
            </a:r>
            <a:r>
              <a:rPr lang="en-IN"/>
              <a:t>In </a:t>
            </a:r>
            <a:r>
              <a:rPr lang="en-IN" dirty="0"/>
              <a:t>a good object-oriented environment memory management will be automatic, under the control of the </a:t>
            </a:r>
            <a:r>
              <a:rPr lang="en-IN" i="1" dirty="0"/>
              <a:t>garbage collector</a:t>
            </a:r>
            <a:r>
              <a:rPr lang="en-IN" dirty="0"/>
              <a:t>, a component of the runtime system.</a:t>
            </a:r>
          </a:p>
        </p:txBody>
      </p:sp>
    </p:spTree>
    <p:extLst>
      <p:ext uri="{BB962C8B-B14F-4D97-AF65-F5344CB8AC3E}">
        <p14:creationId xmlns="" xmlns:p14="http://schemas.microsoft.com/office/powerpoint/2010/main" val="3990159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FA2A11-7C9D-4350-BB08-FABAE4E0F9C8}"/>
              </a:ext>
            </a:extLst>
          </p:cNvPr>
          <p:cNvSpPr>
            <a:spLocks noGrp="1"/>
          </p:cNvSpPr>
          <p:nvPr>
            <p:ph type="title"/>
          </p:nvPr>
        </p:nvSpPr>
        <p:spPr/>
        <p:txBody>
          <a:bodyPr>
            <a:normAutofit fontScale="90000"/>
          </a:bodyPr>
          <a:lstStyle/>
          <a:p>
            <a:r>
              <a:rPr lang="en-IN" b="1" dirty="0"/>
              <a:t>IMPLEMENTATION AND ENVIRONMENT</a:t>
            </a:r>
            <a:endParaRPr lang="en-IN" dirty="0"/>
          </a:p>
        </p:txBody>
      </p:sp>
      <p:sp>
        <p:nvSpPr>
          <p:cNvPr id="3" name="Content Placeholder 2">
            <a:extLst>
              <a:ext uri="{FF2B5EF4-FFF2-40B4-BE49-F238E27FC236}">
                <a16:creationId xmlns="" xmlns:a16="http://schemas.microsoft.com/office/drawing/2014/main" id="{3773E489-5EDA-4A24-A1D6-5D6E909D6EC1}"/>
              </a:ext>
            </a:extLst>
          </p:cNvPr>
          <p:cNvSpPr>
            <a:spLocks noGrp="1"/>
          </p:cNvSpPr>
          <p:nvPr>
            <p:ph idx="1"/>
          </p:nvPr>
        </p:nvSpPr>
        <p:spPr/>
        <p:txBody>
          <a:bodyPr>
            <a:normAutofit fontScale="92500" lnSpcReduction="10000"/>
          </a:bodyPr>
          <a:lstStyle/>
          <a:p>
            <a:pPr marL="0" indent="0">
              <a:buNone/>
            </a:pPr>
            <a:r>
              <a:rPr lang="en-IN" dirty="0"/>
              <a:t>We come now to the essential features of a development environment supporting object oriented software construction.</a:t>
            </a:r>
          </a:p>
          <a:p>
            <a:r>
              <a:rPr lang="en-IN" b="1" dirty="0"/>
              <a:t>Automatic update : </a:t>
            </a:r>
            <a:r>
              <a:rPr lang="en-IN" dirty="0"/>
              <a:t>Software development is an incremental process. Developers do not commonly write thousands of lines at a time; they proceed by addition and modification, starting most of the time from a system that is already of substantial size. When performing such an update, it is essential to have the guarantee that the resulting system will be consistent. For example, if you change a feature </a:t>
            </a:r>
            <a:r>
              <a:rPr lang="en-IN" i="1" dirty="0"/>
              <a:t>f </a:t>
            </a:r>
            <a:r>
              <a:rPr lang="en-IN" dirty="0"/>
              <a:t>of class </a:t>
            </a:r>
            <a:r>
              <a:rPr lang="en-IN" i="1" dirty="0"/>
              <a:t>C</a:t>
            </a:r>
            <a:r>
              <a:rPr lang="en-IN" dirty="0"/>
              <a:t>, you must be certain that every descendant of </a:t>
            </a:r>
            <a:r>
              <a:rPr lang="en-IN" i="1" dirty="0"/>
              <a:t>C </a:t>
            </a:r>
            <a:r>
              <a:rPr lang="en-IN" dirty="0"/>
              <a:t>which does not redefine </a:t>
            </a:r>
            <a:r>
              <a:rPr lang="en-IN" i="1" dirty="0"/>
              <a:t>f </a:t>
            </a:r>
            <a:r>
              <a:rPr lang="en-IN" dirty="0"/>
              <a:t>will be updated to have the new version of </a:t>
            </a:r>
            <a:r>
              <a:rPr lang="en-IN" i="1" dirty="0"/>
              <a:t>f</a:t>
            </a:r>
            <a:r>
              <a:rPr lang="en-IN" dirty="0"/>
              <a:t>, and that every call to </a:t>
            </a:r>
            <a:r>
              <a:rPr lang="en-IN" i="1" dirty="0"/>
              <a:t>f </a:t>
            </a:r>
            <a:r>
              <a:rPr lang="en-IN" dirty="0"/>
              <a:t>in a client of </a:t>
            </a:r>
            <a:r>
              <a:rPr lang="en-IN" i="1" dirty="0"/>
              <a:t>C </a:t>
            </a:r>
            <a:r>
              <a:rPr lang="en-IN" dirty="0"/>
              <a:t>or of a descendant of </a:t>
            </a:r>
            <a:r>
              <a:rPr lang="en-IN" i="1" dirty="0"/>
              <a:t>C </a:t>
            </a:r>
            <a:r>
              <a:rPr lang="en-IN" dirty="0"/>
              <a:t>will trigger the new version.</a:t>
            </a:r>
          </a:p>
        </p:txBody>
      </p:sp>
    </p:spTree>
    <p:extLst>
      <p:ext uri="{BB962C8B-B14F-4D97-AF65-F5344CB8AC3E}">
        <p14:creationId xmlns="" xmlns:p14="http://schemas.microsoft.com/office/powerpoint/2010/main" val="14117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0500B-1598-47C3-87FE-338D4E2F511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E1C60DE-621E-4A42-BBDD-FAC3BF874582}"/>
              </a:ext>
            </a:extLst>
          </p:cNvPr>
          <p:cNvSpPr>
            <a:spLocks noGrp="1"/>
          </p:cNvSpPr>
          <p:nvPr>
            <p:ph idx="1"/>
          </p:nvPr>
        </p:nvSpPr>
        <p:spPr/>
        <p:txBody>
          <a:bodyPr>
            <a:normAutofit fontScale="92500"/>
          </a:bodyPr>
          <a:lstStyle/>
          <a:p>
            <a:r>
              <a:rPr lang="en-IN" dirty="0"/>
              <a:t>Note : System updating after a change should be automatic, the analysis of interclass dependencies being performed by tools, not manually by developers.</a:t>
            </a:r>
          </a:p>
          <a:p>
            <a:endParaRPr lang="en-IN" dirty="0"/>
          </a:p>
          <a:p>
            <a:r>
              <a:rPr lang="en-IN" b="1" dirty="0"/>
              <a:t>Fast update : </a:t>
            </a:r>
            <a:r>
              <a:rPr lang="en-IN" dirty="0"/>
              <a:t>In practice, the mechanism for updating the system after some changes should not only be automatic, it should also be fast. More precisely, it should be proportional to the size of the changed parts, not to the size of the system as a whole. Without this property, the method and environment may be applicable to small systems, but not to large ones.</a:t>
            </a:r>
          </a:p>
        </p:txBody>
      </p:sp>
    </p:spTree>
    <p:extLst>
      <p:ext uri="{BB962C8B-B14F-4D97-AF65-F5344CB8AC3E}">
        <p14:creationId xmlns="" xmlns:p14="http://schemas.microsoft.com/office/powerpoint/2010/main" val="1430232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E6222-C5E6-43FB-ABD2-4DAE9836FE9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666A858-71C8-4F55-9F57-1B6ADF52D738}"/>
              </a:ext>
            </a:extLst>
          </p:cNvPr>
          <p:cNvSpPr>
            <a:spLocks noGrp="1"/>
          </p:cNvSpPr>
          <p:nvPr>
            <p:ph idx="1"/>
          </p:nvPr>
        </p:nvSpPr>
        <p:spPr/>
        <p:txBody>
          <a:bodyPr>
            <a:normAutofit/>
          </a:bodyPr>
          <a:lstStyle/>
          <a:p>
            <a:pPr algn="just"/>
            <a:r>
              <a:rPr lang="en-IN" b="1" dirty="0"/>
              <a:t>Persistence : </a:t>
            </a:r>
            <a:r>
              <a:rPr lang="en-IN" dirty="0"/>
              <a:t>Many applications, will need to conserve objects from one session to the next. The environment should provide a mechanism to do this in a simple way. An object will often contain references to other objects, this means that every object may have a large number of dependent objects, with a possibly complex dependency graph (which may involve cycles). A persistence mechanism which can automatically store an object’s dependents along with the object is said to support persistence.</a:t>
            </a:r>
          </a:p>
        </p:txBody>
      </p:sp>
    </p:spTree>
    <p:extLst>
      <p:ext uri="{BB962C8B-B14F-4D97-AF65-F5344CB8AC3E}">
        <p14:creationId xmlns="" xmlns:p14="http://schemas.microsoft.com/office/powerpoint/2010/main" val="503537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153DD-996C-44B8-BE64-E2E862C21D7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0FE2FD5-956E-43E5-877C-4EC66DF53BBE}"/>
              </a:ext>
            </a:extLst>
          </p:cNvPr>
          <p:cNvSpPr>
            <a:spLocks noGrp="1"/>
          </p:cNvSpPr>
          <p:nvPr>
            <p:ph idx="1"/>
          </p:nvPr>
        </p:nvSpPr>
        <p:spPr/>
        <p:txBody>
          <a:bodyPr>
            <a:normAutofit fontScale="92500" lnSpcReduction="10000"/>
          </a:bodyPr>
          <a:lstStyle/>
          <a:p>
            <a:pPr algn="just"/>
            <a:r>
              <a:rPr lang="en-IN" b="1" dirty="0"/>
              <a:t>Documentation : </a:t>
            </a:r>
            <a:r>
              <a:rPr lang="en-IN" dirty="0"/>
              <a:t>Developers of classes and systems must provide management, customers and other developers with clear, high-level descriptions of the software they produce. They need tools to assist them in this effort; as much as possible  the documentation should be produced automatically from the software texts. Assertions, as already noted, help make such software-extracted documents precise and informative.</a:t>
            </a:r>
          </a:p>
          <a:p>
            <a:pPr algn="just"/>
            <a:endParaRPr lang="en-IN" dirty="0"/>
          </a:p>
          <a:p>
            <a:r>
              <a:rPr lang="en-IN" dirty="0"/>
              <a:t>Note : Automatic tools should be available to produce documentation about classes</a:t>
            </a:r>
          </a:p>
          <a:p>
            <a:pPr marL="0" indent="0">
              <a:buNone/>
            </a:pPr>
            <a:r>
              <a:rPr lang="en-IN" dirty="0"/>
              <a:t>and systems.</a:t>
            </a:r>
          </a:p>
        </p:txBody>
      </p:sp>
    </p:spTree>
    <p:extLst>
      <p:ext uri="{BB962C8B-B14F-4D97-AF65-F5344CB8AC3E}">
        <p14:creationId xmlns="" xmlns:p14="http://schemas.microsoft.com/office/powerpoint/2010/main" val="337760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1E1EAE-FA21-4B4F-9DBC-45661363136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E1E1C3C-1326-4053-857F-4A600DD6CB71}"/>
              </a:ext>
            </a:extLst>
          </p:cNvPr>
          <p:cNvSpPr>
            <a:spLocks noGrp="1"/>
          </p:cNvSpPr>
          <p:nvPr>
            <p:ph idx="1"/>
          </p:nvPr>
        </p:nvSpPr>
        <p:spPr/>
        <p:txBody>
          <a:bodyPr>
            <a:normAutofit/>
          </a:bodyPr>
          <a:lstStyle/>
          <a:p>
            <a:pPr algn="just"/>
            <a:r>
              <a:rPr lang="en-IN" b="1" dirty="0"/>
              <a:t>Browsing : </a:t>
            </a:r>
            <a:r>
              <a:rPr lang="en-IN" dirty="0"/>
              <a:t>When looking at a class, you will often need to obtain information about other classes; in particular, the features used in a class may have been introduced not in the class itself but in its various ancestors. This puts on the environment the burden of providing developers with tools to examine a class text, find its dependencies on other classes, and switch rapidly from one class text to another. This task is called browsing.</a:t>
            </a:r>
          </a:p>
        </p:txBody>
      </p:sp>
    </p:spTree>
    <p:extLst>
      <p:ext uri="{BB962C8B-B14F-4D97-AF65-F5344CB8AC3E}">
        <p14:creationId xmlns="" xmlns:p14="http://schemas.microsoft.com/office/powerpoint/2010/main" val="1883987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1B940F-A675-46C2-AF1D-EC3078B2806C}"/>
              </a:ext>
            </a:extLst>
          </p:cNvPr>
          <p:cNvSpPr>
            <a:spLocks noGrp="1"/>
          </p:cNvSpPr>
          <p:nvPr>
            <p:ph type="title"/>
          </p:nvPr>
        </p:nvSpPr>
        <p:spPr/>
        <p:txBody>
          <a:bodyPr/>
          <a:lstStyle/>
          <a:p>
            <a:r>
              <a:rPr lang="en-IN" b="1" dirty="0"/>
              <a:t>LIBRARIES</a:t>
            </a:r>
            <a:endParaRPr lang="en-IN" dirty="0"/>
          </a:p>
        </p:txBody>
      </p:sp>
      <p:sp>
        <p:nvSpPr>
          <p:cNvPr id="3" name="Content Placeholder 2">
            <a:extLst>
              <a:ext uri="{FF2B5EF4-FFF2-40B4-BE49-F238E27FC236}">
                <a16:creationId xmlns="" xmlns:a16="http://schemas.microsoft.com/office/drawing/2014/main" id="{2A3F4E25-9361-409A-9B96-7EDFE0A7F6CC}"/>
              </a:ext>
            </a:extLst>
          </p:cNvPr>
          <p:cNvSpPr>
            <a:spLocks noGrp="1"/>
          </p:cNvSpPr>
          <p:nvPr>
            <p:ph idx="1"/>
          </p:nvPr>
        </p:nvSpPr>
        <p:spPr/>
        <p:txBody>
          <a:bodyPr/>
          <a:lstStyle/>
          <a:p>
            <a:pPr marL="0" indent="0">
              <a:buNone/>
            </a:pPr>
            <a:r>
              <a:rPr lang="en-IN" dirty="0"/>
              <a:t>One of the characteristic aspects of developing software the object-oriented way is the ability to rely on libraries. An object-oriented environment should provide good libraries, and mechanisms to write more.</a:t>
            </a:r>
          </a:p>
        </p:txBody>
      </p:sp>
    </p:spTree>
    <p:extLst>
      <p:ext uri="{BB962C8B-B14F-4D97-AF65-F5344CB8AC3E}">
        <p14:creationId xmlns="" xmlns:p14="http://schemas.microsoft.com/office/powerpoint/2010/main" val="4199178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6ED7BC-25B8-424D-924E-BDAE407E8A2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4460DE0-8DF0-4647-BDFE-ADA280C743BC}"/>
              </a:ext>
            </a:extLst>
          </p:cNvPr>
          <p:cNvSpPr>
            <a:spLocks noGrp="1"/>
          </p:cNvSpPr>
          <p:nvPr>
            <p:ph idx="1"/>
          </p:nvPr>
        </p:nvSpPr>
        <p:spPr/>
        <p:txBody>
          <a:bodyPr>
            <a:normAutofit lnSpcReduction="10000"/>
          </a:bodyPr>
          <a:lstStyle/>
          <a:p>
            <a:r>
              <a:rPr lang="en-IN" b="1" dirty="0"/>
              <a:t>Basic libraries : </a:t>
            </a:r>
            <a:r>
              <a:rPr lang="en-IN" dirty="0"/>
              <a:t>The fundamental data structures of computing science — sets, lists, trees, stacks and the associated algorithms — sorting, searching, traversing, pattern matching — </a:t>
            </a:r>
            <a:r>
              <a:rPr lang="en-IN"/>
              <a:t>are ubiquitous </a:t>
            </a:r>
            <a:r>
              <a:rPr lang="en-IN" dirty="0"/>
              <a:t>in software development. In conventional approaches, each developer implements and re-implements them independently all the time; this is not only wasteful of efforts but detrimental to software quality, as it is unlikely that an individual developer who implements a data structure not as a goal in itself but merely as a component of some application will attain the optimum in reliability and efficiency.</a:t>
            </a:r>
          </a:p>
        </p:txBody>
      </p:sp>
    </p:spTree>
    <p:extLst>
      <p:ext uri="{BB962C8B-B14F-4D97-AF65-F5344CB8AC3E}">
        <p14:creationId xmlns="" xmlns:p14="http://schemas.microsoft.com/office/powerpoint/2010/main" val="725843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D2120-A5D5-4F80-9971-EC8A1053A5A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1ADC59B-C745-4C83-8F9B-7BD5BAE3883D}"/>
              </a:ext>
            </a:extLst>
          </p:cNvPr>
          <p:cNvSpPr>
            <a:spLocks noGrp="1"/>
          </p:cNvSpPr>
          <p:nvPr>
            <p:ph idx="1"/>
          </p:nvPr>
        </p:nvSpPr>
        <p:spPr/>
        <p:txBody>
          <a:bodyPr>
            <a:normAutofit/>
          </a:bodyPr>
          <a:lstStyle/>
          <a:p>
            <a:r>
              <a:rPr lang="en-IN" dirty="0"/>
              <a:t>Note : Reusable classes should be available to cover the most frequently needed data structures and algorithms.</a:t>
            </a:r>
          </a:p>
          <a:p>
            <a:r>
              <a:rPr lang="en-IN" b="1" dirty="0"/>
              <a:t>Graphics and user interfaces :  </a:t>
            </a:r>
            <a:r>
              <a:rPr lang="en-IN" dirty="0"/>
              <a:t>Many modern software systems are interactive, interacting with their users through graphics and other pleasant interface techniques. This is one of the areas where the object oriented model has proved most impressive and helpful. Developers should be able to rely on graphical libraries to build interactive applications quickly and effectively.</a:t>
            </a:r>
          </a:p>
        </p:txBody>
      </p:sp>
    </p:spTree>
    <p:extLst>
      <p:ext uri="{BB962C8B-B14F-4D97-AF65-F5344CB8AC3E}">
        <p14:creationId xmlns="" xmlns:p14="http://schemas.microsoft.com/office/powerpoint/2010/main" val="3750981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6DD04-9509-4E81-932D-CC9B7A37D06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645581D-51DD-4D85-BF31-ABD83A022AF8}"/>
              </a:ext>
            </a:extLst>
          </p:cNvPr>
          <p:cNvSpPr>
            <a:spLocks noGrp="1"/>
          </p:cNvSpPr>
          <p:nvPr>
            <p:ph idx="1"/>
          </p:nvPr>
        </p:nvSpPr>
        <p:spPr/>
        <p:txBody>
          <a:bodyPr>
            <a:normAutofit fontScale="92500"/>
          </a:bodyPr>
          <a:lstStyle/>
          <a:p>
            <a:r>
              <a:rPr lang="en-IN" dirty="0"/>
              <a:t>Note : Reusable classes should be available for developing applications which</a:t>
            </a:r>
          </a:p>
          <a:p>
            <a:pPr marL="0" indent="0">
              <a:buNone/>
            </a:pPr>
            <a:r>
              <a:rPr lang="en-IN" dirty="0"/>
              <a:t> provide their users with pleasant graphical user interface.</a:t>
            </a:r>
          </a:p>
          <a:p>
            <a:r>
              <a:rPr lang="en-IN" b="1" dirty="0"/>
              <a:t>Library evolution mechanisms : </a:t>
            </a:r>
            <a:r>
              <a:rPr lang="en-IN" dirty="0"/>
              <a:t>Developing high-quality libraries is a long and arduous task. It is impossible to guarantee that the design of library will be perfect the first time around. An important problem, then, is to enable library developers to update and modify their designs without wreaking havoc in existing systems that depend on the library. This important criterion belongs to the library category, but also to the method and language category.</a:t>
            </a:r>
          </a:p>
        </p:txBody>
      </p:sp>
    </p:spTree>
    <p:extLst>
      <p:ext uri="{BB962C8B-B14F-4D97-AF65-F5344CB8AC3E}">
        <p14:creationId xmlns="" xmlns:p14="http://schemas.microsoft.com/office/powerpoint/2010/main" val="2948753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A73251-2233-46C5-9415-BF14669ADCF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78C0A81-E0AB-41AA-8F7D-7524199CA2D8}"/>
              </a:ext>
            </a:extLst>
          </p:cNvPr>
          <p:cNvSpPr>
            <a:spLocks noGrp="1"/>
          </p:cNvSpPr>
          <p:nvPr>
            <p:ph idx="1"/>
          </p:nvPr>
        </p:nvSpPr>
        <p:spPr/>
        <p:txBody>
          <a:bodyPr/>
          <a:lstStyle/>
          <a:p>
            <a:r>
              <a:rPr lang="en-IN" dirty="0"/>
              <a:t>Note : Mechanisms should be available to facilitate library evolution with minimal disruption of client software.</a:t>
            </a:r>
          </a:p>
          <a:p>
            <a:r>
              <a:rPr lang="en-IN" b="1" dirty="0"/>
              <a:t>Library indexing mechanisms : </a:t>
            </a:r>
            <a:r>
              <a:rPr lang="en-IN" dirty="0"/>
              <a:t>Library classes should be equipped with indexing </a:t>
            </a:r>
            <a:r>
              <a:rPr lang="en-IN"/>
              <a:t>information allowing property-based </a:t>
            </a:r>
            <a:r>
              <a:rPr lang="en-IN" dirty="0"/>
              <a:t>retrieval.</a:t>
            </a:r>
          </a:p>
        </p:txBody>
      </p:sp>
    </p:spTree>
    <p:extLst>
      <p:ext uri="{BB962C8B-B14F-4D97-AF65-F5344CB8AC3E}">
        <p14:creationId xmlns="" xmlns:p14="http://schemas.microsoft.com/office/powerpoint/2010/main" val="385326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CE2408-72B2-4BA9-A1B4-3500D5F4D2C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3007693-74E6-4F61-BEDF-BB2D1C447F65}"/>
              </a:ext>
            </a:extLst>
          </p:cNvPr>
          <p:cNvSpPr>
            <a:spLocks noGrp="1"/>
          </p:cNvSpPr>
          <p:nvPr>
            <p:ph idx="1"/>
          </p:nvPr>
        </p:nvSpPr>
        <p:spPr/>
        <p:txBody>
          <a:bodyPr>
            <a:normAutofit fontScale="92500"/>
          </a:bodyPr>
          <a:lstStyle/>
          <a:p>
            <a:r>
              <a:rPr lang="en-IN" dirty="0"/>
              <a:t>Only you, can answer this question relative to your own context. Several reasons suggest that some compromises may be necessary:</a:t>
            </a:r>
          </a:p>
          <a:p>
            <a:pPr marL="0" indent="0">
              <a:buNone/>
            </a:pPr>
            <a:r>
              <a:rPr lang="en-IN" dirty="0"/>
              <a:t>• “Object-oriented” is not a </a:t>
            </a:r>
            <a:r>
              <a:rPr lang="en-IN" dirty="0" err="1"/>
              <a:t>boolean</a:t>
            </a:r>
            <a:r>
              <a:rPr lang="en-IN" dirty="0"/>
              <a:t> condition: environment A, although not 100% O-O, may be “more” O-O than environment B; so if external constraints limit your choice to A and B you will have to pick A as the least bad object-oriented choice.</a:t>
            </a:r>
          </a:p>
          <a:p>
            <a:pPr marL="0" indent="0">
              <a:buNone/>
            </a:pPr>
            <a:r>
              <a:rPr lang="en-IN" dirty="0"/>
              <a:t>• Not everyone will need all of the properties all the time.</a:t>
            </a:r>
          </a:p>
          <a:p>
            <a:pPr marL="0" indent="0">
              <a:buNone/>
            </a:pPr>
            <a:r>
              <a:rPr lang="en-IN" dirty="0"/>
              <a:t>• Object orientation may be just one of the factors guiding your search for a software solution, so you may have to balance the criteria given here with other considerations.</a:t>
            </a:r>
          </a:p>
          <a:p>
            <a:pPr marL="0" indent="0">
              <a:buNone/>
            </a:pPr>
            <a:endParaRPr lang="en-IN" dirty="0"/>
          </a:p>
        </p:txBody>
      </p:sp>
    </p:spTree>
    <p:extLst>
      <p:ext uri="{BB962C8B-B14F-4D97-AF65-F5344CB8AC3E}">
        <p14:creationId xmlns="" xmlns:p14="http://schemas.microsoft.com/office/powerpoint/2010/main" val="2410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12EF0F-3FD0-43E8-8EC6-C03AF381A079}"/>
              </a:ext>
            </a:extLst>
          </p:cNvPr>
          <p:cNvSpPr>
            <a:spLocks noGrp="1"/>
          </p:cNvSpPr>
          <p:nvPr>
            <p:ph type="title"/>
          </p:nvPr>
        </p:nvSpPr>
        <p:spPr/>
        <p:txBody>
          <a:bodyPr>
            <a:normAutofit fontScale="90000"/>
          </a:bodyPr>
          <a:lstStyle/>
          <a:p>
            <a:r>
              <a:rPr lang="en-IN" b="1" dirty="0"/>
              <a:t/>
            </a:r>
            <a:br>
              <a:rPr lang="en-IN" b="1" dirty="0"/>
            </a:br>
            <a:endParaRPr lang="en-IN" dirty="0"/>
          </a:p>
        </p:txBody>
      </p:sp>
      <p:sp>
        <p:nvSpPr>
          <p:cNvPr id="3" name="Content Placeholder 2">
            <a:extLst>
              <a:ext uri="{FF2B5EF4-FFF2-40B4-BE49-F238E27FC236}">
                <a16:creationId xmlns="" xmlns:a16="http://schemas.microsoft.com/office/drawing/2014/main" id="{65720200-6A48-4559-8C62-6CFDDB626D3F}"/>
              </a:ext>
            </a:extLst>
          </p:cNvPr>
          <p:cNvSpPr>
            <a:spLocks noGrp="1"/>
          </p:cNvSpPr>
          <p:nvPr>
            <p:ph idx="1"/>
          </p:nvPr>
        </p:nvSpPr>
        <p:spPr/>
        <p:txBody>
          <a:bodyPr>
            <a:normAutofit fontScale="92500"/>
          </a:bodyPr>
          <a:lstStyle/>
          <a:p>
            <a:pPr marL="0" indent="0">
              <a:buNone/>
            </a:pPr>
            <a:r>
              <a:rPr lang="en-IN" b="1" dirty="0"/>
              <a:t>Categories</a:t>
            </a:r>
            <a:endParaRPr lang="en-IN" dirty="0"/>
          </a:p>
          <a:p>
            <a:r>
              <a:rPr lang="en-IN" dirty="0"/>
              <a:t>The set of criteria which follows has been divided into three parts:</a:t>
            </a:r>
          </a:p>
          <a:p>
            <a:pPr marL="0" indent="0">
              <a:buNone/>
            </a:pPr>
            <a:r>
              <a:rPr lang="en-IN" dirty="0"/>
              <a:t>• </a:t>
            </a:r>
            <a:r>
              <a:rPr lang="en-IN" i="1" dirty="0"/>
              <a:t>Method and language</a:t>
            </a:r>
            <a:r>
              <a:rPr lang="en-IN" dirty="0"/>
              <a:t>: these two almost indistinguishable aspects cover the thought</a:t>
            </a:r>
          </a:p>
          <a:p>
            <a:pPr marL="0" indent="0">
              <a:buNone/>
            </a:pPr>
            <a:r>
              <a:rPr lang="en-IN" dirty="0"/>
              <a:t>processes and the notations used to </a:t>
            </a:r>
            <a:r>
              <a:rPr lang="en-IN" dirty="0" err="1"/>
              <a:t>analyze</a:t>
            </a:r>
            <a:r>
              <a:rPr lang="en-IN" dirty="0"/>
              <a:t> and produce software. Be sure to note</a:t>
            </a:r>
          </a:p>
          <a:p>
            <a:pPr marL="0" indent="0">
              <a:buNone/>
            </a:pPr>
            <a:r>
              <a:rPr lang="en-IN" dirty="0"/>
              <a:t>that (especially in object technology) the term “language” covers not just the</a:t>
            </a:r>
          </a:p>
          <a:p>
            <a:pPr marL="0" indent="0">
              <a:buNone/>
            </a:pPr>
            <a:r>
              <a:rPr lang="en-IN" dirty="0"/>
              <a:t>programming language in a strict sense, but also the notations, textual or graphical,</a:t>
            </a:r>
          </a:p>
          <a:p>
            <a:pPr marL="0" indent="0">
              <a:buNone/>
            </a:pPr>
            <a:r>
              <a:rPr lang="en-IN" dirty="0"/>
              <a:t>used for analysis and design.</a:t>
            </a:r>
          </a:p>
        </p:txBody>
      </p:sp>
    </p:spTree>
    <p:extLst>
      <p:ext uri="{BB962C8B-B14F-4D97-AF65-F5344CB8AC3E}">
        <p14:creationId xmlns="" xmlns:p14="http://schemas.microsoft.com/office/powerpoint/2010/main" val="283916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F1CBD6-134D-4F3C-888F-C59414E82A9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44CE71A-1372-4BF8-AA37-E6D55BA07B9B}"/>
              </a:ext>
            </a:extLst>
          </p:cNvPr>
          <p:cNvSpPr>
            <a:spLocks noGrp="1"/>
          </p:cNvSpPr>
          <p:nvPr>
            <p:ph idx="1"/>
          </p:nvPr>
        </p:nvSpPr>
        <p:spPr/>
        <p:txBody>
          <a:bodyPr/>
          <a:lstStyle/>
          <a:p>
            <a:r>
              <a:rPr lang="en-IN" i="1" dirty="0"/>
              <a:t>Implementation and environment</a:t>
            </a:r>
            <a:r>
              <a:rPr lang="en-IN" dirty="0"/>
              <a:t>: the criteria in this category describe the basic properties of the tools which allow developers to apply object-oriented ideas.</a:t>
            </a:r>
          </a:p>
          <a:p>
            <a:r>
              <a:rPr lang="en-IN" dirty="0"/>
              <a:t> </a:t>
            </a:r>
            <a:r>
              <a:rPr lang="en-IN" i="1" dirty="0"/>
              <a:t>Libraries</a:t>
            </a:r>
            <a:r>
              <a:rPr lang="en-IN" dirty="0"/>
              <a:t>: object technology relies on the reuse of software components. Criteria in this category cover both the availability of basic libraries and the mechanisms needed to use libraries and produce new ones.</a:t>
            </a:r>
          </a:p>
        </p:txBody>
      </p:sp>
    </p:spTree>
    <p:extLst>
      <p:ext uri="{BB962C8B-B14F-4D97-AF65-F5344CB8AC3E}">
        <p14:creationId xmlns="" xmlns:p14="http://schemas.microsoft.com/office/powerpoint/2010/main" val="159563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F5514-791E-4B76-B8E1-915EB624666A}"/>
              </a:ext>
            </a:extLst>
          </p:cNvPr>
          <p:cNvSpPr>
            <a:spLocks noGrp="1"/>
          </p:cNvSpPr>
          <p:nvPr>
            <p:ph type="title"/>
          </p:nvPr>
        </p:nvSpPr>
        <p:spPr/>
        <p:txBody>
          <a:bodyPr>
            <a:normAutofit fontScale="90000"/>
          </a:bodyPr>
          <a:lstStyle/>
          <a:p>
            <a:r>
              <a:rPr lang="en-IN" b="1" dirty="0"/>
              <a:t>METHOD AND LANGUAGE</a:t>
            </a:r>
            <a:br>
              <a:rPr lang="en-IN" b="1" dirty="0"/>
            </a:br>
            <a:endParaRPr lang="en-IN" dirty="0"/>
          </a:p>
        </p:txBody>
      </p:sp>
      <p:sp>
        <p:nvSpPr>
          <p:cNvPr id="3" name="Content Placeholder 2">
            <a:extLst>
              <a:ext uri="{FF2B5EF4-FFF2-40B4-BE49-F238E27FC236}">
                <a16:creationId xmlns="" xmlns:a16="http://schemas.microsoft.com/office/drawing/2014/main" id="{CADAA229-C637-4F37-AFE2-135F21EE53CB}"/>
              </a:ext>
            </a:extLst>
          </p:cNvPr>
          <p:cNvSpPr>
            <a:spLocks noGrp="1"/>
          </p:cNvSpPr>
          <p:nvPr>
            <p:ph idx="1"/>
          </p:nvPr>
        </p:nvSpPr>
        <p:spPr/>
        <p:txBody>
          <a:bodyPr>
            <a:normAutofit/>
          </a:bodyPr>
          <a:lstStyle/>
          <a:p>
            <a:pPr marL="0" indent="0">
              <a:buNone/>
            </a:pPr>
            <a:r>
              <a:rPr lang="en-IN" dirty="0"/>
              <a:t>The first set of criteria covers the method and the supporting notation.</a:t>
            </a:r>
          </a:p>
          <a:p>
            <a:r>
              <a:rPr lang="en-IN" b="1" dirty="0"/>
              <a:t>Seamlessness</a:t>
            </a:r>
          </a:p>
          <a:p>
            <a:pPr marL="0" indent="0">
              <a:buNone/>
            </a:pPr>
            <a:r>
              <a:rPr lang="en-IN" dirty="0"/>
              <a:t>The object-oriented approach is ambitious: it encompasses the entire software lifecycle. When examining object-oriented solutions, you should check that the method and language, as well as the supporting tools, apply to analysis and design as well as implementation and maintenance</a:t>
            </a:r>
          </a:p>
        </p:txBody>
      </p:sp>
    </p:spTree>
    <p:extLst>
      <p:ext uri="{BB962C8B-B14F-4D97-AF65-F5344CB8AC3E}">
        <p14:creationId xmlns="" xmlns:p14="http://schemas.microsoft.com/office/powerpoint/2010/main" val="348619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5F3A5-E065-426E-8CFB-EDB7C8AE89C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0C3AFAC2-4177-41F4-91EA-73CAD4F8C2A3}"/>
              </a:ext>
            </a:extLst>
          </p:cNvPr>
          <p:cNvSpPr>
            <a:spLocks noGrp="1"/>
          </p:cNvSpPr>
          <p:nvPr>
            <p:ph idx="1"/>
          </p:nvPr>
        </p:nvSpPr>
        <p:spPr/>
        <p:txBody>
          <a:bodyPr>
            <a:normAutofit fontScale="85000" lnSpcReduction="20000"/>
          </a:bodyPr>
          <a:lstStyle/>
          <a:p>
            <a:pPr marL="0" indent="0">
              <a:buNone/>
            </a:pPr>
            <a:r>
              <a:rPr lang="en-IN" dirty="0"/>
              <a:t>The result is a seamless development process, where the generality of the concepts and notations helps reduce the magnitude of the transitions between successive steps in the lifecycle.</a:t>
            </a:r>
          </a:p>
          <a:p>
            <a:pPr marL="0" indent="0">
              <a:buNone/>
            </a:pPr>
            <a:r>
              <a:rPr lang="en-IN" dirty="0"/>
              <a:t>These requirements exclude two cases, still frequently encountered but equally</a:t>
            </a:r>
          </a:p>
          <a:p>
            <a:pPr marL="0" indent="0">
              <a:buNone/>
            </a:pPr>
            <a:r>
              <a:rPr lang="en-IN" dirty="0"/>
              <a:t>unsatisfactory:</a:t>
            </a:r>
          </a:p>
          <a:p>
            <a:pPr marL="0" indent="0">
              <a:buNone/>
            </a:pPr>
            <a:r>
              <a:rPr lang="en-IN" dirty="0"/>
              <a:t>• The use of object-oriented concepts for analysis and design only, with a method and</a:t>
            </a:r>
          </a:p>
          <a:p>
            <a:pPr marL="0" indent="0">
              <a:buNone/>
            </a:pPr>
            <a:r>
              <a:rPr lang="en-IN" dirty="0"/>
              <a:t>notation that cannot be used to write executable software.</a:t>
            </a:r>
          </a:p>
          <a:p>
            <a:pPr marL="0" indent="0">
              <a:buNone/>
            </a:pPr>
            <a:r>
              <a:rPr lang="en-IN" dirty="0"/>
              <a:t>• The use of an object-oriented programming language which is not suitable for</a:t>
            </a:r>
          </a:p>
          <a:p>
            <a:pPr marL="0" indent="0">
              <a:buNone/>
            </a:pPr>
            <a:r>
              <a:rPr lang="en-IN" dirty="0"/>
              <a:t>analysis and design.</a:t>
            </a:r>
          </a:p>
        </p:txBody>
      </p:sp>
    </p:spTree>
    <p:extLst>
      <p:ext uri="{BB962C8B-B14F-4D97-AF65-F5344CB8AC3E}">
        <p14:creationId xmlns="" xmlns:p14="http://schemas.microsoft.com/office/powerpoint/2010/main" val="183954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6F8CB-FCF0-435E-B056-0A4F1D91D8F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D2BC021-F4DF-466E-B426-C69F347C499F}"/>
              </a:ext>
            </a:extLst>
          </p:cNvPr>
          <p:cNvSpPr>
            <a:spLocks noGrp="1"/>
          </p:cNvSpPr>
          <p:nvPr>
            <p:ph idx="1"/>
          </p:nvPr>
        </p:nvSpPr>
        <p:spPr/>
        <p:txBody>
          <a:bodyPr/>
          <a:lstStyle/>
          <a:p>
            <a:pPr marL="0" indent="0">
              <a:buNone/>
            </a:pPr>
            <a:r>
              <a:rPr lang="en-IN" dirty="0"/>
              <a:t>Summary :</a:t>
            </a:r>
          </a:p>
          <a:p>
            <a:pPr marL="0" indent="0">
              <a:buNone/>
            </a:pPr>
            <a:r>
              <a:rPr lang="en-IN" dirty="0"/>
              <a:t>An object-oriented language and environment, together with the supporting</a:t>
            </a:r>
          </a:p>
          <a:p>
            <a:pPr marL="0" indent="0">
              <a:buNone/>
            </a:pPr>
            <a:r>
              <a:rPr lang="en-IN" dirty="0"/>
              <a:t>method, should apply to the entire lifecycle, in a way that minimizes the gaps</a:t>
            </a:r>
          </a:p>
          <a:p>
            <a:pPr marL="0" indent="0">
              <a:buNone/>
            </a:pPr>
            <a:r>
              <a:rPr lang="en-IN" dirty="0"/>
              <a:t>between successive activities</a:t>
            </a:r>
          </a:p>
        </p:txBody>
      </p:sp>
    </p:spTree>
    <p:extLst>
      <p:ext uri="{BB962C8B-B14F-4D97-AF65-F5344CB8AC3E}">
        <p14:creationId xmlns="" xmlns:p14="http://schemas.microsoft.com/office/powerpoint/2010/main" val="39611893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2444</TotalTime>
  <Words>2950</Words>
  <Application>Microsoft Office PowerPoint</Application>
  <PresentationFormat>Custom</PresentationFormat>
  <Paragraphs>113</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Organic</vt:lpstr>
      <vt:lpstr>Criteria of object orientation</vt:lpstr>
      <vt:lpstr>ON THE CRITERIA</vt:lpstr>
      <vt:lpstr>Slide 3</vt:lpstr>
      <vt:lpstr>Slide 4</vt:lpstr>
      <vt:lpstr> </vt:lpstr>
      <vt:lpstr>Slide 6</vt:lpstr>
      <vt:lpstr>METHOD AND LANGUAGE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IMPLEMENTATION AND ENVIRONMENT</vt:lpstr>
      <vt:lpstr>Slide 30</vt:lpstr>
      <vt:lpstr>Slide 31</vt:lpstr>
      <vt:lpstr>Slide 32</vt:lpstr>
      <vt:lpstr>Slide 33</vt:lpstr>
      <vt:lpstr>LIBRARIES</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Criteria of object orientation</dc:title>
  <dc:creator>Prajoti chimulkar</dc:creator>
  <cp:lastModifiedBy>Phil</cp:lastModifiedBy>
  <cp:revision>71</cp:revision>
  <dcterms:created xsi:type="dcterms:W3CDTF">2019-06-19T14:21:44Z</dcterms:created>
  <dcterms:modified xsi:type="dcterms:W3CDTF">2019-07-04T08:27:32Z</dcterms:modified>
</cp:coreProperties>
</file>