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0" r:id="rId2"/>
    <p:sldId id="260" r:id="rId3"/>
    <p:sldId id="257" r:id="rId4"/>
    <p:sldId id="258" r:id="rId5"/>
    <p:sldId id="261" r:id="rId6"/>
    <p:sldId id="259"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68732"/>
  </p:normalViewPr>
  <p:slideViewPr>
    <p:cSldViewPr snapToGrid="0">
      <p:cViewPr varScale="1">
        <p:scale>
          <a:sx n="82" d="100"/>
          <a:sy n="82" d="100"/>
        </p:scale>
        <p:origin x="1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A32F74-C15B-554C-8E14-3DED2746D5E0}"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FC2F28FE-4576-5E47-AF26-3F2B9AB97445}">
      <dgm:prSet phldrT="[Text]" custT="1"/>
      <dgm:spPr/>
      <dgm:t>
        <a:bodyPr/>
        <a:lstStyle/>
        <a:p>
          <a:r>
            <a:rPr lang="en-US" sz="2800" b="1" dirty="0">
              <a:solidFill>
                <a:srgbClr val="C00000"/>
              </a:solidFill>
            </a:rPr>
            <a:t>IMDB ID </a:t>
          </a:r>
        </a:p>
        <a:p>
          <a:r>
            <a:rPr lang="en-US" sz="2800" b="1" dirty="0">
              <a:solidFill>
                <a:srgbClr val="C00000"/>
              </a:solidFill>
            </a:rPr>
            <a:t>(</a:t>
          </a:r>
          <a:r>
            <a:rPr lang="en-US" sz="2800" b="1" dirty="0" err="1">
              <a:solidFill>
                <a:srgbClr val="C00000"/>
              </a:solidFill>
            </a:rPr>
            <a:t>imdbid</a:t>
          </a:r>
          <a:r>
            <a:rPr lang="en-US" sz="2800" b="1" dirty="0">
              <a:solidFill>
                <a:srgbClr val="C00000"/>
              </a:solidFill>
            </a:rPr>
            <a:t> / float</a:t>
          </a:r>
          <a:r>
            <a:rPr lang="en-US" sz="700" b="1" dirty="0">
              <a:solidFill>
                <a:srgbClr val="C00000"/>
              </a:solidFill>
            </a:rPr>
            <a:t>) </a:t>
          </a:r>
          <a:endParaRPr lang="en-US" sz="700" dirty="0"/>
        </a:p>
      </dgm:t>
    </dgm:pt>
    <dgm:pt modelId="{95EFB483-37E6-1143-9278-33DA8FB1AC2E}" type="parTrans" cxnId="{747AFA9E-85AA-6C40-82D0-07FDE084B527}">
      <dgm:prSet/>
      <dgm:spPr/>
      <dgm:t>
        <a:bodyPr/>
        <a:lstStyle/>
        <a:p>
          <a:endParaRPr lang="en-US"/>
        </a:p>
      </dgm:t>
    </dgm:pt>
    <dgm:pt modelId="{5C9D8AB2-67A4-EE41-BB6B-EC0F413F84B2}" type="sibTrans" cxnId="{747AFA9E-85AA-6C40-82D0-07FDE084B527}">
      <dgm:prSet/>
      <dgm:spPr/>
      <dgm:t>
        <a:bodyPr/>
        <a:lstStyle/>
        <a:p>
          <a:endParaRPr lang="en-US"/>
        </a:p>
      </dgm:t>
    </dgm:pt>
    <dgm:pt modelId="{61534838-5319-FA47-BB31-EFE494677A7F}">
      <dgm:prSet phldrT="[Text]" custT="1"/>
      <dgm:spPr/>
      <dgm:t>
        <a:bodyPr/>
        <a:lstStyle/>
        <a:p>
          <a:r>
            <a:rPr lang="en-US" sz="2800" dirty="0">
              <a:solidFill>
                <a:schemeClr val="bg1"/>
              </a:solidFill>
            </a:rPr>
            <a:t>Bechdel Score </a:t>
          </a:r>
        </a:p>
        <a:p>
          <a:r>
            <a:rPr lang="en-US" sz="2800" dirty="0">
              <a:solidFill>
                <a:schemeClr val="bg1"/>
              </a:solidFill>
            </a:rPr>
            <a:t>(rating / integer - 0 to 3)</a:t>
          </a:r>
          <a:endParaRPr lang="en-US" sz="700" dirty="0"/>
        </a:p>
      </dgm:t>
    </dgm:pt>
    <dgm:pt modelId="{1DD734EC-E87F-3B40-922A-22906C860265}" type="parTrans" cxnId="{44F0A9A0-E533-104E-9581-25925EA20462}">
      <dgm:prSet/>
      <dgm:spPr/>
      <dgm:t>
        <a:bodyPr/>
        <a:lstStyle/>
        <a:p>
          <a:endParaRPr lang="en-US"/>
        </a:p>
      </dgm:t>
    </dgm:pt>
    <dgm:pt modelId="{19752511-E022-824A-9993-BD40C99D1D8A}" type="sibTrans" cxnId="{44F0A9A0-E533-104E-9581-25925EA20462}">
      <dgm:prSet/>
      <dgm:spPr/>
      <dgm:t>
        <a:bodyPr/>
        <a:lstStyle/>
        <a:p>
          <a:endParaRPr lang="en-US"/>
        </a:p>
      </dgm:t>
    </dgm:pt>
    <dgm:pt modelId="{62FCDA2C-15FA-0A42-969B-49B1BE1FFFDF}">
      <dgm:prSet phldrT="[Text]" custT="1"/>
      <dgm:spPr/>
      <dgm:t>
        <a:bodyPr/>
        <a:lstStyle/>
        <a:p>
          <a:pPr>
            <a:buNone/>
          </a:pPr>
          <a:r>
            <a:rPr lang="en-US" sz="2800" i="1" dirty="0">
              <a:solidFill>
                <a:schemeClr val="bg1"/>
              </a:solidFill>
            </a:rPr>
            <a:t>IMDB 5000 Movie Dataset</a:t>
          </a:r>
          <a:endParaRPr lang="en-US" sz="2800" dirty="0"/>
        </a:p>
      </dgm:t>
    </dgm:pt>
    <dgm:pt modelId="{79FC889F-388E-A443-A3CD-CD282DDC8586}" type="parTrans" cxnId="{271FA0E8-3504-244F-AB3B-27A319C34919}">
      <dgm:prSet/>
      <dgm:spPr/>
      <dgm:t>
        <a:bodyPr/>
        <a:lstStyle/>
        <a:p>
          <a:endParaRPr lang="en-US"/>
        </a:p>
      </dgm:t>
    </dgm:pt>
    <dgm:pt modelId="{7EF1DC86-69E7-834B-8F94-F2F66163C221}" type="sibTrans" cxnId="{271FA0E8-3504-244F-AB3B-27A319C34919}">
      <dgm:prSet/>
      <dgm:spPr/>
      <dgm:t>
        <a:bodyPr/>
        <a:lstStyle/>
        <a:p>
          <a:endParaRPr lang="en-US"/>
        </a:p>
      </dgm:t>
    </dgm:pt>
    <dgm:pt modelId="{352DE06D-03D6-6A42-B81C-DA9B41176397}">
      <dgm:prSet phldrT="[Text]" custT="1"/>
      <dgm:spPr/>
      <dgm:t>
        <a:bodyPr/>
        <a:lstStyle/>
        <a:p>
          <a:r>
            <a:rPr lang="en-US" sz="1200" dirty="0">
              <a:solidFill>
                <a:schemeClr val="bg1"/>
              </a:solidFill>
            </a:rPr>
            <a:t>Bechdel Score (rating / integer - 0 to 3)</a:t>
          </a:r>
          <a:endParaRPr lang="en-US" sz="1200" dirty="0"/>
        </a:p>
      </dgm:t>
    </dgm:pt>
    <dgm:pt modelId="{66922B59-685B-9C4D-8CCA-34BE83E61063}" type="parTrans" cxnId="{B47C2FFC-F62C-B54C-B4BD-D1C561CA33DF}">
      <dgm:prSet/>
      <dgm:spPr/>
      <dgm:t>
        <a:bodyPr/>
        <a:lstStyle/>
        <a:p>
          <a:endParaRPr lang="en-US"/>
        </a:p>
      </dgm:t>
    </dgm:pt>
    <dgm:pt modelId="{BC63673C-EDB4-4B47-B609-35ABC21DD71B}" type="sibTrans" cxnId="{B47C2FFC-F62C-B54C-B4BD-D1C561CA33DF}">
      <dgm:prSet/>
      <dgm:spPr/>
      <dgm:t>
        <a:bodyPr/>
        <a:lstStyle/>
        <a:p>
          <a:endParaRPr lang="en-US"/>
        </a:p>
      </dgm:t>
    </dgm:pt>
    <dgm:pt modelId="{9D01BD37-6DCF-264F-8F0F-69A744692DB5}">
      <dgm:prSet phldrT="[Text]" custT="1"/>
      <dgm:spPr/>
      <dgm:t>
        <a:bodyPr/>
        <a:lstStyle/>
        <a:p>
          <a:pPr>
            <a:buNone/>
          </a:pPr>
          <a:r>
            <a:rPr lang="en-US" sz="2800" i="1" dirty="0">
              <a:solidFill>
                <a:schemeClr val="bg1"/>
              </a:solidFill>
            </a:rPr>
            <a:t>Movie Bechdel Test Scores</a:t>
          </a:r>
          <a:endParaRPr lang="en-US" sz="2800" dirty="0"/>
        </a:p>
      </dgm:t>
    </dgm:pt>
    <dgm:pt modelId="{DB013DA9-BEED-EB49-9985-5D883172F909}" type="sibTrans" cxnId="{D7CF8AAE-89C6-A746-8E84-27E3E7133F39}">
      <dgm:prSet/>
      <dgm:spPr/>
      <dgm:t>
        <a:bodyPr/>
        <a:lstStyle/>
        <a:p>
          <a:endParaRPr lang="en-US"/>
        </a:p>
      </dgm:t>
    </dgm:pt>
    <dgm:pt modelId="{2B58AB10-5A14-7B46-8DF8-9AD1AB32113B}" type="parTrans" cxnId="{D7CF8AAE-89C6-A746-8E84-27E3E7133F39}">
      <dgm:prSet/>
      <dgm:spPr/>
      <dgm:t>
        <a:bodyPr/>
        <a:lstStyle/>
        <a:p>
          <a:endParaRPr lang="en-US"/>
        </a:p>
      </dgm:t>
    </dgm:pt>
    <dgm:pt modelId="{EF8898BA-C184-3F4B-ADC1-C3645BCC9247}">
      <dgm:prSet custT="1"/>
      <dgm:spPr/>
      <dgm:t>
        <a:bodyPr/>
        <a:lstStyle/>
        <a:p>
          <a:r>
            <a:rPr lang="en-US" sz="1200" dirty="0">
              <a:solidFill>
                <a:schemeClr val="bg1"/>
              </a:solidFill>
            </a:rPr>
            <a:t>Revenue (gross / integer - null to 760505847)</a:t>
          </a:r>
        </a:p>
      </dgm:t>
    </dgm:pt>
    <dgm:pt modelId="{24F3126A-87B6-B44A-986D-835788F57B65}" type="parTrans" cxnId="{E59AD2CA-5F8D-2143-9A64-4F82A72D9E65}">
      <dgm:prSet/>
      <dgm:spPr/>
      <dgm:t>
        <a:bodyPr/>
        <a:lstStyle/>
        <a:p>
          <a:endParaRPr lang="en-US"/>
        </a:p>
      </dgm:t>
    </dgm:pt>
    <dgm:pt modelId="{6DB0B808-0FD9-5344-921D-6C7534E9BD0D}" type="sibTrans" cxnId="{E59AD2CA-5F8D-2143-9A64-4F82A72D9E65}">
      <dgm:prSet/>
      <dgm:spPr/>
      <dgm:t>
        <a:bodyPr/>
        <a:lstStyle/>
        <a:p>
          <a:endParaRPr lang="en-US"/>
        </a:p>
      </dgm:t>
    </dgm:pt>
    <dgm:pt modelId="{E71245E2-DDC4-D04B-9A47-520C0E740195}">
      <dgm:prSet custT="1"/>
      <dgm:spPr/>
      <dgm:t>
        <a:bodyPr/>
        <a:lstStyle/>
        <a:p>
          <a:r>
            <a:rPr lang="en-US" sz="1200" dirty="0">
              <a:solidFill>
                <a:schemeClr val="bg1"/>
              </a:solidFill>
            </a:rPr>
            <a:t>Rating (</a:t>
          </a:r>
          <a:r>
            <a:rPr lang="en-US" sz="1200" dirty="0" err="1">
              <a:solidFill>
                <a:schemeClr val="bg1"/>
              </a:solidFill>
            </a:rPr>
            <a:t>content_rating</a:t>
          </a:r>
          <a:r>
            <a:rPr lang="en-US" sz="1200" dirty="0">
              <a:solidFill>
                <a:schemeClr val="bg1"/>
              </a:solidFill>
            </a:rPr>
            <a:t> / string - R, PG-13, PG, Not Rated, G)</a:t>
          </a:r>
        </a:p>
      </dgm:t>
    </dgm:pt>
    <dgm:pt modelId="{50F16F22-694C-5A41-AFD2-9437B9B4C336}" type="parTrans" cxnId="{B9D411DB-3466-2043-BA89-81507A0ACFFA}">
      <dgm:prSet/>
      <dgm:spPr/>
      <dgm:t>
        <a:bodyPr/>
        <a:lstStyle/>
        <a:p>
          <a:endParaRPr lang="en-US"/>
        </a:p>
      </dgm:t>
    </dgm:pt>
    <dgm:pt modelId="{BEA0586D-6786-5A44-B1FF-D7BA2775BBD4}" type="sibTrans" cxnId="{B9D411DB-3466-2043-BA89-81507A0ACFFA}">
      <dgm:prSet/>
      <dgm:spPr/>
      <dgm:t>
        <a:bodyPr/>
        <a:lstStyle/>
        <a:p>
          <a:endParaRPr lang="en-US"/>
        </a:p>
      </dgm:t>
    </dgm:pt>
    <dgm:pt modelId="{35255A1F-1E69-584D-B665-D5E42B52EFFD}">
      <dgm:prSet custT="1"/>
      <dgm:spPr/>
      <dgm:t>
        <a:bodyPr/>
        <a:lstStyle/>
        <a:p>
          <a:r>
            <a:rPr lang="en-US" sz="1200" dirty="0">
              <a:solidFill>
                <a:schemeClr val="bg1"/>
              </a:solidFill>
            </a:rPr>
            <a:t>Genre (genre / string)</a:t>
          </a:r>
        </a:p>
      </dgm:t>
    </dgm:pt>
    <dgm:pt modelId="{CABC820A-A030-E547-9919-2C6188BCFA89}" type="parTrans" cxnId="{B45AAC7F-5A0A-E94A-90A7-F50E491EDCFA}">
      <dgm:prSet/>
      <dgm:spPr/>
      <dgm:t>
        <a:bodyPr/>
        <a:lstStyle/>
        <a:p>
          <a:endParaRPr lang="en-US"/>
        </a:p>
      </dgm:t>
    </dgm:pt>
    <dgm:pt modelId="{3281F57B-F706-B847-88E9-FB9F185421B7}" type="sibTrans" cxnId="{B45AAC7F-5A0A-E94A-90A7-F50E491EDCFA}">
      <dgm:prSet/>
      <dgm:spPr/>
      <dgm:t>
        <a:bodyPr/>
        <a:lstStyle/>
        <a:p>
          <a:endParaRPr lang="en-US"/>
        </a:p>
      </dgm:t>
    </dgm:pt>
    <dgm:pt modelId="{C45A97C9-D45C-1347-B0CD-A388864BCBCF}">
      <dgm:prSet custT="1"/>
      <dgm:spPr/>
      <dgm:t>
        <a:bodyPr/>
        <a:lstStyle/>
        <a:p>
          <a:r>
            <a:rPr lang="en-US" sz="1200">
              <a:solidFill>
                <a:schemeClr val="bg1"/>
              </a:solidFill>
            </a:rPr>
            <a:t>Budget (budget / integer - 218 to 12.2Bill)</a:t>
          </a:r>
          <a:endParaRPr lang="en-US" sz="1200" dirty="0">
            <a:solidFill>
              <a:schemeClr val="bg1"/>
            </a:solidFill>
          </a:endParaRPr>
        </a:p>
      </dgm:t>
    </dgm:pt>
    <dgm:pt modelId="{E6D285A4-6CF7-AB49-8DCB-43881CA76AA6}" type="parTrans" cxnId="{A1EBA561-BDCB-E841-819F-83A0DD377E3E}">
      <dgm:prSet/>
      <dgm:spPr/>
      <dgm:t>
        <a:bodyPr/>
        <a:lstStyle/>
        <a:p>
          <a:endParaRPr lang="en-US"/>
        </a:p>
      </dgm:t>
    </dgm:pt>
    <dgm:pt modelId="{7CE1F53C-93BE-E844-8011-5DA65196C1E3}" type="sibTrans" cxnId="{A1EBA561-BDCB-E841-819F-83A0DD377E3E}">
      <dgm:prSet/>
      <dgm:spPr/>
      <dgm:t>
        <a:bodyPr/>
        <a:lstStyle/>
        <a:p>
          <a:endParaRPr lang="en-US"/>
        </a:p>
      </dgm:t>
    </dgm:pt>
    <dgm:pt modelId="{B668ECF2-94D5-B54F-B01E-8FD3323ECE50}">
      <dgm:prSet custT="1"/>
      <dgm:spPr/>
      <dgm:t>
        <a:bodyPr/>
        <a:lstStyle/>
        <a:p>
          <a:r>
            <a:rPr lang="en-US" sz="1200">
              <a:solidFill>
                <a:schemeClr val="bg1"/>
              </a:solidFill>
            </a:rPr>
            <a:t>IMDB Score (imbd_score / float - 1.6 to 9.5)</a:t>
          </a:r>
          <a:endParaRPr lang="en-US" sz="1200" dirty="0">
            <a:solidFill>
              <a:schemeClr val="bg1"/>
            </a:solidFill>
          </a:endParaRPr>
        </a:p>
      </dgm:t>
    </dgm:pt>
    <dgm:pt modelId="{6812A80E-D183-144C-AECF-1D9C80E2BAD6}" type="parTrans" cxnId="{A87FD2DD-0A2F-8A41-82BC-B43CA19760A0}">
      <dgm:prSet/>
      <dgm:spPr/>
      <dgm:t>
        <a:bodyPr/>
        <a:lstStyle/>
        <a:p>
          <a:endParaRPr lang="en-US"/>
        </a:p>
      </dgm:t>
    </dgm:pt>
    <dgm:pt modelId="{28E62B71-8E82-2B4E-8703-902E826EC8FF}" type="sibTrans" cxnId="{A87FD2DD-0A2F-8A41-82BC-B43CA19760A0}">
      <dgm:prSet/>
      <dgm:spPr/>
      <dgm:t>
        <a:bodyPr/>
        <a:lstStyle/>
        <a:p>
          <a:endParaRPr lang="en-US"/>
        </a:p>
      </dgm:t>
    </dgm:pt>
    <dgm:pt modelId="{139A3CA0-5FEE-0A4F-8572-392D4BA05BBB}">
      <dgm:prSet custT="1"/>
      <dgm:spPr/>
      <dgm:t>
        <a:bodyPr/>
        <a:lstStyle/>
        <a:p>
          <a:r>
            <a:rPr lang="en-US" sz="1200">
              <a:solidFill>
                <a:schemeClr val="bg1"/>
              </a:solidFill>
            </a:rPr>
            <a:t>Directors (director_name / string - multiple)</a:t>
          </a:r>
          <a:endParaRPr lang="en-US" sz="1200" dirty="0">
            <a:solidFill>
              <a:schemeClr val="bg1"/>
            </a:solidFill>
          </a:endParaRPr>
        </a:p>
      </dgm:t>
    </dgm:pt>
    <dgm:pt modelId="{EB4D4631-CCF0-924C-B77C-8CDFE111CB13}" type="parTrans" cxnId="{DF95B2EF-3E03-B346-B422-5607E8065F23}">
      <dgm:prSet/>
      <dgm:spPr/>
      <dgm:t>
        <a:bodyPr/>
        <a:lstStyle/>
        <a:p>
          <a:endParaRPr lang="en-US"/>
        </a:p>
      </dgm:t>
    </dgm:pt>
    <dgm:pt modelId="{8302A6E7-35B2-4A49-81B7-14C744C63392}" type="sibTrans" cxnId="{DF95B2EF-3E03-B346-B422-5607E8065F23}">
      <dgm:prSet/>
      <dgm:spPr/>
      <dgm:t>
        <a:bodyPr/>
        <a:lstStyle/>
        <a:p>
          <a:endParaRPr lang="en-US"/>
        </a:p>
      </dgm:t>
    </dgm:pt>
    <dgm:pt modelId="{0E2E5C47-0F42-504D-BEF1-D5A5AC5BAB45}">
      <dgm:prSet custT="1"/>
      <dgm:spPr/>
      <dgm:t>
        <a:bodyPr/>
        <a:lstStyle/>
        <a:p>
          <a:r>
            <a:rPr lang="en-US" sz="1200">
              <a:solidFill>
                <a:schemeClr val="bg1"/>
              </a:solidFill>
            </a:rPr>
            <a:t>#1 Actor (actor_1_name / string - multiple)</a:t>
          </a:r>
          <a:endParaRPr lang="en-US" sz="1200" dirty="0">
            <a:solidFill>
              <a:schemeClr val="bg1"/>
            </a:solidFill>
          </a:endParaRPr>
        </a:p>
      </dgm:t>
    </dgm:pt>
    <dgm:pt modelId="{AC5AC9CA-7EE1-214D-854F-5F31398FF768}" type="parTrans" cxnId="{6245CCFC-B878-1943-BD16-015DA61FD2C8}">
      <dgm:prSet/>
      <dgm:spPr/>
      <dgm:t>
        <a:bodyPr/>
        <a:lstStyle/>
        <a:p>
          <a:endParaRPr lang="en-US"/>
        </a:p>
      </dgm:t>
    </dgm:pt>
    <dgm:pt modelId="{80B98D26-9BA8-2044-93C2-0D85EA92A3B4}" type="sibTrans" cxnId="{6245CCFC-B878-1943-BD16-015DA61FD2C8}">
      <dgm:prSet/>
      <dgm:spPr/>
      <dgm:t>
        <a:bodyPr/>
        <a:lstStyle/>
        <a:p>
          <a:endParaRPr lang="en-US"/>
        </a:p>
      </dgm:t>
    </dgm:pt>
    <dgm:pt modelId="{12548807-67FD-D341-9CFB-C1E622B297D3}">
      <dgm:prSet custT="1"/>
      <dgm:spPr/>
      <dgm:t>
        <a:bodyPr/>
        <a:lstStyle/>
        <a:p>
          <a:r>
            <a:rPr lang="en-US" sz="1200">
              <a:solidFill>
                <a:schemeClr val="bg1"/>
              </a:solidFill>
            </a:rPr>
            <a:t>Year Released (title_year / integer - 1916 to 2016)</a:t>
          </a:r>
          <a:endParaRPr lang="en-US" sz="1200" dirty="0">
            <a:solidFill>
              <a:schemeClr val="bg1"/>
            </a:solidFill>
          </a:endParaRPr>
        </a:p>
      </dgm:t>
    </dgm:pt>
    <dgm:pt modelId="{7C64E78A-5B8E-4A4A-99D4-D9B67C1A9B55}" type="parTrans" cxnId="{57F57675-AC3D-2842-9646-25C3424F922D}">
      <dgm:prSet/>
      <dgm:spPr/>
      <dgm:t>
        <a:bodyPr/>
        <a:lstStyle/>
        <a:p>
          <a:endParaRPr lang="en-US"/>
        </a:p>
      </dgm:t>
    </dgm:pt>
    <dgm:pt modelId="{0A80A6EC-EF65-4B41-AA6B-3D01D091CCB0}" type="sibTrans" cxnId="{57F57675-AC3D-2842-9646-25C3424F922D}">
      <dgm:prSet/>
      <dgm:spPr/>
      <dgm:t>
        <a:bodyPr/>
        <a:lstStyle/>
        <a:p>
          <a:endParaRPr lang="en-US"/>
        </a:p>
      </dgm:t>
    </dgm:pt>
    <dgm:pt modelId="{8C640C06-6EB6-E947-AC25-8BD6AD3F2C6D}">
      <dgm:prSet custT="1"/>
      <dgm:spPr/>
      <dgm:t>
        <a:bodyPr/>
        <a:lstStyle/>
        <a:p>
          <a:r>
            <a:rPr lang="en-US" sz="1200" dirty="0">
              <a:solidFill>
                <a:schemeClr val="bg1"/>
              </a:solidFill>
            </a:rPr>
            <a:t>Plot Keywords (</a:t>
          </a:r>
          <a:r>
            <a:rPr lang="en-US" sz="1200" dirty="0" err="1">
              <a:solidFill>
                <a:schemeClr val="bg1"/>
              </a:solidFill>
            </a:rPr>
            <a:t>plot_keywords</a:t>
          </a:r>
          <a:r>
            <a:rPr lang="en-US" sz="1200" dirty="0">
              <a:solidFill>
                <a:schemeClr val="bg1"/>
              </a:solidFill>
            </a:rPr>
            <a:t> / string - multiple)</a:t>
          </a:r>
        </a:p>
      </dgm:t>
    </dgm:pt>
    <dgm:pt modelId="{5F989E25-FC84-514E-AB4C-B4D347AE60C7}" type="parTrans" cxnId="{19C5AF88-D03A-F243-A170-796AAD9C1E7F}">
      <dgm:prSet/>
      <dgm:spPr/>
      <dgm:t>
        <a:bodyPr/>
        <a:lstStyle/>
        <a:p>
          <a:endParaRPr lang="en-US"/>
        </a:p>
      </dgm:t>
    </dgm:pt>
    <dgm:pt modelId="{9EDD0A7A-68F8-564C-9023-51A1B1469304}" type="sibTrans" cxnId="{19C5AF88-D03A-F243-A170-796AAD9C1E7F}">
      <dgm:prSet/>
      <dgm:spPr/>
      <dgm:t>
        <a:bodyPr/>
        <a:lstStyle/>
        <a:p>
          <a:endParaRPr lang="en-US"/>
        </a:p>
      </dgm:t>
    </dgm:pt>
    <dgm:pt modelId="{4AA6514D-A490-9C4D-A0C4-ADAC8B5CA404}">
      <dgm:prSet custT="1"/>
      <dgm:spPr/>
      <dgm:t>
        <a:bodyPr/>
        <a:lstStyle/>
        <a:p>
          <a:r>
            <a:rPr lang="en-US" sz="1200" b="1">
              <a:solidFill>
                <a:srgbClr val="C00000"/>
              </a:solidFill>
            </a:rPr>
            <a:t>IMDB ID (movie_imdb_link / string) </a:t>
          </a:r>
          <a:endParaRPr lang="en-US" sz="1200" dirty="0"/>
        </a:p>
      </dgm:t>
    </dgm:pt>
    <dgm:pt modelId="{A835B131-60A6-1449-A8EC-BC159D3029D3}" type="parTrans" cxnId="{BFDD5121-BA9A-6843-8238-FAD0B42E0B08}">
      <dgm:prSet/>
      <dgm:spPr/>
      <dgm:t>
        <a:bodyPr/>
        <a:lstStyle/>
        <a:p>
          <a:endParaRPr lang="en-US"/>
        </a:p>
      </dgm:t>
    </dgm:pt>
    <dgm:pt modelId="{B45289DC-2F49-4342-92EC-1B27E08FD3BA}" type="sibTrans" cxnId="{BFDD5121-BA9A-6843-8238-FAD0B42E0B08}">
      <dgm:prSet/>
      <dgm:spPr/>
      <dgm:t>
        <a:bodyPr/>
        <a:lstStyle/>
        <a:p>
          <a:endParaRPr lang="en-US"/>
        </a:p>
      </dgm:t>
    </dgm:pt>
    <dgm:pt modelId="{CBF66C17-D513-1D4D-A102-F48AB82A0586}" type="pres">
      <dgm:prSet presAssocID="{9CA32F74-C15B-554C-8E14-3DED2746D5E0}" presName="theList" presStyleCnt="0">
        <dgm:presLayoutVars>
          <dgm:dir/>
          <dgm:animLvl val="lvl"/>
          <dgm:resizeHandles val="exact"/>
        </dgm:presLayoutVars>
      </dgm:prSet>
      <dgm:spPr/>
    </dgm:pt>
    <dgm:pt modelId="{46A63696-8D6B-4146-A6F5-FEF5F8E2A1B2}" type="pres">
      <dgm:prSet presAssocID="{9D01BD37-6DCF-264F-8F0F-69A744692DB5}" presName="compNode" presStyleCnt="0"/>
      <dgm:spPr/>
    </dgm:pt>
    <dgm:pt modelId="{6F98C81F-B4E3-1A45-984B-1E37812582AD}" type="pres">
      <dgm:prSet presAssocID="{9D01BD37-6DCF-264F-8F0F-69A744692DB5}" presName="aNode" presStyleLbl="bgShp" presStyleIdx="0" presStyleCnt="2"/>
      <dgm:spPr/>
    </dgm:pt>
    <dgm:pt modelId="{F5A96911-F1A5-4641-ABE0-ABF0286AD4BC}" type="pres">
      <dgm:prSet presAssocID="{9D01BD37-6DCF-264F-8F0F-69A744692DB5}" presName="textNode" presStyleLbl="bgShp" presStyleIdx="0" presStyleCnt="2"/>
      <dgm:spPr/>
    </dgm:pt>
    <dgm:pt modelId="{FF24CF85-12E1-0D42-A1EF-4F069D38AFFB}" type="pres">
      <dgm:prSet presAssocID="{9D01BD37-6DCF-264F-8F0F-69A744692DB5}" presName="compChildNode" presStyleCnt="0"/>
      <dgm:spPr/>
    </dgm:pt>
    <dgm:pt modelId="{4E294F13-86E5-C746-8422-AD8EF9149B80}" type="pres">
      <dgm:prSet presAssocID="{9D01BD37-6DCF-264F-8F0F-69A744692DB5}" presName="theInnerList" presStyleCnt="0"/>
      <dgm:spPr/>
    </dgm:pt>
    <dgm:pt modelId="{6D6475AD-985A-684C-9FFF-7A7361850603}" type="pres">
      <dgm:prSet presAssocID="{FC2F28FE-4576-5E47-AF26-3F2B9AB97445}" presName="childNode" presStyleLbl="node1" presStyleIdx="0" presStyleCnt="13" custScaleY="215987" custLinFactNeighborY="-61336">
        <dgm:presLayoutVars>
          <dgm:bulletEnabled val="1"/>
        </dgm:presLayoutVars>
      </dgm:prSet>
      <dgm:spPr/>
    </dgm:pt>
    <dgm:pt modelId="{DC7BF76D-F4DF-224A-9399-719921930022}" type="pres">
      <dgm:prSet presAssocID="{FC2F28FE-4576-5E47-AF26-3F2B9AB97445}" presName="aSpace2" presStyleCnt="0"/>
      <dgm:spPr/>
    </dgm:pt>
    <dgm:pt modelId="{D7197D5D-F6B3-874A-AA4B-68EEA4E6191B}" type="pres">
      <dgm:prSet presAssocID="{61534838-5319-FA47-BB31-EFE494677A7F}" presName="childNode" presStyleLbl="node1" presStyleIdx="1" presStyleCnt="13" custScaleY="215734" custLinFactNeighborY="-18119">
        <dgm:presLayoutVars>
          <dgm:bulletEnabled val="1"/>
        </dgm:presLayoutVars>
      </dgm:prSet>
      <dgm:spPr/>
    </dgm:pt>
    <dgm:pt modelId="{9AC2DC43-864E-B640-924E-1AC67DFB950A}" type="pres">
      <dgm:prSet presAssocID="{9D01BD37-6DCF-264F-8F0F-69A744692DB5}" presName="aSpace" presStyleCnt="0"/>
      <dgm:spPr/>
    </dgm:pt>
    <dgm:pt modelId="{76334CCD-CAD1-D54F-940D-4D6C2E3DA4F9}" type="pres">
      <dgm:prSet presAssocID="{62FCDA2C-15FA-0A42-969B-49B1BE1FFFDF}" presName="compNode" presStyleCnt="0"/>
      <dgm:spPr/>
    </dgm:pt>
    <dgm:pt modelId="{9147F065-C499-5142-AB45-7C687064E228}" type="pres">
      <dgm:prSet presAssocID="{62FCDA2C-15FA-0A42-969B-49B1BE1FFFDF}" presName="aNode" presStyleLbl="bgShp" presStyleIdx="1" presStyleCnt="2"/>
      <dgm:spPr/>
    </dgm:pt>
    <dgm:pt modelId="{32BFB522-9D5B-D943-9D57-E33305B8F55E}" type="pres">
      <dgm:prSet presAssocID="{62FCDA2C-15FA-0A42-969B-49B1BE1FFFDF}" presName="textNode" presStyleLbl="bgShp" presStyleIdx="1" presStyleCnt="2"/>
      <dgm:spPr/>
    </dgm:pt>
    <dgm:pt modelId="{A7B05FA3-142D-C84E-BAF1-6346D5C8ECC5}" type="pres">
      <dgm:prSet presAssocID="{62FCDA2C-15FA-0A42-969B-49B1BE1FFFDF}" presName="compChildNode" presStyleCnt="0"/>
      <dgm:spPr/>
    </dgm:pt>
    <dgm:pt modelId="{34513F6F-5739-3B48-8DA9-827606F829AF}" type="pres">
      <dgm:prSet presAssocID="{62FCDA2C-15FA-0A42-969B-49B1BE1FFFDF}" presName="theInnerList" presStyleCnt="0"/>
      <dgm:spPr/>
    </dgm:pt>
    <dgm:pt modelId="{CFCEB0A7-7A39-6343-A81A-A82E06E00817}" type="pres">
      <dgm:prSet presAssocID="{4AA6514D-A490-9C4D-A0C4-ADAC8B5CA404}" presName="childNode" presStyleLbl="node1" presStyleIdx="2" presStyleCnt="13" custLinFactNeighborY="-99561">
        <dgm:presLayoutVars>
          <dgm:bulletEnabled val="1"/>
        </dgm:presLayoutVars>
      </dgm:prSet>
      <dgm:spPr/>
    </dgm:pt>
    <dgm:pt modelId="{4D2F57D2-4993-674F-BE5A-DCB347C15694}" type="pres">
      <dgm:prSet presAssocID="{4AA6514D-A490-9C4D-A0C4-ADAC8B5CA404}" presName="aSpace2" presStyleCnt="0"/>
      <dgm:spPr/>
    </dgm:pt>
    <dgm:pt modelId="{86CD6DBA-4ED9-3A4A-9A6E-2A65AC9AF723}" type="pres">
      <dgm:prSet presAssocID="{352DE06D-03D6-6A42-B81C-DA9B41176397}" presName="childNode" presStyleLbl="node1" presStyleIdx="3" presStyleCnt="13" custScaleY="109804" custLinFactNeighborY="-44547">
        <dgm:presLayoutVars>
          <dgm:bulletEnabled val="1"/>
        </dgm:presLayoutVars>
      </dgm:prSet>
      <dgm:spPr/>
    </dgm:pt>
    <dgm:pt modelId="{7697B807-11ED-854A-97CC-3C913FB10BB3}" type="pres">
      <dgm:prSet presAssocID="{352DE06D-03D6-6A42-B81C-DA9B41176397}" presName="aSpace2" presStyleCnt="0"/>
      <dgm:spPr/>
    </dgm:pt>
    <dgm:pt modelId="{76553E14-A7A8-0448-BA95-B080A04882E4}" type="pres">
      <dgm:prSet presAssocID="{EF8898BA-C184-3F4B-ADC1-C3645BCC9247}" presName="childNode" presStyleLbl="node1" presStyleIdx="4" presStyleCnt="13">
        <dgm:presLayoutVars>
          <dgm:bulletEnabled val="1"/>
        </dgm:presLayoutVars>
      </dgm:prSet>
      <dgm:spPr/>
    </dgm:pt>
    <dgm:pt modelId="{00D42D65-21F6-2B41-964B-BDAFE191C6A1}" type="pres">
      <dgm:prSet presAssocID="{EF8898BA-C184-3F4B-ADC1-C3645BCC9247}" presName="aSpace2" presStyleCnt="0"/>
      <dgm:spPr/>
    </dgm:pt>
    <dgm:pt modelId="{62C2E4C8-6E0C-3046-A16C-E7343A6645EC}" type="pres">
      <dgm:prSet presAssocID="{E71245E2-DDC4-D04B-9A47-520C0E740195}" presName="childNode" presStyleLbl="node1" presStyleIdx="5" presStyleCnt="13">
        <dgm:presLayoutVars>
          <dgm:bulletEnabled val="1"/>
        </dgm:presLayoutVars>
      </dgm:prSet>
      <dgm:spPr/>
    </dgm:pt>
    <dgm:pt modelId="{CA0E5D2B-A59A-7342-B6C6-0A2B9042B861}" type="pres">
      <dgm:prSet presAssocID="{E71245E2-DDC4-D04B-9A47-520C0E740195}" presName="aSpace2" presStyleCnt="0"/>
      <dgm:spPr/>
    </dgm:pt>
    <dgm:pt modelId="{8FA6BDD2-6FBF-5A48-BA0D-C0399D7D465B}" type="pres">
      <dgm:prSet presAssocID="{35255A1F-1E69-584D-B665-D5E42B52EFFD}" presName="childNode" presStyleLbl="node1" presStyleIdx="6" presStyleCnt="13">
        <dgm:presLayoutVars>
          <dgm:bulletEnabled val="1"/>
        </dgm:presLayoutVars>
      </dgm:prSet>
      <dgm:spPr/>
    </dgm:pt>
    <dgm:pt modelId="{D47DA470-24C7-E848-87A0-0C322765D003}" type="pres">
      <dgm:prSet presAssocID="{35255A1F-1E69-584D-B665-D5E42B52EFFD}" presName="aSpace2" presStyleCnt="0"/>
      <dgm:spPr/>
    </dgm:pt>
    <dgm:pt modelId="{CD8EF0A0-BD71-CE41-998A-517748D74BE9}" type="pres">
      <dgm:prSet presAssocID="{C45A97C9-D45C-1347-B0CD-A388864BCBCF}" presName="childNode" presStyleLbl="node1" presStyleIdx="7" presStyleCnt="13">
        <dgm:presLayoutVars>
          <dgm:bulletEnabled val="1"/>
        </dgm:presLayoutVars>
      </dgm:prSet>
      <dgm:spPr/>
    </dgm:pt>
    <dgm:pt modelId="{2D691C94-F9A4-9B41-AF9F-D4F7DC80D301}" type="pres">
      <dgm:prSet presAssocID="{C45A97C9-D45C-1347-B0CD-A388864BCBCF}" presName="aSpace2" presStyleCnt="0"/>
      <dgm:spPr/>
    </dgm:pt>
    <dgm:pt modelId="{E13D58D5-0726-1A41-B64A-1FDD09712C3C}" type="pres">
      <dgm:prSet presAssocID="{B668ECF2-94D5-B54F-B01E-8FD3323ECE50}" presName="childNode" presStyleLbl="node1" presStyleIdx="8" presStyleCnt="13">
        <dgm:presLayoutVars>
          <dgm:bulletEnabled val="1"/>
        </dgm:presLayoutVars>
      </dgm:prSet>
      <dgm:spPr/>
    </dgm:pt>
    <dgm:pt modelId="{26F6BCE2-841C-D443-9EF9-FE8B54484CB1}" type="pres">
      <dgm:prSet presAssocID="{B668ECF2-94D5-B54F-B01E-8FD3323ECE50}" presName="aSpace2" presStyleCnt="0"/>
      <dgm:spPr/>
    </dgm:pt>
    <dgm:pt modelId="{C3A7D003-2D30-724D-912C-E4E2D3A46968}" type="pres">
      <dgm:prSet presAssocID="{139A3CA0-5FEE-0A4F-8572-392D4BA05BBB}" presName="childNode" presStyleLbl="node1" presStyleIdx="9" presStyleCnt="13">
        <dgm:presLayoutVars>
          <dgm:bulletEnabled val="1"/>
        </dgm:presLayoutVars>
      </dgm:prSet>
      <dgm:spPr/>
    </dgm:pt>
    <dgm:pt modelId="{F47FE61C-B3B3-E642-AC56-95676E7702AF}" type="pres">
      <dgm:prSet presAssocID="{139A3CA0-5FEE-0A4F-8572-392D4BA05BBB}" presName="aSpace2" presStyleCnt="0"/>
      <dgm:spPr/>
    </dgm:pt>
    <dgm:pt modelId="{F0E7391D-BCF4-7446-9B2C-D88199FDC6DE}" type="pres">
      <dgm:prSet presAssocID="{0E2E5C47-0F42-504D-BEF1-D5A5AC5BAB45}" presName="childNode" presStyleLbl="node1" presStyleIdx="10" presStyleCnt="13">
        <dgm:presLayoutVars>
          <dgm:bulletEnabled val="1"/>
        </dgm:presLayoutVars>
      </dgm:prSet>
      <dgm:spPr/>
    </dgm:pt>
    <dgm:pt modelId="{984F73BA-661E-7F4E-9E4C-8A0B26769C5B}" type="pres">
      <dgm:prSet presAssocID="{0E2E5C47-0F42-504D-BEF1-D5A5AC5BAB45}" presName="aSpace2" presStyleCnt="0"/>
      <dgm:spPr/>
    </dgm:pt>
    <dgm:pt modelId="{BE00743A-244E-B64F-93D6-622A86F04933}" type="pres">
      <dgm:prSet presAssocID="{12548807-67FD-D341-9CFB-C1E622B297D3}" presName="childNode" presStyleLbl="node1" presStyleIdx="11" presStyleCnt="13">
        <dgm:presLayoutVars>
          <dgm:bulletEnabled val="1"/>
        </dgm:presLayoutVars>
      </dgm:prSet>
      <dgm:spPr/>
    </dgm:pt>
    <dgm:pt modelId="{512D8802-7B52-8746-BB26-CA27F2E382A6}" type="pres">
      <dgm:prSet presAssocID="{12548807-67FD-D341-9CFB-C1E622B297D3}" presName="aSpace2" presStyleCnt="0"/>
      <dgm:spPr/>
    </dgm:pt>
    <dgm:pt modelId="{7F8C36C1-0986-5E4B-A91F-89F7F547463C}" type="pres">
      <dgm:prSet presAssocID="{8C640C06-6EB6-E947-AC25-8BD6AD3F2C6D}" presName="childNode" presStyleLbl="node1" presStyleIdx="12" presStyleCnt="13">
        <dgm:presLayoutVars>
          <dgm:bulletEnabled val="1"/>
        </dgm:presLayoutVars>
      </dgm:prSet>
      <dgm:spPr/>
    </dgm:pt>
  </dgm:ptLst>
  <dgm:cxnLst>
    <dgm:cxn modelId="{9183CF1B-FF21-724C-A62C-912368FBDD94}" type="presOf" srcId="{9CA32F74-C15B-554C-8E14-3DED2746D5E0}" destId="{CBF66C17-D513-1D4D-A102-F48AB82A0586}" srcOrd="0" destOrd="0" presId="urn:microsoft.com/office/officeart/2005/8/layout/lProcess2"/>
    <dgm:cxn modelId="{BFDD5121-BA9A-6843-8238-FAD0B42E0B08}" srcId="{62FCDA2C-15FA-0A42-969B-49B1BE1FFFDF}" destId="{4AA6514D-A490-9C4D-A0C4-ADAC8B5CA404}" srcOrd="0" destOrd="0" parTransId="{A835B131-60A6-1449-A8EC-BC159D3029D3}" sibTransId="{B45289DC-2F49-4342-92EC-1B27E08FD3BA}"/>
    <dgm:cxn modelId="{4EBE4F34-C351-D74F-8572-78DE814C4DDE}" type="presOf" srcId="{8C640C06-6EB6-E947-AC25-8BD6AD3F2C6D}" destId="{7F8C36C1-0986-5E4B-A91F-89F7F547463C}" srcOrd="0" destOrd="0" presId="urn:microsoft.com/office/officeart/2005/8/layout/lProcess2"/>
    <dgm:cxn modelId="{88F3B23A-FC3B-5D4D-85BF-C54B89D800DB}" type="presOf" srcId="{9D01BD37-6DCF-264F-8F0F-69A744692DB5}" destId="{6F98C81F-B4E3-1A45-984B-1E37812582AD}" srcOrd="0" destOrd="0" presId="urn:microsoft.com/office/officeart/2005/8/layout/lProcess2"/>
    <dgm:cxn modelId="{B8F3383C-9385-0149-91F7-D47C8C243AB9}" type="presOf" srcId="{E71245E2-DDC4-D04B-9A47-520C0E740195}" destId="{62C2E4C8-6E0C-3046-A16C-E7343A6645EC}" srcOrd="0" destOrd="0" presId="urn:microsoft.com/office/officeart/2005/8/layout/lProcess2"/>
    <dgm:cxn modelId="{02445F47-5697-8340-877E-4004D69A1DC3}" type="presOf" srcId="{FC2F28FE-4576-5E47-AF26-3F2B9AB97445}" destId="{6D6475AD-985A-684C-9FFF-7A7361850603}" srcOrd="0" destOrd="0" presId="urn:microsoft.com/office/officeart/2005/8/layout/lProcess2"/>
    <dgm:cxn modelId="{80106749-EAC8-2A49-9813-DAF50C1DDF63}" type="presOf" srcId="{62FCDA2C-15FA-0A42-969B-49B1BE1FFFDF}" destId="{9147F065-C499-5142-AB45-7C687064E228}" srcOrd="0" destOrd="0" presId="urn:microsoft.com/office/officeart/2005/8/layout/lProcess2"/>
    <dgm:cxn modelId="{6880184F-2D3E-4D4E-972F-696D270EEAA8}" type="presOf" srcId="{4AA6514D-A490-9C4D-A0C4-ADAC8B5CA404}" destId="{CFCEB0A7-7A39-6343-A81A-A82E06E00817}" srcOrd="0" destOrd="0" presId="urn:microsoft.com/office/officeart/2005/8/layout/lProcess2"/>
    <dgm:cxn modelId="{A1EBA561-BDCB-E841-819F-83A0DD377E3E}" srcId="{62FCDA2C-15FA-0A42-969B-49B1BE1FFFDF}" destId="{C45A97C9-D45C-1347-B0CD-A388864BCBCF}" srcOrd="5" destOrd="0" parTransId="{E6D285A4-6CF7-AB49-8DCB-43881CA76AA6}" sibTransId="{7CE1F53C-93BE-E844-8011-5DA65196C1E3}"/>
    <dgm:cxn modelId="{C368C361-F3A1-B94F-A8BA-1C1A5DDDAEFD}" type="presOf" srcId="{0E2E5C47-0F42-504D-BEF1-D5A5AC5BAB45}" destId="{F0E7391D-BCF4-7446-9B2C-D88199FDC6DE}" srcOrd="0" destOrd="0" presId="urn:microsoft.com/office/officeart/2005/8/layout/lProcess2"/>
    <dgm:cxn modelId="{57F57675-AC3D-2842-9646-25C3424F922D}" srcId="{62FCDA2C-15FA-0A42-969B-49B1BE1FFFDF}" destId="{12548807-67FD-D341-9CFB-C1E622B297D3}" srcOrd="9" destOrd="0" parTransId="{7C64E78A-5B8E-4A4A-99D4-D9B67C1A9B55}" sibTransId="{0A80A6EC-EF65-4B41-AA6B-3D01D091CCB0}"/>
    <dgm:cxn modelId="{B45AAC7F-5A0A-E94A-90A7-F50E491EDCFA}" srcId="{62FCDA2C-15FA-0A42-969B-49B1BE1FFFDF}" destId="{35255A1F-1E69-584D-B665-D5E42B52EFFD}" srcOrd="4" destOrd="0" parTransId="{CABC820A-A030-E547-9919-2C6188BCFA89}" sibTransId="{3281F57B-F706-B847-88E9-FB9F185421B7}"/>
    <dgm:cxn modelId="{19C5AF88-D03A-F243-A170-796AAD9C1E7F}" srcId="{62FCDA2C-15FA-0A42-969B-49B1BE1FFFDF}" destId="{8C640C06-6EB6-E947-AC25-8BD6AD3F2C6D}" srcOrd="10" destOrd="0" parTransId="{5F989E25-FC84-514E-AB4C-B4D347AE60C7}" sibTransId="{9EDD0A7A-68F8-564C-9023-51A1B1469304}"/>
    <dgm:cxn modelId="{747AFA9E-85AA-6C40-82D0-07FDE084B527}" srcId="{9D01BD37-6DCF-264F-8F0F-69A744692DB5}" destId="{FC2F28FE-4576-5E47-AF26-3F2B9AB97445}" srcOrd="0" destOrd="0" parTransId="{95EFB483-37E6-1143-9278-33DA8FB1AC2E}" sibTransId="{5C9D8AB2-67A4-EE41-BB6B-EC0F413F84B2}"/>
    <dgm:cxn modelId="{C59A22A0-FA9B-A04C-B4B6-FE74D07792DC}" type="presOf" srcId="{139A3CA0-5FEE-0A4F-8572-392D4BA05BBB}" destId="{C3A7D003-2D30-724D-912C-E4E2D3A46968}" srcOrd="0" destOrd="0" presId="urn:microsoft.com/office/officeart/2005/8/layout/lProcess2"/>
    <dgm:cxn modelId="{44F0A9A0-E533-104E-9581-25925EA20462}" srcId="{9D01BD37-6DCF-264F-8F0F-69A744692DB5}" destId="{61534838-5319-FA47-BB31-EFE494677A7F}" srcOrd="1" destOrd="0" parTransId="{1DD734EC-E87F-3B40-922A-22906C860265}" sibTransId="{19752511-E022-824A-9993-BD40C99D1D8A}"/>
    <dgm:cxn modelId="{5997ECAA-F75A-F04F-819D-D483AF01251E}" type="presOf" srcId="{62FCDA2C-15FA-0A42-969B-49B1BE1FFFDF}" destId="{32BFB522-9D5B-D943-9D57-E33305B8F55E}" srcOrd="1" destOrd="0" presId="urn:microsoft.com/office/officeart/2005/8/layout/lProcess2"/>
    <dgm:cxn modelId="{D7CF8AAE-89C6-A746-8E84-27E3E7133F39}" srcId="{9CA32F74-C15B-554C-8E14-3DED2746D5E0}" destId="{9D01BD37-6DCF-264F-8F0F-69A744692DB5}" srcOrd="0" destOrd="0" parTransId="{2B58AB10-5A14-7B46-8DF8-9AD1AB32113B}" sibTransId="{DB013DA9-BEED-EB49-9985-5D883172F909}"/>
    <dgm:cxn modelId="{B617BDB0-DE2F-B142-AE66-C1B3FE8081CC}" type="presOf" srcId="{C45A97C9-D45C-1347-B0CD-A388864BCBCF}" destId="{CD8EF0A0-BD71-CE41-998A-517748D74BE9}" srcOrd="0" destOrd="0" presId="urn:microsoft.com/office/officeart/2005/8/layout/lProcess2"/>
    <dgm:cxn modelId="{6B102AB3-B215-A548-8050-A6B51087C364}" type="presOf" srcId="{35255A1F-1E69-584D-B665-D5E42B52EFFD}" destId="{8FA6BDD2-6FBF-5A48-BA0D-C0399D7D465B}" srcOrd="0" destOrd="0" presId="urn:microsoft.com/office/officeart/2005/8/layout/lProcess2"/>
    <dgm:cxn modelId="{E59AD2CA-5F8D-2143-9A64-4F82A72D9E65}" srcId="{62FCDA2C-15FA-0A42-969B-49B1BE1FFFDF}" destId="{EF8898BA-C184-3F4B-ADC1-C3645BCC9247}" srcOrd="2" destOrd="0" parTransId="{24F3126A-87B6-B44A-986D-835788F57B65}" sibTransId="{6DB0B808-0FD9-5344-921D-6C7534E9BD0D}"/>
    <dgm:cxn modelId="{FA6578CC-190D-0340-8FAC-0CB0C93EF453}" type="presOf" srcId="{12548807-67FD-D341-9CFB-C1E622B297D3}" destId="{BE00743A-244E-B64F-93D6-622A86F04933}" srcOrd="0" destOrd="0" presId="urn:microsoft.com/office/officeart/2005/8/layout/lProcess2"/>
    <dgm:cxn modelId="{9C6F78D5-344D-3C49-A2AC-F5F996E9D1BC}" type="presOf" srcId="{61534838-5319-FA47-BB31-EFE494677A7F}" destId="{D7197D5D-F6B3-874A-AA4B-68EEA4E6191B}" srcOrd="0" destOrd="0" presId="urn:microsoft.com/office/officeart/2005/8/layout/lProcess2"/>
    <dgm:cxn modelId="{60A910DB-B3C6-CA4D-B9BD-D7BE5FFD56D9}" type="presOf" srcId="{EF8898BA-C184-3F4B-ADC1-C3645BCC9247}" destId="{76553E14-A7A8-0448-BA95-B080A04882E4}" srcOrd="0" destOrd="0" presId="urn:microsoft.com/office/officeart/2005/8/layout/lProcess2"/>
    <dgm:cxn modelId="{B9D411DB-3466-2043-BA89-81507A0ACFFA}" srcId="{62FCDA2C-15FA-0A42-969B-49B1BE1FFFDF}" destId="{E71245E2-DDC4-D04B-9A47-520C0E740195}" srcOrd="3" destOrd="0" parTransId="{50F16F22-694C-5A41-AFD2-9437B9B4C336}" sibTransId="{BEA0586D-6786-5A44-B1FF-D7BA2775BBD4}"/>
    <dgm:cxn modelId="{A87FD2DD-0A2F-8A41-82BC-B43CA19760A0}" srcId="{62FCDA2C-15FA-0A42-969B-49B1BE1FFFDF}" destId="{B668ECF2-94D5-B54F-B01E-8FD3323ECE50}" srcOrd="6" destOrd="0" parTransId="{6812A80E-D183-144C-AECF-1D9C80E2BAD6}" sibTransId="{28E62B71-8E82-2B4E-8703-902E826EC8FF}"/>
    <dgm:cxn modelId="{E0745EE0-6C4A-E54A-9B69-8D20586B5C26}" type="presOf" srcId="{352DE06D-03D6-6A42-B81C-DA9B41176397}" destId="{86CD6DBA-4ED9-3A4A-9A6E-2A65AC9AF723}" srcOrd="0" destOrd="0" presId="urn:microsoft.com/office/officeart/2005/8/layout/lProcess2"/>
    <dgm:cxn modelId="{271FA0E8-3504-244F-AB3B-27A319C34919}" srcId="{9CA32F74-C15B-554C-8E14-3DED2746D5E0}" destId="{62FCDA2C-15FA-0A42-969B-49B1BE1FFFDF}" srcOrd="1" destOrd="0" parTransId="{79FC889F-388E-A443-A3CD-CD282DDC8586}" sibTransId="{7EF1DC86-69E7-834B-8F94-F2F66163C221}"/>
    <dgm:cxn modelId="{DF95B2EF-3E03-B346-B422-5607E8065F23}" srcId="{62FCDA2C-15FA-0A42-969B-49B1BE1FFFDF}" destId="{139A3CA0-5FEE-0A4F-8572-392D4BA05BBB}" srcOrd="7" destOrd="0" parTransId="{EB4D4631-CCF0-924C-B77C-8CDFE111CB13}" sibTransId="{8302A6E7-35B2-4A49-81B7-14C744C63392}"/>
    <dgm:cxn modelId="{F04FA9F4-F26F-3641-8EF1-193EA0CEAFC3}" type="presOf" srcId="{9D01BD37-6DCF-264F-8F0F-69A744692DB5}" destId="{F5A96911-F1A5-4641-ABE0-ABF0286AD4BC}" srcOrd="1" destOrd="0" presId="urn:microsoft.com/office/officeart/2005/8/layout/lProcess2"/>
    <dgm:cxn modelId="{9E53D2F9-6E85-5640-B168-7ED79873349F}" type="presOf" srcId="{B668ECF2-94D5-B54F-B01E-8FD3323ECE50}" destId="{E13D58D5-0726-1A41-B64A-1FDD09712C3C}" srcOrd="0" destOrd="0" presId="urn:microsoft.com/office/officeart/2005/8/layout/lProcess2"/>
    <dgm:cxn modelId="{B47C2FFC-F62C-B54C-B4BD-D1C561CA33DF}" srcId="{62FCDA2C-15FA-0A42-969B-49B1BE1FFFDF}" destId="{352DE06D-03D6-6A42-B81C-DA9B41176397}" srcOrd="1" destOrd="0" parTransId="{66922B59-685B-9C4D-8CCA-34BE83E61063}" sibTransId="{BC63673C-EDB4-4B47-B609-35ABC21DD71B}"/>
    <dgm:cxn modelId="{6245CCFC-B878-1943-BD16-015DA61FD2C8}" srcId="{62FCDA2C-15FA-0A42-969B-49B1BE1FFFDF}" destId="{0E2E5C47-0F42-504D-BEF1-D5A5AC5BAB45}" srcOrd="8" destOrd="0" parTransId="{AC5AC9CA-7EE1-214D-854F-5F31398FF768}" sibTransId="{80B98D26-9BA8-2044-93C2-0D85EA92A3B4}"/>
    <dgm:cxn modelId="{323C79F1-7AC9-EE49-96C7-80ED36681976}" type="presParOf" srcId="{CBF66C17-D513-1D4D-A102-F48AB82A0586}" destId="{46A63696-8D6B-4146-A6F5-FEF5F8E2A1B2}" srcOrd="0" destOrd="0" presId="urn:microsoft.com/office/officeart/2005/8/layout/lProcess2"/>
    <dgm:cxn modelId="{5E79D2B8-28FA-774E-90B9-5B75EEFEDC21}" type="presParOf" srcId="{46A63696-8D6B-4146-A6F5-FEF5F8E2A1B2}" destId="{6F98C81F-B4E3-1A45-984B-1E37812582AD}" srcOrd="0" destOrd="0" presId="urn:microsoft.com/office/officeart/2005/8/layout/lProcess2"/>
    <dgm:cxn modelId="{5E8165EF-D8D6-DB44-A105-C53611B3B13C}" type="presParOf" srcId="{46A63696-8D6B-4146-A6F5-FEF5F8E2A1B2}" destId="{F5A96911-F1A5-4641-ABE0-ABF0286AD4BC}" srcOrd="1" destOrd="0" presId="urn:microsoft.com/office/officeart/2005/8/layout/lProcess2"/>
    <dgm:cxn modelId="{F52494A2-36EB-FE4F-BC5A-1493F2D4612C}" type="presParOf" srcId="{46A63696-8D6B-4146-A6F5-FEF5F8E2A1B2}" destId="{FF24CF85-12E1-0D42-A1EF-4F069D38AFFB}" srcOrd="2" destOrd="0" presId="urn:microsoft.com/office/officeart/2005/8/layout/lProcess2"/>
    <dgm:cxn modelId="{A4E56124-4D53-294B-845C-BD4D8F760DDD}" type="presParOf" srcId="{FF24CF85-12E1-0D42-A1EF-4F069D38AFFB}" destId="{4E294F13-86E5-C746-8422-AD8EF9149B80}" srcOrd="0" destOrd="0" presId="urn:microsoft.com/office/officeart/2005/8/layout/lProcess2"/>
    <dgm:cxn modelId="{9A46D57C-8B39-4A43-AA37-C1F477901270}" type="presParOf" srcId="{4E294F13-86E5-C746-8422-AD8EF9149B80}" destId="{6D6475AD-985A-684C-9FFF-7A7361850603}" srcOrd="0" destOrd="0" presId="urn:microsoft.com/office/officeart/2005/8/layout/lProcess2"/>
    <dgm:cxn modelId="{FBDF83B4-926E-B041-BAFE-6B3461D1BACD}" type="presParOf" srcId="{4E294F13-86E5-C746-8422-AD8EF9149B80}" destId="{DC7BF76D-F4DF-224A-9399-719921930022}" srcOrd="1" destOrd="0" presId="urn:microsoft.com/office/officeart/2005/8/layout/lProcess2"/>
    <dgm:cxn modelId="{D0D8018C-322B-7A46-903F-979371703D88}" type="presParOf" srcId="{4E294F13-86E5-C746-8422-AD8EF9149B80}" destId="{D7197D5D-F6B3-874A-AA4B-68EEA4E6191B}" srcOrd="2" destOrd="0" presId="urn:microsoft.com/office/officeart/2005/8/layout/lProcess2"/>
    <dgm:cxn modelId="{227B6DCF-1E6B-CD43-9CB5-E98932DF8ECA}" type="presParOf" srcId="{CBF66C17-D513-1D4D-A102-F48AB82A0586}" destId="{9AC2DC43-864E-B640-924E-1AC67DFB950A}" srcOrd="1" destOrd="0" presId="urn:microsoft.com/office/officeart/2005/8/layout/lProcess2"/>
    <dgm:cxn modelId="{619F68EA-D6D4-234B-9FAF-418C85057170}" type="presParOf" srcId="{CBF66C17-D513-1D4D-A102-F48AB82A0586}" destId="{76334CCD-CAD1-D54F-940D-4D6C2E3DA4F9}" srcOrd="2" destOrd="0" presId="urn:microsoft.com/office/officeart/2005/8/layout/lProcess2"/>
    <dgm:cxn modelId="{0F95C9EF-E4E4-C248-B09B-15756575ED64}" type="presParOf" srcId="{76334CCD-CAD1-D54F-940D-4D6C2E3DA4F9}" destId="{9147F065-C499-5142-AB45-7C687064E228}" srcOrd="0" destOrd="0" presId="urn:microsoft.com/office/officeart/2005/8/layout/lProcess2"/>
    <dgm:cxn modelId="{300355E9-A4E4-334D-9758-967D1EFDD30B}" type="presParOf" srcId="{76334CCD-CAD1-D54F-940D-4D6C2E3DA4F9}" destId="{32BFB522-9D5B-D943-9D57-E33305B8F55E}" srcOrd="1" destOrd="0" presId="urn:microsoft.com/office/officeart/2005/8/layout/lProcess2"/>
    <dgm:cxn modelId="{FBCE9FA0-658C-3A40-B1A9-F53C2FB23511}" type="presParOf" srcId="{76334CCD-CAD1-D54F-940D-4D6C2E3DA4F9}" destId="{A7B05FA3-142D-C84E-BAF1-6346D5C8ECC5}" srcOrd="2" destOrd="0" presId="urn:microsoft.com/office/officeart/2005/8/layout/lProcess2"/>
    <dgm:cxn modelId="{A3DBAB3C-38AF-FF4A-B4B1-EFA58ADF30A8}" type="presParOf" srcId="{A7B05FA3-142D-C84E-BAF1-6346D5C8ECC5}" destId="{34513F6F-5739-3B48-8DA9-827606F829AF}" srcOrd="0" destOrd="0" presId="urn:microsoft.com/office/officeart/2005/8/layout/lProcess2"/>
    <dgm:cxn modelId="{0302F941-E818-B74F-9FC7-57F8F8616734}" type="presParOf" srcId="{34513F6F-5739-3B48-8DA9-827606F829AF}" destId="{CFCEB0A7-7A39-6343-A81A-A82E06E00817}" srcOrd="0" destOrd="0" presId="urn:microsoft.com/office/officeart/2005/8/layout/lProcess2"/>
    <dgm:cxn modelId="{F3C43C37-3009-5949-9138-ED76FA551C74}" type="presParOf" srcId="{34513F6F-5739-3B48-8DA9-827606F829AF}" destId="{4D2F57D2-4993-674F-BE5A-DCB347C15694}" srcOrd="1" destOrd="0" presId="urn:microsoft.com/office/officeart/2005/8/layout/lProcess2"/>
    <dgm:cxn modelId="{98E7136A-2587-6841-9955-694E7266B255}" type="presParOf" srcId="{34513F6F-5739-3B48-8DA9-827606F829AF}" destId="{86CD6DBA-4ED9-3A4A-9A6E-2A65AC9AF723}" srcOrd="2" destOrd="0" presId="urn:microsoft.com/office/officeart/2005/8/layout/lProcess2"/>
    <dgm:cxn modelId="{912F7C0E-A79D-7349-B540-5CB2638E8F8E}" type="presParOf" srcId="{34513F6F-5739-3B48-8DA9-827606F829AF}" destId="{7697B807-11ED-854A-97CC-3C913FB10BB3}" srcOrd="3" destOrd="0" presId="urn:microsoft.com/office/officeart/2005/8/layout/lProcess2"/>
    <dgm:cxn modelId="{AB6A6B36-870D-FE49-98CB-0F5F7358ABF5}" type="presParOf" srcId="{34513F6F-5739-3B48-8DA9-827606F829AF}" destId="{76553E14-A7A8-0448-BA95-B080A04882E4}" srcOrd="4" destOrd="0" presId="urn:microsoft.com/office/officeart/2005/8/layout/lProcess2"/>
    <dgm:cxn modelId="{02A5FC0C-F6B8-1947-A81D-75975921FB32}" type="presParOf" srcId="{34513F6F-5739-3B48-8DA9-827606F829AF}" destId="{00D42D65-21F6-2B41-964B-BDAFE191C6A1}" srcOrd="5" destOrd="0" presId="urn:microsoft.com/office/officeart/2005/8/layout/lProcess2"/>
    <dgm:cxn modelId="{5AC73AA5-2C33-314D-974A-CD61246602D4}" type="presParOf" srcId="{34513F6F-5739-3B48-8DA9-827606F829AF}" destId="{62C2E4C8-6E0C-3046-A16C-E7343A6645EC}" srcOrd="6" destOrd="0" presId="urn:microsoft.com/office/officeart/2005/8/layout/lProcess2"/>
    <dgm:cxn modelId="{23B93194-669F-F746-B4B2-CDBD4A64E724}" type="presParOf" srcId="{34513F6F-5739-3B48-8DA9-827606F829AF}" destId="{CA0E5D2B-A59A-7342-B6C6-0A2B9042B861}" srcOrd="7" destOrd="0" presId="urn:microsoft.com/office/officeart/2005/8/layout/lProcess2"/>
    <dgm:cxn modelId="{A3CAF4CD-8034-834C-90A7-FF3C06C6830B}" type="presParOf" srcId="{34513F6F-5739-3B48-8DA9-827606F829AF}" destId="{8FA6BDD2-6FBF-5A48-BA0D-C0399D7D465B}" srcOrd="8" destOrd="0" presId="urn:microsoft.com/office/officeart/2005/8/layout/lProcess2"/>
    <dgm:cxn modelId="{D002ED13-B1E1-F144-92D7-CF24825CF113}" type="presParOf" srcId="{34513F6F-5739-3B48-8DA9-827606F829AF}" destId="{D47DA470-24C7-E848-87A0-0C322765D003}" srcOrd="9" destOrd="0" presId="urn:microsoft.com/office/officeart/2005/8/layout/lProcess2"/>
    <dgm:cxn modelId="{05A751DA-E476-BD49-9FD4-871C7EA5F0C3}" type="presParOf" srcId="{34513F6F-5739-3B48-8DA9-827606F829AF}" destId="{CD8EF0A0-BD71-CE41-998A-517748D74BE9}" srcOrd="10" destOrd="0" presId="urn:microsoft.com/office/officeart/2005/8/layout/lProcess2"/>
    <dgm:cxn modelId="{684C06D5-5CE7-E644-9BFF-4F61942EA616}" type="presParOf" srcId="{34513F6F-5739-3B48-8DA9-827606F829AF}" destId="{2D691C94-F9A4-9B41-AF9F-D4F7DC80D301}" srcOrd="11" destOrd="0" presId="urn:microsoft.com/office/officeart/2005/8/layout/lProcess2"/>
    <dgm:cxn modelId="{DCD4D705-47E1-E446-A82E-1EE9C9FAADF7}" type="presParOf" srcId="{34513F6F-5739-3B48-8DA9-827606F829AF}" destId="{E13D58D5-0726-1A41-B64A-1FDD09712C3C}" srcOrd="12" destOrd="0" presId="urn:microsoft.com/office/officeart/2005/8/layout/lProcess2"/>
    <dgm:cxn modelId="{6FFBF206-A0B2-904D-9922-3C551D7225D9}" type="presParOf" srcId="{34513F6F-5739-3B48-8DA9-827606F829AF}" destId="{26F6BCE2-841C-D443-9EF9-FE8B54484CB1}" srcOrd="13" destOrd="0" presId="urn:microsoft.com/office/officeart/2005/8/layout/lProcess2"/>
    <dgm:cxn modelId="{99FB0F3D-409F-0A49-A92D-26C2A5B7CD11}" type="presParOf" srcId="{34513F6F-5739-3B48-8DA9-827606F829AF}" destId="{C3A7D003-2D30-724D-912C-E4E2D3A46968}" srcOrd="14" destOrd="0" presId="urn:microsoft.com/office/officeart/2005/8/layout/lProcess2"/>
    <dgm:cxn modelId="{30B3CD09-143D-C147-BBEF-E5187C2CB7A9}" type="presParOf" srcId="{34513F6F-5739-3B48-8DA9-827606F829AF}" destId="{F47FE61C-B3B3-E642-AC56-95676E7702AF}" srcOrd="15" destOrd="0" presId="urn:microsoft.com/office/officeart/2005/8/layout/lProcess2"/>
    <dgm:cxn modelId="{E6B886D9-D7C9-6349-A363-24A7466184CA}" type="presParOf" srcId="{34513F6F-5739-3B48-8DA9-827606F829AF}" destId="{F0E7391D-BCF4-7446-9B2C-D88199FDC6DE}" srcOrd="16" destOrd="0" presId="urn:microsoft.com/office/officeart/2005/8/layout/lProcess2"/>
    <dgm:cxn modelId="{AF66C25C-07FF-4A4A-9998-4D2BE184956F}" type="presParOf" srcId="{34513F6F-5739-3B48-8DA9-827606F829AF}" destId="{984F73BA-661E-7F4E-9E4C-8A0B26769C5B}" srcOrd="17" destOrd="0" presId="urn:microsoft.com/office/officeart/2005/8/layout/lProcess2"/>
    <dgm:cxn modelId="{36724F8D-04E4-A249-9E97-653EEEB6102B}" type="presParOf" srcId="{34513F6F-5739-3B48-8DA9-827606F829AF}" destId="{BE00743A-244E-B64F-93D6-622A86F04933}" srcOrd="18" destOrd="0" presId="urn:microsoft.com/office/officeart/2005/8/layout/lProcess2"/>
    <dgm:cxn modelId="{28E07D55-4FC3-AF42-A45A-642AE1AF4DEE}" type="presParOf" srcId="{34513F6F-5739-3B48-8DA9-827606F829AF}" destId="{512D8802-7B52-8746-BB26-CA27F2E382A6}" srcOrd="19" destOrd="0" presId="urn:microsoft.com/office/officeart/2005/8/layout/lProcess2"/>
    <dgm:cxn modelId="{9468C21F-3C4E-9F4C-92A5-9DA67E28A818}" type="presParOf" srcId="{34513F6F-5739-3B48-8DA9-827606F829AF}" destId="{7F8C36C1-0986-5E4B-A91F-89F7F547463C}" srcOrd="2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8C81F-B4E3-1A45-984B-1E37812582AD}">
      <dsp:nvSpPr>
        <dsp:cNvPr id="0" name=""/>
        <dsp:cNvSpPr/>
      </dsp:nvSpPr>
      <dsp:spPr>
        <a:xfrm>
          <a:off x="5377" y="0"/>
          <a:ext cx="5172744" cy="54091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dirty="0">
              <a:solidFill>
                <a:schemeClr val="bg1"/>
              </a:solidFill>
            </a:rPr>
            <a:t>Movie Bechdel Test Scores</a:t>
          </a:r>
          <a:endParaRPr lang="en-US" sz="2800" kern="1200" dirty="0"/>
        </a:p>
      </dsp:txBody>
      <dsp:txXfrm>
        <a:off x="5377" y="0"/>
        <a:ext cx="5172744" cy="1622731"/>
      </dsp:txXfrm>
    </dsp:sp>
    <dsp:sp modelId="{6D6475AD-985A-684C-9FFF-7A7361850603}">
      <dsp:nvSpPr>
        <dsp:cNvPr id="0" name=""/>
        <dsp:cNvSpPr/>
      </dsp:nvSpPr>
      <dsp:spPr>
        <a:xfrm>
          <a:off x="522651" y="1548756"/>
          <a:ext cx="4138195" cy="169825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C00000"/>
              </a:solidFill>
            </a:rPr>
            <a:t>IMDB ID </a:t>
          </a:r>
        </a:p>
        <a:p>
          <a:pPr marL="0" lvl="0" indent="0" algn="ctr" defTabSz="1244600">
            <a:lnSpc>
              <a:spcPct val="90000"/>
            </a:lnSpc>
            <a:spcBef>
              <a:spcPct val="0"/>
            </a:spcBef>
            <a:spcAft>
              <a:spcPct val="35000"/>
            </a:spcAft>
            <a:buNone/>
          </a:pPr>
          <a:r>
            <a:rPr lang="en-US" sz="2800" b="1" kern="1200" dirty="0">
              <a:solidFill>
                <a:srgbClr val="C00000"/>
              </a:solidFill>
            </a:rPr>
            <a:t>(</a:t>
          </a:r>
          <a:r>
            <a:rPr lang="en-US" sz="2800" b="1" kern="1200" dirty="0" err="1">
              <a:solidFill>
                <a:srgbClr val="C00000"/>
              </a:solidFill>
            </a:rPr>
            <a:t>imdbid</a:t>
          </a:r>
          <a:r>
            <a:rPr lang="en-US" sz="2800" b="1" kern="1200" dirty="0">
              <a:solidFill>
                <a:srgbClr val="C00000"/>
              </a:solidFill>
            </a:rPr>
            <a:t> / float</a:t>
          </a:r>
          <a:r>
            <a:rPr lang="en-US" sz="700" b="1" kern="1200" dirty="0">
              <a:solidFill>
                <a:srgbClr val="C00000"/>
              </a:solidFill>
            </a:rPr>
            <a:t>) </a:t>
          </a:r>
          <a:endParaRPr lang="en-US" sz="700" kern="1200" dirty="0"/>
        </a:p>
      </dsp:txBody>
      <dsp:txXfrm>
        <a:off x="572391" y="1598496"/>
        <a:ext cx="4038715" cy="1598771"/>
      </dsp:txXfrm>
    </dsp:sp>
    <dsp:sp modelId="{D7197D5D-F6B3-874A-AA4B-68EEA4E6191B}">
      <dsp:nvSpPr>
        <dsp:cNvPr id="0" name=""/>
        <dsp:cNvSpPr/>
      </dsp:nvSpPr>
      <dsp:spPr>
        <a:xfrm>
          <a:off x="522651" y="3420250"/>
          <a:ext cx="4138195" cy="169626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Bechdel Score </a:t>
          </a:r>
        </a:p>
        <a:p>
          <a:pPr marL="0" lvl="0" indent="0" algn="ctr" defTabSz="1244600">
            <a:lnSpc>
              <a:spcPct val="90000"/>
            </a:lnSpc>
            <a:spcBef>
              <a:spcPct val="0"/>
            </a:spcBef>
            <a:spcAft>
              <a:spcPct val="35000"/>
            </a:spcAft>
            <a:buNone/>
          </a:pPr>
          <a:r>
            <a:rPr lang="en-US" sz="2800" kern="1200" dirty="0">
              <a:solidFill>
                <a:schemeClr val="bg1"/>
              </a:solidFill>
            </a:rPr>
            <a:t>(rating / integer - 0 to 3)</a:t>
          </a:r>
          <a:endParaRPr lang="en-US" sz="700" kern="1200" dirty="0"/>
        </a:p>
      </dsp:txBody>
      <dsp:txXfrm>
        <a:off x="572333" y="3469932"/>
        <a:ext cx="4038831" cy="1596898"/>
      </dsp:txXfrm>
    </dsp:sp>
    <dsp:sp modelId="{9147F065-C499-5142-AB45-7C687064E228}">
      <dsp:nvSpPr>
        <dsp:cNvPr id="0" name=""/>
        <dsp:cNvSpPr/>
      </dsp:nvSpPr>
      <dsp:spPr>
        <a:xfrm>
          <a:off x="5566077" y="0"/>
          <a:ext cx="5172744" cy="54091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i="1" kern="1200" dirty="0">
              <a:solidFill>
                <a:schemeClr val="bg1"/>
              </a:solidFill>
            </a:rPr>
            <a:t>IMDB 5000 Movie Dataset</a:t>
          </a:r>
          <a:endParaRPr lang="en-US" sz="2800" kern="1200" dirty="0"/>
        </a:p>
      </dsp:txBody>
      <dsp:txXfrm>
        <a:off x="5566077" y="0"/>
        <a:ext cx="5172744" cy="1622731"/>
      </dsp:txXfrm>
    </dsp:sp>
    <dsp:sp modelId="{CFCEB0A7-7A39-6343-A81A-A82E06E00817}">
      <dsp:nvSpPr>
        <dsp:cNvPr id="0" name=""/>
        <dsp:cNvSpPr/>
      </dsp:nvSpPr>
      <dsp:spPr>
        <a:xfrm>
          <a:off x="6083352" y="1580893"/>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a:solidFill>
                <a:srgbClr val="C00000"/>
              </a:solidFill>
            </a:rPr>
            <a:t>IMDB ID (movie_imdb_link / string) </a:t>
          </a:r>
          <a:endParaRPr lang="en-US" sz="1200" kern="1200" dirty="0"/>
        </a:p>
      </dsp:txBody>
      <dsp:txXfrm>
        <a:off x="6091498" y="1589039"/>
        <a:ext cx="4121903" cy="261822"/>
      </dsp:txXfrm>
    </dsp:sp>
    <dsp:sp modelId="{86CD6DBA-4ED9-3A4A-9A6E-2A65AC9AF723}">
      <dsp:nvSpPr>
        <dsp:cNvPr id="0" name=""/>
        <dsp:cNvSpPr/>
      </dsp:nvSpPr>
      <dsp:spPr>
        <a:xfrm>
          <a:off x="6083352" y="1925334"/>
          <a:ext cx="4138195" cy="305381"/>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Bechdel Score (rating / integer - 0 to 3)</a:t>
          </a:r>
          <a:endParaRPr lang="en-US" sz="1200" kern="1200" dirty="0"/>
        </a:p>
      </dsp:txBody>
      <dsp:txXfrm>
        <a:off x="6092296" y="1934278"/>
        <a:ext cx="4120307" cy="287493"/>
      </dsp:txXfrm>
    </dsp:sp>
    <dsp:sp modelId="{76553E14-A7A8-0448-BA95-B080A04882E4}">
      <dsp:nvSpPr>
        <dsp:cNvPr id="0" name=""/>
        <dsp:cNvSpPr/>
      </dsp:nvSpPr>
      <dsp:spPr>
        <a:xfrm>
          <a:off x="6083352" y="2292562"/>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Revenue (gross / integer - null to 760505847)</a:t>
          </a:r>
        </a:p>
      </dsp:txBody>
      <dsp:txXfrm>
        <a:off x="6091498" y="2300708"/>
        <a:ext cx="4121903" cy="261822"/>
      </dsp:txXfrm>
    </dsp:sp>
    <dsp:sp modelId="{62C2E4C8-6E0C-3046-A16C-E7343A6645EC}">
      <dsp:nvSpPr>
        <dsp:cNvPr id="0" name=""/>
        <dsp:cNvSpPr/>
      </dsp:nvSpPr>
      <dsp:spPr>
        <a:xfrm>
          <a:off x="6083352" y="2613463"/>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Rating (</a:t>
          </a:r>
          <a:r>
            <a:rPr lang="en-US" sz="1200" kern="1200" dirty="0" err="1">
              <a:solidFill>
                <a:schemeClr val="bg1"/>
              </a:solidFill>
            </a:rPr>
            <a:t>content_rating</a:t>
          </a:r>
          <a:r>
            <a:rPr lang="en-US" sz="1200" kern="1200" dirty="0">
              <a:solidFill>
                <a:schemeClr val="bg1"/>
              </a:solidFill>
            </a:rPr>
            <a:t> / string - R, PG-13, PG, Not Rated, G)</a:t>
          </a:r>
        </a:p>
      </dsp:txBody>
      <dsp:txXfrm>
        <a:off x="6091498" y="2621609"/>
        <a:ext cx="4121903" cy="261822"/>
      </dsp:txXfrm>
    </dsp:sp>
    <dsp:sp modelId="{8FA6BDD2-6FBF-5A48-BA0D-C0399D7D465B}">
      <dsp:nvSpPr>
        <dsp:cNvPr id="0" name=""/>
        <dsp:cNvSpPr/>
      </dsp:nvSpPr>
      <dsp:spPr>
        <a:xfrm>
          <a:off x="6083352" y="2934365"/>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Genre (genre / string)</a:t>
          </a:r>
        </a:p>
      </dsp:txBody>
      <dsp:txXfrm>
        <a:off x="6091498" y="2942511"/>
        <a:ext cx="4121903" cy="261822"/>
      </dsp:txXfrm>
    </dsp:sp>
    <dsp:sp modelId="{CD8EF0A0-BD71-CE41-998A-517748D74BE9}">
      <dsp:nvSpPr>
        <dsp:cNvPr id="0" name=""/>
        <dsp:cNvSpPr/>
      </dsp:nvSpPr>
      <dsp:spPr>
        <a:xfrm>
          <a:off x="6083352" y="3255267"/>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solidFill>
            </a:rPr>
            <a:t>Budget (budget / integer - 218 to 12.2Bill)</a:t>
          </a:r>
          <a:endParaRPr lang="en-US" sz="1200" kern="1200" dirty="0">
            <a:solidFill>
              <a:schemeClr val="bg1"/>
            </a:solidFill>
          </a:endParaRPr>
        </a:p>
      </dsp:txBody>
      <dsp:txXfrm>
        <a:off x="6091498" y="3263413"/>
        <a:ext cx="4121903" cy="261822"/>
      </dsp:txXfrm>
    </dsp:sp>
    <dsp:sp modelId="{E13D58D5-0726-1A41-B64A-1FDD09712C3C}">
      <dsp:nvSpPr>
        <dsp:cNvPr id="0" name=""/>
        <dsp:cNvSpPr/>
      </dsp:nvSpPr>
      <dsp:spPr>
        <a:xfrm>
          <a:off x="6083352" y="3576168"/>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solidFill>
            </a:rPr>
            <a:t>IMDB Score (imbd_score / float - 1.6 to 9.5)</a:t>
          </a:r>
          <a:endParaRPr lang="en-US" sz="1200" kern="1200" dirty="0">
            <a:solidFill>
              <a:schemeClr val="bg1"/>
            </a:solidFill>
          </a:endParaRPr>
        </a:p>
      </dsp:txBody>
      <dsp:txXfrm>
        <a:off x="6091498" y="3584314"/>
        <a:ext cx="4121903" cy="261822"/>
      </dsp:txXfrm>
    </dsp:sp>
    <dsp:sp modelId="{C3A7D003-2D30-724D-912C-E4E2D3A46968}">
      <dsp:nvSpPr>
        <dsp:cNvPr id="0" name=""/>
        <dsp:cNvSpPr/>
      </dsp:nvSpPr>
      <dsp:spPr>
        <a:xfrm>
          <a:off x="6083352" y="3897070"/>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solidFill>
            </a:rPr>
            <a:t>Directors (director_name / string - multiple)</a:t>
          </a:r>
          <a:endParaRPr lang="en-US" sz="1200" kern="1200" dirty="0">
            <a:solidFill>
              <a:schemeClr val="bg1"/>
            </a:solidFill>
          </a:endParaRPr>
        </a:p>
      </dsp:txBody>
      <dsp:txXfrm>
        <a:off x="6091498" y="3905216"/>
        <a:ext cx="4121903" cy="261822"/>
      </dsp:txXfrm>
    </dsp:sp>
    <dsp:sp modelId="{F0E7391D-BCF4-7446-9B2C-D88199FDC6DE}">
      <dsp:nvSpPr>
        <dsp:cNvPr id="0" name=""/>
        <dsp:cNvSpPr/>
      </dsp:nvSpPr>
      <dsp:spPr>
        <a:xfrm>
          <a:off x="6083352" y="4217971"/>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solidFill>
            </a:rPr>
            <a:t>#1 Actor (actor_1_name / string - multiple)</a:t>
          </a:r>
          <a:endParaRPr lang="en-US" sz="1200" kern="1200" dirty="0">
            <a:solidFill>
              <a:schemeClr val="bg1"/>
            </a:solidFill>
          </a:endParaRPr>
        </a:p>
      </dsp:txBody>
      <dsp:txXfrm>
        <a:off x="6091498" y="4226117"/>
        <a:ext cx="4121903" cy="261822"/>
      </dsp:txXfrm>
    </dsp:sp>
    <dsp:sp modelId="{BE00743A-244E-B64F-93D6-622A86F04933}">
      <dsp:nvSpPr>
        <dsp:cNvPr id="0" name=""/>
        <dsp:cNvSpPr/>
      </dsp:nvSpPr>
      <dsp:spPr>
        <a:xfrm>
          <a:off x="6083352" y="4538873"/>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bg1"/>
              </a:solidFill>
            </a:rPr>
            <a:t>Year Released (title_year / integer - 1916 to 2016)</a:t>
          </a:r>
          <a:endParaRPr lang="en-US" sz="1200" kern="1200" dirty="0">
            <a:solidFill>
              <a:schemeClr val="bg1"/>
            </a:solidFill>
          </a:endParaRPr>
        </a:p>
      </dsp:txBody>
      <dsp:txXfrm>
        <a:off x="6091498" y="4547019"/>
        <a:ext cx="4121903" cy="261822"/>
      </dsp:txXfrm>
    </dsp:sp>
    <dsp:sp modelId="{7F8C36C1-0986-5E4B-A91F-89F7F547463C}">
      <dsp:nvSpPr>
        <dsp:cNvPr id="0" name=""/>
        <dsp:cNvSpPr/>
      </dsp:nvSpPr>
      <dsp:spPr>
        <a:xfrm>
          <a:off x="6083352" y="4859774"/>
          <a:ext cx="4138195" cy="2781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Plot Keywords (</a:t>
          </a:r>
          <a:r>
            <a:rPr lang="en-US" sz="1200" kern="1200" dirty="0" err="1">
              <a:solidFill>
                <a:schemeClr val="bg1"/>
              </a:solidFill>
            </a:rPr>
            <a:t>plot_keywords</a:t>
          </a:r>
          <a:r>
            <a:rPr lang="en-US" sz="1200" kern="1200" dirty="0">
              <a:solidFill>
                <a:schemeClr val="bg1"/>
              </a:solidFill>
            </a:rPr>
            <a:t> / string - multiple)</a:t>
          </a:r>
        </a:p>
      </dsp:txBody>
      <dsp:txXfrm>
        <a:off x="6091498" y="4867920"/>
        <a:ext cx="4121903" cy="2618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19E5E-410E-374A-B776-ADDEAEC358BA}" type="datetimeFigureOut">
              <a:rPr lang="en-US" smtClean="0"/>
              <a:t>8/6/23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9693F-A011-B643-AE5B-CF0617DA09D1}" type="slidenum">
              <a:rPr lang="en-US" smtClean="0"/>
              <a:t>‹#›</a:t>
            </a:fld>
            <a:endParaRPr lang="en-US"/>
          </a:p>
        </p:txBody>
      </p:sp>
    </p:spTree>
    <p:extLst>
      <p:ext uri="{BB962C8B-B14F-4D97-AF65-F5344CB8AC3E}">
        <p14:creationId xmlns:p14="http://schemas.microsoft.com/office/powerpoint/2010/main" val="146694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a:t>
            </a:r>
          </a:p>
          <a:p>
            <a:pPr marL="285750" indent="-285750">
              <a:buFontTx/>
              <a:buChar char="-"/>
            </a:pPr>
            <a:r>
              <a:rPr lang="en-US" sz="1800" b="0" i="0" u="none" strike="noStrike" dirty="0">
                <a:solidFill>
                  <a:srgbClr val="000000"/>
                </a:solidFill>
                <a:effectLst/>
                <a:latin typeface="Times New Roman" panose="02020603050405020304" pitchFamily="18" charset="0"/>
              </a:rPr>
              <a:t>Era in which the aim for female representation across all niches to hit an all time high</a:t>
            </a:r>
          </a:p>
          <a:p>
            <a:pPr marL="285750" indent="-285750">
              <a:buFontTx/>
              <a:buChar char="-"/>
            </a:pPr>
            <a:r>
              <a:rPr lang="en-US" sz="1800" b="0" i="0" u="none" strike="noStrike" dirty="0">
                <a:solidFill>
                  <a:srgbClr val="000000"/>
                </a:solidFill>
                <a:effectLst/>
                <a:latin typeface="Times New Roman" panose="02020603050405020304" pitchFamily="18" charset="0"/>
              </a:rPr>
              <a:t>Important to understand how those females are being represented, especially in pop culture </a:t>
            </a:r>
          </a:p>
          <a:p>
            <a:pPr marL="285750" indent="-285750">
              <a:buFontTx/>
              <a:buChar char="-"/>
            </a:pPr>
            <a:r>
              <a:rPr lang="en-US" sz="1800" b="0" i="0" u="none" strike="noStrike" dirty="0">
                <a:solidFill>
                  <a:srgbClr val="000000"/>
                </a:solidFill>
                <a:effectLst/>
                <a:latin typeface="Times New Roman" panose="02020603050405020304" pitchFamily="18" charset="0"/>
              </a:rPr>
              <a:t>Represents to the younger generation and the world how our culture views the female role in society</a:t>
            </a:r>
          </a:p>
          <a:p>
            <a:pPr marL="0" indent="0">
              <a:buFontTx/>
              <a:buNone/>
            </a:pPr>
            <a:endParaRPr lang="en-US" sz="1800" b="0" i="0" u="none" strike="noStrike" dirty="0">
              <a:solidFill>
                <a:srgbClr val="000000"/>
              </a:solidFill>
              <a:effectLst/>
              <a:latin typeface="Times New Roman" panose="02020603050405020304" pitchFamily="18" charset="0"/>
            </a:endParaRPr>
          </a:p>
          <a:p>
            <a:pPr marL="0" indent="0">
              <a:buFontTx/>
              <a:buNone/>
            </a:pPr>
            <a:r>
              <a:rPr lang="en-US" sz="1800" b="0" i="0" u="none" strike="noStrike" dirty="0">
                <a:solidFill>
                  <a:srgbClr val="000000"/>
                </a:solidFill>
                <a:effectLst/>
                <a:latin typeface="Times New Roman" panose="02020603050405020304" pitchFamily="18" charset="0"/>
              </a:rPr>
              <a:t>Bechdel Test - </a:t>
            </a:r>
          </a:p>
          <a:p>
            <a:pPr marL="285750" indent="-285750">
              <a:buFontTx/>
              <a:buChar char="-"/>
            </a:pPr>
            <a:r>
              <a:rPr lang="en-US" sz="1800" b="0" i="0" u="none" strike="noStrike" dirty="0">
                <a:solidFill>
                  <a:srgbClr val="000000"/>
                </a:solidFill>
                <a:effectLst/>
                <a:latin typeface="Times New Roman" panose="02020603050405020304" pitchFamily="18" charset="0"/>
              </a:rPr>
              <a:t>1985 a measure known as the Bechdel Test emerged</a:t>
            </a:r>
          </a:p>
          <a:p>
            <a:pPr marL="285750" indent="-285750">
              <a:buFontTx/>
              <a:buChar char="-"/>
            </a:pPr>
            <a:r>
              <a:rPr lang="en-US" sz="1800" b="0" i="0" u="none" strike="noStrike" dirty="0">
                <a:solidFill>
                  <a:srgbClr val="000000"/>
                </a:solidFill>
                <a:effectLst/>
                <a:latin typeface="Times New Roman" panose="02020603050405020304" pitchFamily="18" charset="0"/>
              </a:rPr>
              <a:t>Evaluated the representation of when in film and other fiction</a:t>
            </a:r>
          </a:p>
          <a:p>
            <a:pPr marL="285750" indent="-285750">
              <a:buFontTx/>
              <a:buChar char="-"/>
            </a:pPr>
            <a:r>
              <a:rPr lang="en-US" sz="1800" b="0" i="0" u="none" strike="noStrike" dirty="0">
                <a:solidFill>
                  <a:srgbClr val="000000"/>
                </a:solidFill>
                <a:effectLst/>
                <a:latin typeface="Times New Roman" panose="02020603050405020304" pitchFamily="18" charset="0"/>
              </a:rPr>
              <a:t>Became more widely discussed in the 2000’s and continues today</a:t>
            </a:r>
          </a:p>
          <a:p>
            <a:pPr marL="285750" indent="-285750">
              <a:buFontTx/>
              <a:buChar char="-"/>
            </a:pPr>
            <a:r>
              <a:rPr lang="en-US" sz="1800" b="0" i="0" u="none" strike="noStrike" dirty="0">
                <a:solidFill>
                  <a:srgbClr val="000000"/>
                </a:solidFill>
                <a:effectLst/>
                <a:latin typeface="Times New Roman" panose="02020603050405020304" pitchFamily="18" charset="0"/>
              </a:rPr>
              <a:t>Measures the representation of women in film in the three following categories – to pass needs to satisfy all requirements</a:t>
            </a:r>
          </a:p>
          <a:p>
            <a:pPr marL="285750" indent="-285750">
              <a:buFontTx/>
              <a:buChar char="-"/>
            </a:pPr>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479693F-A011-B643-AE5B-CF0617DA09D1}" type="slidenum">
              <a:rPr lang="en-US" smtClean="0"/>
              <a:t>2</a:t>
            </a:fld>
            <a:endParaRPr lang="en-US"/>
          </a:p>
        </p:txBody>
      </p:sp>
    </p:spTree>
    <p:extLst>
      <p:ext uri="{BB962C8B-B14F-4D97-AF65-F5344CB8AC3E}">
        <p14:creationId xmlns:p14="http://schemas.microsoft.com/office/powerpoint/2010/main" val="4106593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t>
            </a:r>
            <a:r>
              <a:rPr lang="en-US" sz="1200" dirty="0">
                <a:solidFill>
                  <a:schemeClr val="dk1"/>
                </a:solidFill>
                <a:latin typeface="Times New Roman"/>
                <a:ea typeface="Times New Roman"/>
                <a:cs typeface="Times New Roman"/>
                <a:sym typeface="Times New Roman"/>
              </a:rPr>
              <a:t>Movies that pass or fail the Bechdel test have almost an identical interquartile range, with the maximum budget being slightly higher for movies that pass the test. Additionally, both instances contain several outliers within the spread of their data.</a:t>
            </a:r>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11</a:t>
            </a:fld>
            <a:endParaRPr lang="en-US"/>
          </a:p>
        </p:txBody>
      </p:sp>
    </p:spTree>
    <p:extLst>
      <p:ext uri="{BB962C8B-B14F-4D97-AF65-F5344CB8AC3E}">
        <p14:creationId xmlns:p14="http://schemas.microsoft.com/office/powerpoint/2010/main" val="401889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t>
            </a:r>
            <a:r>
              <a:rPr lang="en-US" sz="1200" dirty="0">
                <a:solidFill>
                  <a:schemeClr val="dk1"/>
                </a:solidFill>
                <a:latin typeface="Times New Roman"/>
                <a:ea typeface="Times New Roman"/>
                <a:cs typeface="Times New Roman"/>
                <a:sym typeface="Times New Roman"/>
              </a:rPr>
              <a:t> it seems as if non-passing scores have a tighter spread ranging from an IMDB score of 5-9 with several lower bound outliers. In contrast, passing tests had an IMDB score spread from 4 to 9 with no outliers. Both have an average IMDB score around 6.75. Significant differences between the two boxplots are not demonstrated hinting at a Bechdel passing movie not having an attribute of a high IMDB score.</a:t>
            </a:r>
            <a:endParaRPr lang="en-US" dirty="0"/>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12</a:t>
            </a:fld>
            <a:endParaRPr lang="en-US"/>
          </a:p>
        </p:txBody>
      </p:sp>
    </p:spTree>
    <p:extLst>
      <p:ext uri="{BB962C8B-B14F-4D97-AF65-F5344CB8AC3E}">
        <p14:creationId xmlns:p14="http://schemas.microsoft.com/office/powerpoint/2010/main" val="376968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Overall – what features of a movie are most important to that movie passing the Bechdel test. </a:t>
            </a:r>
          </a:p>
          <a:p>
            <a:pPr marL="171450" indent="-171450">
              <a:buFontTx/>
              <a:buChar char="-"/>
            </a:pPr>
            <a:r>
              <a:rPr lang="en-US" dirty="0"/>
              <a:t>I</a:t>
            </a:r>
            <a:r>
              <a:rPr lang="en-US" sz="1800" b="0" i="0" u="none" strike="noStrike" dirty="0">
                <a:solidFill>
                  <a:srgbClr val="000000"/>
                </a:solidFill>
                <a:effectLst/>
                <a:latin typeface="Times New Roman" panose="02020603050405020304" pitchFamily="18" charset="0"/>
              </a:rPr>
              <a:t>dentify patterns that would be identifiable across the film industry and look for strong correlations with Bechdel scores</a:t>
            </a:r>
          </a:p>
          <a:p>
            <a:pPr marL="0" indent="0">
              <a:buFontTx/>
              <a:buNone/>
            </a:pPr>
            <a:endParaRPr lang="en-US" sz="1800" b="0" i="0" u="none" strike="noStrike" dirty="0">
              <a:solidFill>
                <a:srgbClr val="000000"/>
              </a:solidFill>
              <a:effectLst/>
              <a:latin typeface="Times New Roman" panose="02020603050405020304" pitchFamily="18" charset="0"/>
            </a:endParaRPr>
          </a:p>
          <a:p>
            <a:pPr marL="0" indent="0">
              <a:buFontTx/>
              <a:buNone/>
            </a:pPr>
            <a:r>
              <a:rPr lang="en-US" sz="1800" b="0" i="0" u="none" strike="noStrike" dirty="0">
                <a:solidFill>
                  <a:srgbClr val="000000"/>
                </a:solidFill>
                <a:effectLst/>
                <a:latin typeface="Times New Roman" panose="02020603050405020304" pitchFamily="18" charset="0"/>
              </a:rPr>
              <a:t>Two components of analysis - </a:t>
            </a:r>
          </a:p>
          <a:p>
            <a:pPr marL="285750" indent="-285750">
              <a:buFontTx/>
              <a:buChar char="-"/>
            </a:pPr>
            <a:r>
              <a:rPr lang="en-US" sz="1800" b="0" i="0" u="none" strike="noStrike" dirty="0">
                <a:solidFill>
                  <a:srgbClr val="000000"/>
                </a:solidFill>
                <a:effectLst/>
                <a:latin typeface="Times New Roman" panose="02020603050405020304" pitchFamily="18" charset="0"/>
              </a:rPr>
              <a:t>Analyzing general trends and </a:t>
            </a:r>
          </a:p>
          <a:p>
            <a:pPr marL="285750" indent="-285750">
              <a:buFontTx/>
              <a:buChar char="-"/>
            </a:pPr>
            <a:r>
              <a:rPr lang="en-US" sz="1800" b="0" i="0" u="none" strike="noStrike" dirty="0">
                <a:solidFill>
                  <a:srgbClr val="000000"/>
                </a:solidFill>
                <a:effectLst/>
                <a:latin typeface="Times New Roman" panose="02020603050405020304" pitchFamily="18" charset="0"/>
              </a:rPr>
              <a:t>Assessing correlation between the Bechdel score and the different features of a movie</a:t>
            </a:r>
          </a:p>
          <a:p>
            <a:pPr marL="0" indent="0">
              <a:buFontTx/>
              <a:buNone/>
            </a:pPr>
            <a:endParaRPr lang="en-US" sz="1800" b="0" i="0" u="none" strike="noStrike" dirty="0">
              <a:solidFill>
                <a:srgbClr val="000000"/>
              </a:solidFill>
              <a:effectLst/>
              <a:latin typeface="Times New Roman" panose="02020603050405020304" pitchFamily="18" charset="0"/>
            </a:endParaRPr>
          </a:p>
          <a:p>
            <a:pPr marL="0" indent="0">
              <a:buFontTx/>
              <a:buNone/>
            </a:pPr>
            <a:r>
              <a:rPr lang="en-US" sz="1800" b="0" i="0" u="none" strike="noStrike" dirty="0">
                <a:solidFill>
                  <a:srgbClr val="000000"/>
                </a:solidFill>
                <a:effectLst/>
                <a:latin typeface="Times New Roman" panose="02020603050405020304" pitchFamily="18" charset="0"/>
              </a:rPr>
              <a:t>Trend Analysis - </a:t>
            </a:r>
          </a:p>
          <a:p>
            <a:pPr marL="285750" indent="-285750">
              <a:buFontTx/>
              <a:buChar char="-"/>
            </a:pPr>
            <a:r>
              <a:rPr lang="en-US" dirty="0"/>
              <a:t>Changes in Bechdel Scores Pass Rate Over Time</a:t>
            </a:r>
          </a:p>
          <a:p>
            <a:pPr marL="285750" indent="-285750">
              <a:buFontTx/>
              <a:buChar char="-"/>
            </a:pPr>
            <a:r>
              <a:rPr lang="en-US" dirty="0"/>
              <a:t>Genres with Highest Pass Rate; with Lowest Pass Rate</a:t>
            </a:r>
          </a:p>
          <a:p>
            <a:pPr marL="285750" indent="-285750">
              <a:buFontTx/>
              <a:buChar char="-"/>
            </a:pPr>
            <a:r>
              <a:rPr lang="en-US" dirty="0"/>
              <a:t>Most Common Plot Topics with Passing Bechdel Scores; with Failing Bechdel Scores</a:t>
            </a:r>
          </a:p>
          <a:p>
            <a:pPr marL="285750" indent="-285750">
              <a:buFontTx/>
              <a:buChar char="-"/>
            </a:pPr>
            <a:r>
              <a:rPr lang="en-US" dirty="0"/>
              <a:t>Movie Rating vs. Bechdel Scores</a:t>
            </a:r>
          </a:p>
          <a:p>
            <a:pPr marL="0" indent="0">
              <a:buFontTx/>
              <a:buNone/>
            </a:pPr>
            <a:endParaRPr lang="en-US" dirty="0"/>
          </a:p>
          <a:p>
            <a:pPr marL="0" indent="0">
              <a:buFontTx/>
              <a:buNone/>
            </a:pPr>
            <a:r>
              <a:rPr lang="en-US" dirty="0"/>
              <a:t>Correlation Analysis - </a:t>
            </a:r>
          </a:p>
          <a:p>
            <a:pPr marL="285750" indent="-285750">
              <a:buFontTx/>
              <a:buChar char="-"/>
            </a:pPr>
            <a:r>
              <a:rPr lang="en-US" dirty="0"/>
              <a:t>Revenue &amp; Bechdel Score</a:t>
            </a:r>
          </a:p>
          <a:p>
            <a:pPr marL="285750" indent="-285750">
              <a:buFontTx/>
              <a:buChar char="-"/>
            </a:pPr>
            <a:r>
              <a:rPr lang="en-US" dirty="0"/>
              <a:t>Budget &amp; Bechdel Score</a:t>
            </a:r>
          </a:p>
          <a:p>
            <a:pPr marL="285750" indent="-285750">
              <a:buFontTx/>
              <a:buChar char="-"/>
            </a:pPr>
            <a:r>
              <a:rPr lang="en-US" dirty="0"/>
              <a:t>IMDB Score &amp; Bechdel Score</a:t>
            </a:r>
          </a:p>
          <a:p>
            <a:pPr marL="285750" indent="-285750">
              <a:buFontTx/>
              <a:buChar char="-"/>
            </a:pPr>
            <a:endParaRPr lang="en-US" dirty="0"/>
          </a:p>
          <a:p>
            <a:pPr marL="0" indent="0">
              <a:buFontTx/>
              <a:buNone/>
            </a:pPr>
            <a:r>
              <a:rPr lang="en-US" dirty="0"/>
              <a:t>Sub-questions -</a:t>
            </a:r>
          </a:p>
          <a:p>
            <a:pPr marL="285750" indent="-285750">
              <a:buFontTx/>
              <a:buChar char="-"/>
            </a:pPr>
            <a:r>
              <a:rPr lang="en-US" dirty="0"/>
              <a:t>What is the average IMDB score of a movie that passes the Bechdel test as compared to the average IMDB score of a movie that fails the Bechdel test?</a:t>
            </a:r>
          </a:p>
          <a:p>
            <a:pPr marL="285750" indent="-285750">
              <a:buFontTx/>
              <a:buChar char="-"/>
            </a:pPr>
            <a:r>
              <a:rPr lang="en-US" dirty="0"/>
              <a:t>What is the difference in gross revenue for a movie that passes the Bechdel test as compared to a movie that fails the Bechdel test?</a:t>
            </a:r>
          </a:p>
          <a:p>
            <a:pPr marL="285750" indent="-285750">
              <a:buFontTx/>
              <a:buChar char="-"/>
            </a:pPr>
            <a:r>
              <a:rPr lang="en-US" dirty="0"/>
              <a:t>Which directors have the highest percentage of Bechdel passing movies as compared to which directors have the lowest percentage?</a:t>
            </a:r>
          </a:p>
          <a:p>
            <a:pPr marL="285750" indent="-285750">
              <a:buFontTx/>
              <a:buChar char="-"/>
            </a:pPr>
            <a:r>
              <a:rPr lang="en-US" dirty="0"/>
              <a:t>How many of the top 5 directors with passing Bechdel tests are male vs. female?</a:t>
            </a:r>
          </a:p>
          <a:p>
            <a:pPr marL="285750" indent="-285750">
              <a:buFontTx/>
              <a:buChar char="-"/>
            </a:pPr>
            <a:r>
              <a:rPr lang="en-US" dirty="0"/>
              <a:t>How many of the top 5 actors in passing Bechtel tests are male vs. female?</a:t>
            </a:r>
          </a:p>
        </p:txBody>
      </p:sp>
      <p:sp>
        <p:nvSpPr>
          <p:cNvPr id="4" name="Slide Number Placeholder 3"/>
          <p:cNvSpPr>
            <a:spLocks noGrp="1"/>
          </p:cNvSpPr>
          <p:nvPr>
            <p:ph type="sldNum" sz="quarter" idx="5"/>
          </p:nvPr>
        </p:nvSpPr>
        <p:spPr/>
        <p:txBody>
          <a:bodyPr/>
          <a:lstStyle/>
          <a:p>
            <a:fld id="{2479693F-A011-B643-AE5B-CF0617DA09D1}" type="slidenum">
              <a:rPr lang="en-US" smtClean="0"/>
              <a:t>3</a:t>
            </a:fld>
            <a:endParaRPr lang="en-US"/>
          </a:p>
        </p:txBody>
      </p:sp>
    </p:spTree>
    <p:extLst>
      <p:ext uri="{BB962C8B-B14F-4D97-AF65-F5344CB8AC3E}">
        <p14:creationId xmlns:p14="http://schemas.microsoft.com/office/powerpoint/2010/main" val="3562672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 </a:t>
            </a:r>
          </a:p>
          <a:p>
            <a:pPr marL="171450" indent="-171450">
              <a:buFontTx/>
              <a:buChar char="-"/>
            </a:pPr>
            <a:r>
              <a:rPr lang="en-US" dirty="0"/>
              <a:t>Two datasets</a:t>
            </a:r>
          </a:p>
          <a:p>
            <a:pPr marL="171450" indent="-171450">
              <a:buFontTx/>
              <a:buChar char="-"/>
            </a:pPr>
            <a:r>
              <a:rPr lang="en-US" dirty="0"/>
              <a:t>Bechdel:</a:t>
            </a:r>
          </a:p>
          <a:p>
            <a:pPr marL="628650" lvl="1" indent="-171450">
              <a:buFontTx/>
              <a:buChar char="-"/>
            </a:pPr>
            <a:r>
              <a:rPr lang="en-US" dirty="0"/>
              <a:t>9,372 entries</a:t>
            </a:r>
          </a:p>
          <a:p>
            <a:pPr marL="628650" lvl="1" indent="-171450">
              <a:buFontTx/>
              <a:buChar char="-"/>
            </a:pPr>
            <a:r>
              <a:rPr lang="en-US" dirty="0"/>
              <a:t>9 unique variables/columns</a:t>
            </a:r>
          </a:p>
          <a:p>
            <a:pPr marL="628650" lvl="1" indent="-171450">
              <a:buFontTx/>
              <a:buChar char="-"/>
            </a:pPr>
            <a:r>
              <a:rPr lang="en-US" dirty="0"/>
              <a:t>Release dates from 1874 to 2021</a:t>
            </a:r>
          </a:p>
          <a:p>
            <a:pPr marL="628650" lvl="1" indent="-171450">
              <a:buFontTx/>
              <a:buChar char="-"/>
            </a:pPr>
            <a:r>
              <a:rPr lang="en-US" dirty="0"/>
              <a:t>Test score numbers 0 to 3</a:t>
            </a:r>
          </a:p>
          <a:p>
            <a:pPr marL="171450" lvl="0" indent="-171450">
              <a:buFontTx/>
              <a:buChar char="-"/>
            </a:pPr>
            <a:r>
              <a:rPr lang="en-US" dirty="0"/>
              <a:t>IMDB:</a:t>
            </a:r>
          </a:p>
          <a:p>
            <a:pPr marL="628650" lvl="1" indent="-171450">
              <a:buFontTx/>
              <a:buChar char="-"/>
            </a:pPr>
            <a:r>
              <a:rPr lang="en-US" dirty="0"/>
              <a:t>5,042 entries</a:t>
            </a:r>
          </a:p>
          <a:p>
            <a:pPr marL="628650" lvl="1" indent="-171450">
              <a:buFontTx/>
              <a:buChar char="-"/>
            </a:pPr>
            <a:r>
              <a:rPr lang="en-US" dirty="0"/>
              <a:t>28 unique variables/columns</a:t>
            </a:r>
          </a:p>
          <a:p>
            <a:pPr marL="171450" lvl="0" indent="-171450">
              <a:buFontTx/>
              <a:buChar char="-"/>
            </a:pPr>
            <a:endParaRPr lang="en-US" dirty="0"/>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4</a:t>
            </a:fld>
            <a:endParaRPr lang="en-US"/>
          </a:p>
        </p:txBody>
      </p:sp>
    </p:spTree>
    <p:extLst>
      <p:ext uri="{BB962C8B-B14F-4D97-AF65-F5344CB8AC3E}">
        <p14:creationId xmlns:p14="http://schemas.microsoft.com/office/powerpoint/2010/main" val="352939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Deduplicate – looked all similar, so kept first one</a:t>
            </a:r>
          </a:p>
          <a:p>
            <a:pPr marL="171450" indent="-171450">
              <a:buFontTx/>
              <a:buChar char="-"/>
            </a:pPr>
            <a:r>
              <a:rPr lang="en-US" dirty="0"/>
              <a:t>Bechdel: went from 9373 to 9361 </a:t>
            </a:r>
          </a:p>
          <a:p>
            <a:pPr marL="171450" indent="-171450">
              <a:buFontTx/>
              <a:buChar char="-"/>
            </a:pPr>
            <a:r>
              <a:rPr lang="en-US" dirty="0"/>
              <a:t>IMDB: went from 5043 to 4919</a:t>
            </a:r>
          </a:p>
          <a:p>
            <a:pPr marL="171450" indent="-171450">
              <a:buFontTx/>
              <a:buChar char="-"/>
            </a:pPr>
            <a:endParaRPr lang="en-US" dirty="0"/>
          </a:p>
          <a:p>
            <a:pPr marL="0" indent="0">
              <a:buFontTx/>
              <a:buNone/>
            </a:pPr>
            <a:r>
              <a:rPr lang="en-US" dirty="0"/>
              <a:t>Cleaned up extraneous characters</a:t>
            </a:r>
          </a:p>
          <a:p>
            <a:pPr marL="171450" indent="-171450">
              <a:buFontTx/>
              <a:buChar char="-"/>
            </a:pPr>
            <a:r>
              <a:rPr lang="en-US" dirty="0"/>
              <a:t>Bechdel: ‘xa0’ from movie title; ‘.0’ from front of title year</a:t>
            </a:r>
          </a:p>
          <a:p>
            <a:pPr marL="171450" indent="-171450">
              <a:buFontTx/>
              <a:buChar char="-"/>
            </a:pPr>
            <a:r>
              <a:rPr lang="en-US" dirty="0"/>
              <a:t>IMDB: remove ‘.0’ from end of ID</a:t>
            </a:r>
          </a:p>
          <a:p>
            <a:pPr marL="171450" indent="-171450">
              <a:buFontTx/>
              <a:buChar char="-"/>
            </a:pPr>
            <a:endParaRPr lang="en-US" dirty="0"/>
          </a:p>
          <a:p>
            <a:pPr marL="0" indent="0">
              <a:buFontTx/>
              <a:buNone/>
            </a:pPr>
            <a:r>
              <a:rPr lang="en-US" dirty="0"/>
              <a:t>Created two new columns</a:t>
            </a:r>
          </a:p>
          <a:p>
            <a:pPr marL="171450" indent="-171450">
              <a:buFontTx/>
              <a:buChar char="-"/>
            </a:pPr>
            <a:r>
              <a:rPr lang="en-US" dirty="0"/>
              <a:t>Pass – Boolean</a:t>
            </a:r>
          </a:p>
          <a:p>
            <a:pPr marL="171450" indent="-171450">
              <a:buFontTx/>
              <a:buChar char="-"/>
            </a:pPr>
            <a:r>
              <a:rPr lang="en-US" dirty="0"/>
              <a:t>New ID – removed the hyperlink and the TT</a:t>
            </a:r>
          </a:p>
          <a:p>
            <a:pPr marL="171450" indent="-171450">
              <a:buFontTx/>
              <a:buChar char="-"/>
            </a:pPr>
            <a:endParaRPr lang="en-US" dirty="0"/>
          </a:p>
          <a:p>
            <a:pPr marL="0" indent="0">
              <a:buFontTx/>
              <a:buNone/>
            </a:pPr>
            <a:r>
              <a:rPr lang="en-US" dirty="0"/>
              <a:t>Merge</a:t>
            </a:r>
          </a:p>
          <a:p>
            <a:pPr marL="171450" indent="-171450">
              <a:buFontTx/>
              <a:buChar char="-"/>
            </a:pPr>
            <a:r>
              <a:rPr lang="en-US" dirty="0"/>
              <a:t>Merged on the IMDB_ID</a:t>
            </a:r>
          </a:p>
          <a:p>
            <a:pPr marL="171450" indent="-171450">
              <a:buFontTx/>
              <a:buChar char="-"/>
            </a:pPr>
            <a:r>
              <a:rPr lang="en-US" dirty="0"/>
              <a:t>Dropped any columns that had null values in it</a:t>
            </a:r>
          </a:p>
          <a:p>
            <a:pPr marL="171450" indent="-171450">
              <a:buFontTx/>
              <a:buChar char="-"/>
            </a:pPr>
            <a:r>
              <a:rPr lang="en-US" dirty="0"/>
              <a:t>Moved it from 9413 to 804 total; 139 from before 1916, and few null values = most was lack of overlap between two datasets</a:t>
            </a:r>
          </a:p>
        </p:txBody>
      </p:sp>
      <p:sp>
        <p:nvSpPr>
          <p:cNvPr id="4" name="Slide Number Placeholder 3"/>
          <p:cNvSpPr>
            <a:spLocks noGrp="1"/>
          </p:cNvSpPr>
          <p:nvPr>
            <p:ph type="sldNum" sz="quarter" idx="5"/>
          </p:nvPr>
        </p:nvSpPr>
        <p:spPr/>
        <p:txBody>
          <a:bodyPr/>
          <a:lstStyle/>
          <a:p>
            <a:fld id="{2479693F-A011-B643-AE5B-CF0617DA09D1}" type="slidenum">
              <a:rPr lang="en-US" smtClean="0"/>
              <a:t>5</a:t>
            </a:fld>
            <a:endParaRPr lang="en-US"/>
          </a:p>
        </p:txBody>
      </p:sp>
    </p:spTree>
    <p:extLst>
      <p:ext uri="{BB962C8B-B14F-4D97-AF65-F5344CB8AC3E}">
        <p14:creationId xmlns:p14="http://schemas.microsoft.com/office/powerpoint/2010/main" val="130184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solidFill>
                  <a:schemeClr val="dk1"/>
                </a:solidFill>
                <a:latin typeface="Times New Roman"/>
                <a:ea typeface="Times New Roman"/>
                <a:cs typeface="Times New Roman"/>
                <a:sym typeface="Times New Roman"/>
              </a:rPr>
              <a:t>it is evident that passing rates almost consistently have been above 50% despite the years 2008 and 2009. It can be seen that in 2007 it is calculated that 100% of the movies passed the test, but taking note of the n=2 total movies makes us conclude this is relevant to the dataset and not as applicable to real life trends.  Similarly, Figure 1.1, demonstrates the fluctuations with passing rates across the years. The 100% passing rate can be seen as the initial spike in the graph, but the sudden drop should be interpreted with caution.</a:t>
            </a:r>
            <a:endParaRPr lang="en-US" dirty="0"/>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6</a:t>
            </a:fld>
            <a:endParaRPr lang="en-US"/>
          </a:p>
        </p:txBody>
      </p:sp>
    </p:spTree>
    <p:extLst>
      <p:ext uri="{BB962C8B-B14F-4D97-AF65-F5344CB8AC3E}">
        <p14:creationId xmlns:p14="http://schemas.microsoft.com/office/powerpoint/2010/main" val="78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Times New Roman"/>
                <a:ea typeface="Times New Roman"/>
                <a:cs typeface="Times New Roman"/>
                <a:sym typeface="Times New Roman"/>
              </a:rPr>
              <a:t>nearly 70% of both horror and music based movies had a passing Bechdel score. Closely following these genres are romance, fantasy, musical, and family, which may be explained by the tendency for such films to be targeted towards the female population.</a:t>
            </a:r>
            <a:endParaRPr lang="en-US" dirty="0"/>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7</a:t>
            </a:fld>
            <a:endParaRPr lang="en-US"/>
          </a:p>
        </p:txBody>
      </p:sp>
    </p:spTree>
    <p:extLst>
      <p:ext uri="{BB962C8B-B14F-4D97-AF65-F5344CB8AC3E}">
        <p14:creationId xmlns:p14="http://schemas.microsoft.com/office/powerpoint/2010/main" val="14937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t>
            </a:r>
            <a:r>
              <a:rPr lang="en-US" sz="1200" dirty="0">
                <a:solidFill>
                  <a:schemeClr val="dk1"/>
                </a:solidFill>
                <a:latin typeface="Times New Roman"/>
                <a:ea typeface="Times New Roman"/>
                <a:cs typeface="Times New Roman"/>
                <a:sym typeface="Times New Roman"/>
              </a:rPr>
              <a:t>Movies with keywords such as friend, love, vampire, male objectification, and high school tended to have higher counts of passing  the Bechdel test</a:t>
            </a:r>
          </a:p>
          <a:p>
            <a:pPr marL="0" lvl="0" indent="0" algn="l" rtl="0">
              <a:spcBef>
                <a:spcPts val="0"/>
              </a:spcBef>
              <a:spcAft>
                <a:spcPts val="0"/>
              </a:spcAft>
              <a:buNone/>
            </a:pPr>
            <a:r>
              <a:rPr lang="en-US" sz="1200" dirty="0">
                <a:solidFill>
                  <a:schemeClr val="dk1"/>
                </a:solidFill>
                <a:latin typeface="Times New Roman"/>
                <a:ea typeface="Times New Roman"/>
                <a:cs typeface="Times New Roman"/>
                <a:sym typeface="Times New Roman"/>
              </a:rPr>
              <a:t>-Words such as alien, spy, death, police, and </a:t>
            </a:r>
            <a:r>
              <a:rPr lang="en-US" sz="1200" dirty="0" err="1">
                <a:solidFill>
                  <a:schemeClr val="dk1"/>
                </a:solidFill>
                <a:latin typeface="Times New Roman"/>
                <a:ea typeface="Times New Roman"/>
                <a:cs typeface="Times New Roman"/>
                <a:sym typeface="Times New Roman"/>
              </a:rPr>
              <a:t>fbi</a:t>
            </a:r>
            <a:r>
              <a:rPr lang="en-US" sz="1200" dirty="0">
                <a:solidFill>
                  <a:schemeClr val="dk1"/>
                </a:solidFill>
                <a:latin typeface="Times New Roman"/>
                <a:ea typeface="Times New Roman"/>
                <a:cs typeface="Times New Roman"/>
                <a:sym typeface="Times New Roman"/>
              </a:rPr>
              <a:t> are seamlessly aligned with the genres with the lowest passing rates which once again emphasize the focus towards a male centered movie approach.</a:t>
            </a:r>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8</a:t>
            </a:fld>
            <a:endParaRPr lang="en-US"/>
          </a:p>
        </p:txBody>
      </p:sp>
    </p:spTree>
    <p:extLst>
      <p:ext uri="{BB962C8B-B14F-4D97-AF65-F5344CB8AC3E}">
        <p14:creationId xmlns:p14="http://schemas.microsoft.com/office/powerpoint/2010/main" val="59873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t>
            </a:r>
            <a:r>
              <a:rPr lang="en-US" sz="1200" dirty="0">
                <a:solidFill>
                  <a:schemeClr val="dk1"/>
                </a:solidFill>
                <a:latin typeface="Times New Roman"/>
                <a:ea typeface="Times New Roman"/>
                <a:cs typeface="Times New Roman"/>
                <a:sym typeface="Times New Roman"/>
              </a:rPr>
              <a:t>Rated R movies tended to have an equal distribution of passing and non passing Bechdel movie scores. In terms of PG and PG-13 rated movies, passing </a:t>
            </a:r>
            <a:r>
              <a:rPr lang="en-US" sz="1200" dirty="0" err="1">
                <a:solidFill>
                  <a:schemeClr val="dk1"/>
                </a:solidFill>
                <a:latin typeface="Times New Roman"/>
                <a:ea typeface="Times New Roman"/>
                <a:cs typeface="Times New Roman"/>
                <a:sym typeface="Times New Roman"/>
              </a:rPr>
              <a:t>bechdel</a:t>
            </a:r>
            <a:r>
              <a:rPr lang="en-US" sz="1200" dirty="0">
                <a:solidFill>
                  <a:schemeClr val="dk1"/>
                </a:solidFill>
                <a:latin typeface="Times New Roman"/>
                <a:ea typeface="Times New Roman"/>
                <a:cs typeface="Times New Roman"/>
                <a:sym typeface="Times New Roman"/>
              </a:rPr>
              <a:t> scores seem to push the equal distribution to a 60-40 representation instead</a:t>
            </a:r>
          </a:p>
          <a:p>
            <a:pPr marL="0" lvl="0" indent="0" algn="l" rtl="0">
              <a:spcBef>
                <a:spcPts val="0"/>
              </a:spcBef>
              <a:spcAft>
                <a:spcPts val="0"/>
              </a:spcAft>
              <a:buNone/>
            </a:pPr>
            <a:r>
              <a:rPr lang="en-US" sz="1200" dirty="0">
                <a:solidFill>
                  <a:schemeClr val="dk1"/>
                </a:solidFill>
                <a:latin typeface="Times New Roman"/>
                <a:ea typeface="Times New Roman"/>
                <a:cs typeface="Times New Roman"/>
                <a:sym typeface="Times New Roman"/>
              </a:rPr>
              <a:t>- not as much of a polarizing result as expected</a:t>
            </a:r>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9</a:t>
            </a:fld>
            <a:endParaRPr lang="en-US"/>
          </a:p>
        </p:txBody>
      </p:sp>
    </p:spTree>
    <p:extLst>
      <p:ext uri="{BB962C8B-B14F-4D97-AF65-F5344CB8AC3E}">
        <p14:creationId xmlns:p14="http://schemas.microsoft.com/office/powerpoint/2010/main" val="2137786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t>
            </a:r>
            <a:r>
              <a:rPr lang="en-US" sz="1200" dirty="0">
                <a:solidFill>
                  <a:schemeClr val="dk1"/>
                </a:solidFill>
                <a:latin typeface="Times New Roman"/>
                <a:ea typeface="Times New Roman"/>
                <a:cs typeface="Times New Roman"/>
                <a:sym typeface="Times New Roman"/>
              </a:rPr>
              <a:t>The existing data demonstrates that the impact of the outcome of the Bechdel test on gross revenue is statistically similar in regards to spread, but those that pass the Bechdel test have slightly higher measurements. </a:t>
            </a:r>
          </a:p>
          <a:p>
            <a:pPr marL="0" lvl="0" indent="0" algn="l" rtl="0">
              <a:spcBef>
                <a:spcPts val="0"/>
              </a:spcBef>
              <a:spcAft>
                <a:spcPts val="0"/>
              </a:spcAft>
              <a:buNone/>
            </a:pPr>
            <a:r>
              <a:rPr lang="en-US" sz="1200" dirty="0">
                <a:solidFill>
                  <a:schemeClr val="dk1"/>
                </a:solidFill>
                <a:latin typeface="Times New Roman"/>
                <a:ea typeface="Times New Roman"/>
                <a:cs typeface="Times New Roman"/>
                <a:sym typeface="Times New Roman"/>
              </a:rPr>
              <a:t>- both those that pass and those that fail have a relatively similar average with those that pass having a slightly higher mean. The quartiles and the max is also higher for those that pass the Bechdel test, but the min is lower. </a:t>
            </a:r>
          </a:p>
          <a:p>
            <a:pPr marL="0" lvl="0" indent="0" algn="l" rtl="0">
              <a:spcBef>
                <a:spcPts val="0"/>
              </a:spcBef>
              <a:spcAft>
                <a:spcPts val="0"/>
              </a:spcAft>
              <a:buNone/>
            </a:pPr>
            <a:r>
              <a:rPr lang="en-US" sz="1200" dirty="0">
                <a:solidFill>
                  <a:schemeClr val="dk1"/>
                </a:solidFill>
                <a:latin typeface="Times New Roman"/>
                <a:ea typeface="Times New Roman"/>
                <a:cs typeface="Times New Roman"/>
                <a:sym typeface="Times New Roman"/>
              </a:rPr>
              <a:t>Figure 5.1  confirms as well, that there are a greater number of passing movies with lower gross revenue, and those that pass the Bechdel test appear to have more outliers at higher revenues. Both distributions follow a skewed right model as expected with counts tailing off the higher gross revenues </a:t>
            </a:r>
            <a:endParaRPr lang="en-US" dirty="0"/>
          </a:p>
          <a:p>
            <a:endParaRPr lang="en-US" dirty="0"/>
          </a:p>
        </p:txBody>
      </p:sp>
      <p:sp>
        <p:nvSpPr>
          <p:cNvPr id="4" name="Slide Number Placeholder 3"/>
          <p:cNvSpPr>
            <a:spLocks noGrp="1"/>
          </p:cNvSpPr>
          <p:nvPr>
            <p:ph type="sldNum" sz="quarter" idx="5"/>
          </p:nvPr>
        </p:nvSpPr>
        <p:spPr/>
        <p:txBody>
          <a:bodyPr/>
          <a:lstStyle/>
          <a:p>
            <a:fld id="{2479693F-A011-B643-AE5B-CF0617DA09D1}" type="slidenum">
              <a:rPr lang="en-US" smtClean="0"/>
              <a:t>10</a:t>
            </a:fld>
            <a:endParaRPr lang="en-US"/>
          </a:p>
        </p:txBody>
      </p:sp>
    </p:spTree>
    <p:extLst>
      <p:ext uri="{BB962C8B-B14F-4D97-AF65-F5344CB8AC3E}">
        <p14:creationId xmlns:p14="http://schemas.microsoft.com/office/powerpoint/2010/main" val="46052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0686EC-832F-362D-5F71-59CC829E598D}"/>
              </a:ext>
            </a:extLst>
          </p:cNvPr>
          <p:cNvSpPr>
            <a:spLocks noGrp="1"/>
          </p:cNvSpPr>
          <p:nvPr>
            <p:ph type="ctrTitle"/>
          </p:nvPr>
        </p:nvSpPr>
        <p:spPr/>
        <p:txBody>
          <a:bodyPr/>
          <a:lstStyle/>
          <a:p>
            <a:r>
              <a:rPr lang="en-US" sz="6600" dirty="0"/>
              <a:t>Project 2 - Bechdel Movie Test</a:t>
            </a:r>
          </a:p>
        </p:txBody>
      </p:sp>
      <p:sp>
        <p:nvSpPr>
          <p:cNvPr id="5" name="Subtitle 4">
            <a:extLst>
              <a:ext uri="{FF2B5EF4-FFF2-40B4-BE49-F238E27FC236}">
                <a16:creationId xmlns:a16="http://schemas.microsoft.com/office/drawing/2014/main" id="{AA1B7EC5-D1C0-75EC-4AF6-8C62E25CEF48}"/>
              </a:ext>
            </a:extLst>
          </p:cNvPr>
          <p:cNvSpPr>
            <a:spLocks noGrp="1"/>
          </p:cNvSpPr>
          <p:nvPr>
            <p:ph type="subTitle" idx="1"/>
          </p:nvPr>
        </p:nvSpPr>
        <p:spPr/>
        <p:txBody>
          <a:bodyPr/>
          <a:lstStyle/>
          <a:p>
            <a:r>
              <a:rPr lang="en-US" dirty="0"/>
              <a:t>Sophie Chance, Maureen Fromuth, Michelle </a:t>
            </a:r>
            <a:r>
              <a:rPr lang="en-US" dirty="0" err="1"/>
              <a:t>Sinani</a:t>
            </a:r>
            <a:endParaRPr lang="en-US" dirty="0"/>
          </a:p>
        </p:txBody>
      </p:sp>
    </p:spTree>
    <p:extLst>
      <p:ext uri="{BB962C8B-B14F-4D97-AF65-F5344CB8AC3E}">
        <p14:creationId xmlns:p14="http://schemas.microsoft.com/office/powerpoint/2010/main" val="4356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DF36-C6F6-AB1E-766C-762442E62696}"/>
              </a:ext>
            </a:extLst>
          </p:cNvPr>
          <p:cNvSpPr>
            <a:spLocks noGrp="1"/>
          </p:cNvSpPr>
          <p:nvPr>
            <p:ph type="title"/>
          </p:nvPr>
        </p:nvSpPr>
        <p:spPr>
          <a:xfrm>
            <a:off x="752858" y="5094158"/>
            <a:ext cx="10720685" cy="936769"/>
          </a:xfrm>
        </p:spPr>
        <p:txBody>
          <a:bodyPr vert="horz" lIns="91440" tIns="45720" rIns="91440" bIns="45720" rtlCol="0" anchor="b">
            <a:normAutofit fontScale="90000"/>
          </a:bodyPr>
          <a:lstStyle/>
          <a:p>
            <a:pPr algn="ctr"/>
            <a:r>
              <a:rPr kumimoji="0" lang="en-US" sz="5300" b="0" i="0" u="none" strike="noStrike" cap="all" spc="0" normalizeH="0" noProof="0" dirty="0">
                <a:ln>
                  <a:noFill/>
                </a:ln>
                <a:effectLst/>
                <a:uLnTx/>
                <a:uFillTx/>
              </a:rPr>
              <a:t>THE ANALYSIS</a:t>
            </a:r>
            <a:br>
              <a:rPr kumimoji="0" lang="en-US" sz="3000" b="0" i="0" u="none" strike="noStrike" cap="all" spc="0" normalizeH="0" noProof="0" dirty="0">
                <a:ln>
                  <a:noFill/>
                </a:ln>
                <a:effectLst/>
                <a:uLnTx/>
                <a:uFillTx/>
              </a:rPr>
            </a:br>
            <a:r>
              <a:rPr kumimoji="0" lang="en-US" sz="3200" b="0" i="1" u="none" strike="noStrike" cap="all" spc="0" normalizeH="0" noProof="0" dirty="0">
                <a:ln>
                  <a:noFill/>
                </a:ln>
                <a:solidFill>
                  <a:srgbClr val="191B0E"/>
                </a:solidFill>
                <a:effectLst/>
                <a:uLnTx/>
                <a:uFillTx/>
                <a:latin typeface="Franklin Gothic Book" panose="020B0503020102020204"/>
              </a:rPr>
              <a:t>REVENUE &amp; BECHDEL SCORE</a:t>
            </a:r>
            <a:endParaRPr lang="en-US" sz="3000" cap="all" dirty="0"/>
          </a:p>
        </p:txBody>
      </p:sp>
      <p:sp>
        <p:nvSpPr>
          <p:cNvPr id="16"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4" name="Google Shape;106;p21">
            <a:extLst>
              <a:ext uri="{FF2B5EF4-FFF2-40B4-BE49-F238E27FC236}">
                <a16:creationId xmlns:a16="http://schemas.microsoft.com/office/drawing/2014/main" id="{5AC02BCF-5DA0-D9B1-BD7E-817B13168ACE}"/>
              </a:ext>
            </a:extLst>
          </p:cNvPr>
          <p:cNvPicPr preferRelativeResize="0"/>
          <p:nvPr/>
        </p:nvPicPr>
        <p:blipFill>
          <a:blip r:embed="rId3">
            <a:alphaModFix/>
          </a:blip>
          <a:stretch>
            <a:fillRect/>
          </a:stretch>
        </p:blipFill>
        <p:spPr>
          <a:xfrm>
            <a:off x="542922" y="200025"/>
            <a:ext cx="5644059" cy="3979551"/>
          </a:xfrm>
          <a:prstGeom prst="rect">
            <a:avLst/>
          </a:prstGeom>
          <a:noFill/>
          <a:ln>
            <a:noFill/>
          </a:ln>
        </p:spPr>
      </p:pic>
      <p:pic>
        <p:nvPicPr>
          <p:cNvPr id="2050" name="Picture 2">
            <a:extLst>
              <a:ext uri="{FF2B5EF4-FFF2-40B4-BE49-F238E27FC236}">
                <a16:creationId xmlns:a16="http://schemas.microsoft.com/office/drawing/2014/main" id="{A075B60B-716B-973B-7DF9-7B5759B8A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918" y="248577"/>
            <a:ext cx="5252160" cy="435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16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22A5B4F-5BA6-D34E-2868-E404D25CEF43}"/>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700" cap="all" dirty="0"/>
              <a:t>THE ANALYSIS</a:t>
            </a:r>
            <a:br>
              <a:rPr lang="en-US" sz="3700" cap="all" dirty="0"/>
            </a:br>
            <a:r>
              <a:rPr lang="en-US" sz="2000" i="1" cap="all" dirty="0"/>
              <a:t>Budget &amp; Bechdel Pass</a:t>
            </a:r>
          </a:p>
        </p:txBody>
      </p:sp>
      <p:pic>
        <p:nvPicPr>
          <p:cNvPr id="4" name="Google Shape;113;p22">
            <a:extLst>
              <a:ext uri="{FF2B5EF4-FFF2-40B4-BE49-F238E27FC236}">
                <a16:creationId xmlns:a16="http://schemas.microsoft.com/office/drawing/2014/main" id="{7DFDE70F-EF82-F20D-3709-D4C1AF50479A}"/>
              </a:ext>
            </a:extLst>
          </p:cNvPr>
          <p:cNvPicPr preferRelativeResize="0"/>
          <p:nvPr/>
        </p:nvPicPr>
        <p:blipFill>
          <a:blip r:embed="rId3">
            <a:alphaModFix/>
          </a:blip>
          <a:stretch>
            <a:fillRect/>
          </a:stretch>
        </p:blipFill>
        <p:spPr>
          <a:xfrm>
            <a:off x="285750" y="640080"/>
            <a:ext cx="7420124" cy="5117783"/>
          </a:xfrm>
          <a:prstGeom prst="rect">
            <a:avLst/>
          </a:prstGeom>
          <a:noFill/>
          <a:ln>
            <a:noFill/>
          </a:ln>
        </p:spPr>
      </p:pic>
    </p:spTree>
    <p:extLst>
      <p:ext uri="{BB962C8B-B14F-4D97-AF65-F5344CB8AC3E}">
        <p14:creationId xmlns:p14="http://schemas.microsoft.com/office/powerpoint/2010/main" val="5245711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22A5B4F-5BA6-D34E-2868-E404D25CEF43}"/>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700" cap="all" dirty="0"/>
              <a:t>THE ANALYSIS</a:t>
            </a:r>
            <a:br>
              <a:rPr lang="en-US" sz="3700" cap="all" dirty="0"/>
            </a:br>
            <a:r>
              <a:rPr lang="en-US" sz="2000" i="1" cap="all" dirty="0"/>
              <a:t>IMDB Score &amp; </a:t>
            </a:r>
            <a:br>
              <a:rPr lang="en-US" sz="2000" i="1" cap="all" dirty="0"/>
            </a:br>
            <a:r>
              <a:rPr lang="en-US" sz="2000" i="1" cap="all" dirty="0"/>
              <a:t>Bechdel Pass</a:t>
            </a:r>
          </a:p>
        </p:txBody>
      </p:sp>
      <p:pic>
        <p:nvPicPr>
          <p:cNvPr id="3" name="Google Shape;119;p23">
            <a:extLst>
              <a:ext uri="{FF2B5EF4-FFF2-40B4-BE49-F238E27FC236}">
                <a16:creationId xmlns:a16="http://schemas.microsoft.com/office/drawing/2014/main" id="{E97F2DC1-97EA-4068-E332-F6B092A6B63F}"/>
              </a:ext>
            </a:extLst>
          </p:cNvPr>
          <p:cNvPicPr preferRelativeResize="0"/>
          <p:nvPr/>
        </p:nvPicPr>
        <p:blipFill rotWithShape="1">
          <a:blip r:embed="rId3">
            <a:alphaModFix/>
          </a:blip>
          <a:srcRect l="1195"/>
          <a:stretch/>
        </p:blipFill>
        <p:spPr>
          <a:xfrm>
            <a:off x="419322" y="640080"/>
            <a:ext cx="7218408" cy="5152956"/>
          </a:xfrm>
          <a:prstGeom prst="rect">
            <a:avLst/>
          </a:prstGeom>
          <a:noFill/>
          <a:ln>
            <a:noFill/>
          </a:ln>
        </p:spPr>
      </p:pic>
    </p:spTree>
    <p:extLst>
      <p:ext uri="{BB962C8B-B14F-4D97-AF65-F5344CB8AC3E}">
        <p14:creationId xmlns:p14="http://schemas.microsoft.com/office/powerpoint/2010/main" val="6644257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0C5BE9-A86E-F485-AB88-81BC06DAA297}"/>
              </a:ext>
            </a:extLst>
          </p:cNvPr>
          <p:cNvSpPr>
            <a:spLocks noGrp="1"/>
          </p:cNvSpPr>
          <p:nvPr>
            <p:ph type="title"/>
          </p:nvPr>
        </p:nvSpPr>
        <p:spPr>
          <a:xfrm>
            <a:off x="271463" y="791570"/>
            <a:ext cx="4357687" cy="5262390"/>
          </a:xfrm>
        </p:spPr>
        <p:txBody>
          <a:bodyPr anchor="ctr">
            <a:normAutofit/>
          </a:bodyPr>
          <a:lstStyle/>
          <a:p>
            <a:pPr algn="r"/>
            <a:r>
              <a:rPr lang="en-US" sz="4600" dirty="0">
                <a:solidFill>
                  <a:schemeClr val="bg2"/>
                </a:solidFill>
              </a:rPr>
              <a:t>CONCLUSIONS</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63AB9F9-7FDF-5B19-08EB-54AD17FBFB34}"/>
              </a:ext>
            </a:extLst>
          </p:cNvPr>
          <p:cNvSpPr>
            <a:spLocks noGrp="1"/>
          </p:cNvSpPr>
          <p:nvPr>
            <p:ph idx="1"/>
          </p:nvPr>
        </p:nvSpPr>
        <p:spPr>
          <a:xfrm>
            <a:off x="5649277" y="791570"/>
            <a:ext cx="6271260" cy="5262390"/>
          </a:xfrm>
        </p:spPr>
        <p:txBody>
          <a:bodyPr anchor="t">
            <a:normAutofit/>
          </a:bodyPr>
          <a:lstStyle/>
          <a:p>
            <a:pPr marL="0" indent="0" algn="ctr">
              <a:buNone/>
            </a:pPr>
            <a:r>
              <a:rPr lang="en-US" sz="2400" i="1" dirty="0"/>
              <a:t>Findings do not indicate a strong relationship between the features of the movies we measured and the passing of the Bechdel test</a:t>
            </a:r>
          </a:p>
          <a:p>
            <a:endParaRPr lang="en-US" sz="1800" dirty="0"/>
          </a:p>
          <a:p>
            <a:r>
              <a:rPr lang="en-US" dirty="0"/>
              <a:t>Correlation analysis revealed very little correlation</a:t>
            </a:r>
          </a:p>
          <a:p>
            <a:pPr lvl="1"/>
            <a:r>
              <a:rPr lang="en-US" sz="1800" dirty="0"/>
              <a:t>Generally greater number of movies that passed in lower values, but higher outliers</a:t>
            </a:r>
          </a:p>
          <a:p>
            <a:pPr lvl="1"/>
            <a:r>
              <a:rPr lang="en-US" sz="1800" dirty="0"/>
              <a:t>Potentially larger spread in movies that passed</a:t>
            </a:r>
          </a:p>
          <a:p>
            <a:r>
              <a:rPr lang="en-US" dirty="0"/>
              <a:t>Unique findings in trend analysis, none indicated strong correlation between features and passing</a:t>
            </a:r>
          </a:p>
          <a:p>
            <a:pPr lvl="1"/>
            <a:r>
              <a:rPr lang="en-US" sz="1800" dirty="0"/>
              <a:t>Genre only had an approx. 20% split for movies that pass vs. 35% split with those that do not</a:t>
            </a:r>
          </a:p>
          <a:p>
            <a:pPr lvl="1"/>
            <a:r>
              <a:rPr lang="en-US" sz="1800" dirty="0"/>
              <a:t>Keywords had most promising notable trends, but hard to make conclusion on smaller dataset</a:t>
            </a:r>
          </a:p>
          <a:p>
            <a:pPr lvl="1"/>
            <a:endParaRPr lang="en-US" sz="1800" dirty="0"/>
          </a:p>
        </p:txBody>
      </p:sp>
    </p:spTree>
    <p:extLst>
      <p:ext uri="{BB962C8B-B14F-4D97-AF65-F5344CB8AC3E}">
        <p14:creationId xmlns:p14="http://schemas.microsoft.com/office/powerpoint/2010/main" val="112057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72" name="Group 107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7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7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076" name="Rectangle 107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2B1A5F2-8FC5-86E6-5A79-3C18A2C2B4DD}"/>
              </a:ext>
            </a:extLst>
          </p:cNvPr>
          <p:cNvSpPr>
            <a:spLocks noGrp="1"/>
          </p:cNvSpPr>
          <p:nvPr>
            <p:ph type="title"/>
          </p:nvPr>
        </p:nvSpPr>
        <p:spPr>
          <a:xfrm>
            <a:off x="752858" y="4736961"/>
            <a:ext cx="10720685" cy="1357179"/>
          </a:xfrm>
        </p:spPr>
        <p:txBody>
          <a:bodyPr vert="horz" lIns="91440" tIns="45720" rIns="91440" bIns="45720" rtlCol="0" anchor="b">
            <a:noAutofit/>
          </a:bodyPr>
          <a:lstStyle/>
          <a:p>
            <a:pPr algn="ctr"/>
            <a:r>
              <a:rPr lang="en-US" sz="8800" cap="all" dirty="0"/>
              <a:t>The TEST</a:t>
            </a:r>
          </a:p>
        </p:txBody>
      </p:sp>
      <p:pic>
        <p:nvPicPr>
          <p:cNvPr id="1026" name="Picture 2" descr="Sizing Up Hollywood's Gender Gap - Research Blog">
            <a:extLst>
              <a:ext uri="{FF2B5EF4-FFF2-40B4-BE49-F238E27FC236}">
                <a16:creationId xmlns:a16="http://schemas.microsoft.com/office/drawing/2014/main" id="{CE6FDCE0-8701-084A-0AD1-7AD217D499F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972" b="90978" l="6164" r="95253">
                        <a14:foregroundMark x1="57427" y1="14720" x2="7848" y2="20893"/>
                        <a14:foregroundMark x1="7848" y1="20893" x2="5819" y2="49098"/>
                        <a14:foregroundMark x1="5819" y1="49098" x2="6891" y2="79487"/>
                        <a14:foregroundMark x1="6891" y1="79487" x2="23813" y2="84046"/>
                        <a14:foregroundMark x1="23813" y1="84046" x2="39740" y2="83286"/>
                        <a14:foregroundMark x1="39740" y1="83286" x2="50115" y2="83476"/>
                        <a14:foregroundMark x1="50115" y1="83476" x2="61983" y2="81861"/>
                        <a14:foregroundMark x1="61983" y1="81861" x2="76953" y2="83476"/>
                        <a14:foregroundMark x1="76953" y1="83476" x2="80743" y2="66002"/>
                        <a14:foregroundMark x1="80743" y1="66002" x2="81700" y2="51947"/>
                        <a14:foregroundMark x1="81700" y1="51947" x2="87596" y2="52517"/>
                        <a14:foregroundMark x1="87596" y1="52517" x2="84418" y2="41311"/>
                        <a14:foregroundMark x1="84418" y1="41311" x2="77948" y2="41121"/>
                        <a14:foregroundMark x1="77948" y1="41121" x2="77182" y2="26021"/>
                        <a14:foregroundMark x1="77182" y1="26021" x2="71554" y2="18234"/>
                        <a14:foregroundMark x1="71554" y1="18234" x2="57083" y2="15859"/>
                        <a14:foregroundMark x1="15505" y1="22887" x2="23430" y2="45964"/>
                        <a14:foregroundMark x1="23430" y1="45964" x2="24387" y2="75499"/>
                        <a14:foregroundMark x1="24387" y1="75499" x2="36524" y2="86230"/>
                        <a14:foregroundMark x1="36524" y1="86230" x2="57427" y2="78727"/>
                        <a14:foregroundMark x1="57427" y1="78727" x2="55475" y2="28015"/>
                        <a14:foregroundMark x1="55475" y1="28015" x2="51225" y2="15290"/>
                        <a14:foregroundMark x1="51225" y1="15290" x2="51455" y2="11586"/>
                        <a14:foregroundMark x1="9686" y1="56410" x2="9686" y2="56410"/>
                        <a14:foregroundMark x1="30245" y1="52517" x2="30245" y2="52517"/>
                        <a14:foregroundMark x1="9686" y1="11206" x2="4632" y2="13675"/>
                        <a14:foregroundMark x1="4632" y1="13675" x2="2795" y2="26686"/>
                        <a14:foregroundMark x1="2795" y1="26686" x2="2718" y2="74929"/>
                        <a14:foregroundMark x1="2718" y1="74929" x2="6202" y2="86230"/>
                        <a14:foregroundMark x1="6202" y1="86230" x2="9839" y2="86420"/>
                        <a14:foregroundMark x1="17075" y1="23647" x2="29326" y2="55271"/>
                        <a14:foregroundMark x1="29326" y1="55271" x2="30934" y2="71510"/>
                        <a14:foregroundMark x1="30934" y1="71510" x2="36103" y2="86040"/>
                        <a14:foregroundMark x1="36103" y1="86040" x2="52412" y2="85565"/>
                        <a14:foregroundMark x1="52412" y1="85565" x2="57848" y2="76543"/>
                        <a14:foregroundMark x1="57848" y1="76543" x2="60260" y2="64387"/>
                        <a14:foregroundMark x1="60260" y1="64387" x2="61026" y2="41785"/>
                        <a14:foregroundMark x1="61026" y1="41785" x2="55704" y2="23647"/>
                        <a14:foregroundMark x1="55704" y1="23647" x2="49349" y2="16524"/>
                        <a14:foregroundMark x1="49349" y1="16524" x2="30743" y2="15480"/>
                        <a14:foregroundMark x1="69334" y1="11966" x2="77374" y2="17569"/>
                        <a14:foregroundMark x1="77374" y1="17569" x2="83155" y2="27730"/>
                        <a14:foregroundMark x1="83155" y1="27730" x2="86103" y2="39316"/>
                        <a14:foregroundMark x1="86103" y1="39316" x2="91884" y2="37702"/>
                        <a14:foregroundMark x1="91884" y1="37702" x2="93338" y2="62678"/>
                        <a14:foregroundMark x1="93338" y1="62678" x2="86639" y2="54511"/>
                        <a14:foregroundMark x1="86639" y1="54511" x2="84724" y2="67616"/>
                        <a14:foregroundMark x1="84724" y1="67616" x2="78446" y2="70845"/>
                        <a14:foregroundMark x1="90391" y1="38462" x2="95253" y2="32574"/>
                        <a14:foregroundMark x1="95253" y1="32574" x2="95253" y2="65432"/>
                        <a14:foregroundMark x1="95253" y1="65432" x2="90314" y2="62298"/>
                        <a14:foregroundMark x1="90314" y1="62298" x2="90391" y2="62298"/>
                        <a14:foregroundMark x1="55054" y1="19373" x2="25230" y2="44539"/>
                        <a14:foregroundMark x1="25230" y1="44539" x2="22129" y2="34758"/>
                        <a14:foregroundMark x1="22129" y1="34758" x2="23239" y2="21937"/>
                        <a14:foregroundMark x1="23239" y1="21937" x2="25727" y2="18234"/>
                        <a14:foregroundMark x1="51761" y1="41595" x2="27259" y2="41975"/>
                        <a14:foregroundMark x1="27259" y1="41975" x2="20482" y2="50047"/>
                        <a14:foregroundMark x1="20482" y1="50047" x2="34188" y2="81007"/>
                        <a14:foregroundMark x1="34188" y1="81007" x2="46975" y2="90978"/>
                        <a14:foregroundMark x1="46975" y1="90978" x2="56815" y2="85375"/>
                        <a14:foregroundMark x1="56815" y1="85375" x2="56432" y2="60114"/>
                        <a14:foregroundMark x1="56432" y1="60114" x2="53063" y2="47009"/>
                        <a14:foregroundMark x1="53063" y1="47009" x2="50038" y2="41595"/>
                        <a14:foregroundMark x1="39663" y1="11966" x2="35031" y2="23647"/>
                        <a14:foregroundMark x1="35031" y1="23647" x2="40008" y2="25166"/>
                        <a14:foregroundMark x1="40008" y1="25166" x2="40505" y2="11871"/>
                        <a14:foregroundMark x1="40505" y1="11871" x2="38744" y2="10826"/>
                      </a14:backgroundRemoval>
                    </a14:imgEffect>
                  </a14:imgLayer>
                </a14:imgProps>
              </a:ext>
              <a:ext uri="{28A0092B-C50C-407E-A947-70E740481C1C}">
                <a14:useLocalDpi xmlns:a14="http://schemas.microsoft.com/office/drawing/2010/main" val="0"/>
              </a:ext>
            </a:extLst>
          </a:blip>
          <a:srcRect t="3126" b="11550"/>
          <a:stretch/>
        </p:blipFill>
        <p:spPr bwMode="auto">
          <a:xfrm>
            <a:off x="1171697" y="459791"/>
            <a:ext cx="10444721" cy="3587054"/>
          </a:xfrm>
          <a:prstGeom prst="rect">
            <a:avLst/>
          </a:prstGeom>
          <a:noFill/>
          <a:extLst>
            <a:ext uri="{909E8E84-426E-40DD-AFC4-6F175D3DCCD1}">
              <a14:hiddenFill xmlns:a14="http://schemas.microsoft.com/office/drawing/2010/main">
                <a:solidFill>
                  <a:srgbClr val="FFFFFF"/>
                </a:solidFill>
              </a14:hiddenFill>
            </a:ext>
          </a:extLst>
        </p:spPr>
      </p:pic>
      <p:sp>
        <p:nvSpPr>
          <p:cNvPr id="1078" name="Freeform: Shape 107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080" name="Freeform: Shape 107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20051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0799A4F0-0FF3-B178-CB61-9ED1670203B0}"/>
              </a:ext>
            </a:extLst>
          </p:cNvPr>
          <p:cNvSpPr>
            <a:spLocks noGrp="1"/>
          </p:cNvSpPr>
          <p:nvPr>
            <p:ph type="title"/>
          </p:nvPr>
        </p:nvSpPr>
        <p:spPr>
          <a:xfrm>
            <a:off x="1478521" y="1480930"/>
            <a:ext cx="5678215" cy="3254321"/>
          </a:xfrm>
        </p:spPr>
        <p:txBody>
          <a:bodyPr vert="horz" lIns="91440" tIns="45720" rIns="91440" bIns="45720" rtlCol="0" anchor="t">
            <a:normAutofit/>
          </a:bodyPr>
          <a:lstStyle/>
          <a:p>
            <a:r>
              <a:rPr lang="en-US" sz="6600" cap="all" dirty="0"/>
              <a:t>The Questions</a:t>
            </a:r>
          </a:p>
        </p:txBody>
      </p:sp>
      <p:sp>
        <p:nvSpPr>
          <p:cNvPr id="3" name="Content Placeholder 2">
            <a:extLst>
              <a:ext uri="{FF2B5EF4-FFF2-40B4-BE49-F238E27FC236}">
                <a16:creationId xmlns:a16="http://schemas.microsoft.com/office/drawing/2014/main" id="{1257CCE4-C239-3C64-2552-44DCE3F6D43D}"/>
              </a:ext>
            </a:extLst>
          </p:cNvPr>
          <p:cNvSpPr>
            <a:spLocks noGrp="1"/>
          </p:cNvSpPr>
          <p:nvPr>
            <p:ph idx="1"/>
          </p:nvPr>
        </p:nvSpPr>
        <p:spPr>
          <a:xfrm>
            <a:off x="1478523" y="3732552"/>
            <a:ext cx="5678213" cy="2158536"/>
          </a:xfrm>
        </p:spPr>
        <p:txBody>
          <a:bodyPr vert="horz" lIns="91440" tIns="45720" rIns="91440" bIns="45720" rtlCol="0">
            <a:normAutofit/>
          </a:bodyPr>
          <a:lstStyle/>
          <a:p>
            <a:pPr marL="0" indent="0">
              <a:lnSpc>
                <a:spcPct val="112000"/>
              </a:lnSpc>
              <a:spcBef>
                <a:spcPts val="0"/>
              </a:spcBef>
              <a:spcAft>
                <a:spcPts val="600"/>
              </a:spcAft>
              <a:buNone/>
            </a:pPr>
            <a:r>
              <a:rPr lang="en-US" sz="3200" i="1" dirty="0"/>
              <a:t>What features of a movie are most important to that movie passing the Bechdel test. </a:t>
            </a:r>
          </a:p>
        </p:txBody>
      </p:sp>
      <p:pic>
        <p:nvPicPr>
          <p:cNvPr id="5" name="Picture 4" descr="Film reel and slate">
            <a:extLst>
              <a:ext uri="{FF2B5EF4-FFF2-40B4-BE49-F238E27FC236}">
                <a16:creationId xmlns:a16="http://schemas.microsoft.com/office/drawing/2014/main" id="{5D002135-4383-BE75-88AF-3C544FAE6F75}"/>
              </a:ext>
            </a:extLst>
          </p:cNvPr>
          <p:cNvPicPr>
            <a:picLocks noChangeAspect="1"/>
          </p:cNvPicPr>
          <p:nvPr/>
        </p:nvPicPr>
        <p:blipFill rotWithShape="1">
          <a:blip r:embed="rId3"/>
          <a:srcRect l="17710" r="37149" b="-1"/>
          <a:stretch/>
        </p:blipFill>
        <p:spPr>
          <a:xfrm>
            <a:off x="7550980" y="10"/>
            <a:ext cx="4637843" cy="6857990"/>
          </a:xfrm>
          <a:prstGeom prst="rect">
            <a:avLst/>
          </a:prstGeom>
          <a:ln>
            <a:noFill/>
          </a:ln>
          <a:effectLst/>
        </p:spPr>
      </p:pic>
    </p:spTree>
    <p:extLst>
      <p:ext uri="{BB962C8B-B14F-4D97-AF65-F5344CB8AC3E}">
        <p14:creationId xmlns:p14="http://schemas.microsoft.com/office/powerpoint/2010/main" val="140146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EA8E87-1E10-30BB-6E5A-8DB5D4FF142E}"/>
              </a:ext>
            </a:extLst>
          </p:cNvPr>
          <p:cNvSpPr/>
          <p:nvPr/>
        </p:nvSpPr>
        <p:spPr>
          <a:xfrm>
            <a:off x="0" y="0"/>
            <a:ext cx="12192000" cy="1056807"/>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7F46B-0052-2996-1639-AE2151ECCFA4}"/>
              </a:ext>
            </a:extLst>
          </p:cNvPr>
          <p:cNvSpPr>
            <a:spLocks noGrp="1"/>
          </p:cNvSpPr>
          <p:nvPr>
            <p:ph type="title"/>
          </p:nvPr>
        </p:nvSpPr>
        <p:spPr>
          <a:xfrm>
            <a:off x="1311640" y="134911"/>
            <a:ext cx="9601200" cy="921896"/>
          </a:xfrm>
        </p:spPr>
        <p:txBody>
          <a:bodyPr>
            <a:normAutofit/>
          </a:bodyPr>
          <a:lstStyle/>
          <a:p>
            <a:pPr algn="ctr"/>
            <a:r>
              <a:rPr lang="en-US" sz="6100" b="1" dirty="0">
                <a:solidFill>
                  <a:schemeClr val="bg1">
                    <a:lumMod val="85000"/>
                  </a:schemeClr>
                </a:solidFill>
              </a:rPr>
              <a:t>THE DATA</a:t>
            </a:r>
          </a:p>
        </p:txBody>
      </p:sp>
      <p:graphicFrame>
        <p:nvGraphicFramePr>
          <p:cNvPr id="14" name="Content Placeholder 3">
            <a:extLst>
              <a:ext uri="{FF2B5EF4-FFF2-40B4-BE49-F238E27FC236}">
                <a16:creationId xmlns:a16="http://schemas.microsoft.com/office/drawing/2014/main" id="{E988B8B0-2841-5445-666B-98EEB6AD3F79}"/>
              </a:ext>
            </a:extLst>
          </p:cNvPr>
          <p:cNvGraphicFramePr>
            <a:graphicFrameLocks noGrp="1"/>
          </p:cNvGraphicFramePr>
          <p:nvPr>
            <p:ph idx="1"/>
            <p:extLst>
              <p:ext uri="{D42A27DB-BD31-4B8C-83A1-F6EECF244321}">
                <p14:modId xmlns:p14="http://schemas.microsoft.com/office/powerpoint/2010/main" val="634368421"/>
              </p:ext>
            </p:extLst>
          </p:nvPr>
        </p:nvGraphicFramePr>
        <p:xfrm>
          <a:off x="971550" y="1248868"/>
          <a:ext cx="10744200" cy="5409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10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0E2206-E8AA-4BAF-B011-EDB32E45D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D0248-3A84-E2BB-FC49-9CD1BC715A61}"/>
              </a:ext>
            </a:extLst>
          </p:cNvPr>
          <p:cNvSpPr>
            <a:spLocks noGrp="1"/>
          </p:cNvSpPr>
          <p:nvPr>
            <p:ph type="title"/>
          </p:nvPr>
        </p:nvSpPr>
        <p:spPr>
          <a:xfrm>
            <a:off x="643466" y="2188564"/>
            <a:ext cx="6772401" cy="3315785"/>
          </a:xfrm>
        </p:spPr>
        <p:txBody>
          <a:bodyPr anchor="t">
            <a:normAutofit/>
          </a:bodyPr>
          <a:lstStyle/>
          <a:p>
            <a:pPr algn="ctr"/>
            <a:r>
              <a:rPr lang="en-US" sz="6100" dirty="0"/>
              <a:t>CLEANSING, TRANSFORMATION, and MERGING</a:t>
            </a:r>
          </a:p>
        </p:txBody>
      </p:sp>
      <p:sp>
        <p:nvSpPr>
          <p:cNvPr id="10" name="Freeform 6">
            <a:extLst>
              <a:ext uri="{FF2B5EF4-FFF2-40B4-BE49-F238E27FC236}">
                <a16:creationId xmlns:a16="http://schemas.microsoft.com/office/drawing/2014/main" id="{7E0CB0BD-5B6D-409A-BAF7-F97D58CB1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66318" y="1806045"/>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1D833E5C-F7A7-DAE0-6B80-B48477786170}"/>
              </a:ext>
            </a:extLst>
          </p:cNvPr>
          <p:cNvSpPr>
            <a:spLocks noGrp="1"/>
          </p:cNvSpPr>
          <p:nvPr>
            <p:ph idx="1"/>
          </p:nvPr>
        </p:nvSpPr>
        <p:spPr>
          <a:xfrm>
            <a:off x="8545061" y="800100"/>
            <a:ext cx="3003471" cy="5929312"/>
          </a:xfrm>
        </p:spPr>
        <p:txBody>
          <a:bodyPr anchor="t">
            <a:normAutofit/>
          </a:bodyPr>
          <a:lstStyle/>
          <a:p>
            <a:pPr marL="0" indent="0">
              <a:lnSpc>
                <a:spcPct val="100000"/>
              </a:lnSpc>
              <a:spcBef>
                <a:spcPts val="600"/>
              </a:spcBef>
              <a:spcAft>
                <a:spcPts val="0"/>
              </a:spcAft>
              <a:buNone/>
            </a:pPr>
            <a:r>
              <a:rPr lang="en-US" sz="1600" b="1" i="1" dirty="0"/>
              <a:t>IMDB Dataset</a:t>
            </a:r>
          </a:p>
          <a:p>
            <a:pPr>
              <a:lnSpc>
                <a:spcPct val="100000"/>
              </a:lnSpc>
              <a:spcBef>
                <a:spcPts val="600"/>
              </a:spcBef>
              <a:spcAft>
                <a:spcPts val="0"/>
              </a:spcAft>
            </a:pPr>
            <a:r>
              <a:rPr lang="en-US" sz="1600" dirty="0"/>
              <a:t>Removed extraneous characters from movie title and title year fields</a:t>
            </a:r>
          </a:p>
          <a:p>
            <a:pPr>
              <a:lnSpc>
                <a:spcPct val="100000"/>
              </a:lnSpc>
              <a:spcBef>
                <a:spcPts val="600"/>
              </a:spcBef>
              <a:spcAft>
                <a:spcPts val="0"/>
              </a:spcAft>
            </a:pPr>
            <a:r>
              <a:rPr lang="en-US" sz="1600" dirty="0"/>
              <a:t>Remove duplicates</a:t>
            </a:r>
          </a:p>
          <a:p>
            <a:pPr>
              <a:lnSpc>
                <a:spcPct val="100000"/>
              </a:lnSpc>
              <a:spcBef>
                <a:spcPts val="600"/>
              </a:spcBef>
              <a:spcAft>
                <a:spcPts val="0"/>
              </a:spcAft>
            </a:pPr>
            <a:r>
              <a:rPr lang="en-US" sz="1600" dirty="0"/>
              <a:t>Dropped irrelevant fields</a:t>
            </a:r>
          </a:p>
          <a:p>
            <a:pPr>
              <a:lnSpc>
                <a:spcPct val="100000"/>
              </a:lnSpc>
              <a:spcBef>
                <a:spcPts val="600"/>
              </a:spcBef>
              <a:spcAft>
                <a:spcPts val="0"/>
              </a:spcAft>
            </a:pPr>
            <a:r>
              <a:rPr lang="en-US" sz="1600" dirty="0"/>
              <a:t>Created cleaned </a:t>
            </a:r>
            <a:r>
              <a:rPr lang="en-US" sz="1600" dirty="0" err="1"/>
              <a:t>dataframe</a:t>
            </a:r>
            <a:endParaRPr lang="en-US" sz="1600" dirty="0"/>
          </a:p>
          <a:p>
            <a:pPr marL="0" indent="0">
              <a:lnSpc>
                <a:spcPct val="100000"/>
              </a:lnSpc>
              <a:spcBef>
                <a:spcPts val="600"/>
              </a:spcBef>
              <a:spcAft>
                <a:spcPts val="0"/>
              </a:spcAft>
              <a:buNone/>
            </a:pPr>
            <a:r>
              <a:rPr lang="en-US" sz="1600" b="1" i="1" dirty="0"/>
              <a:t>Bechdel Dataset</a:t>
            </a:r>
          </a:p>
          <a:p>
            <a:pPr>
              <a:lnSpc>
                <a:spcPct val="100000"/>
              </a:lnSpc>
              <a:spcBef>
                <a:spcPts val="600"/>
              </a:spcBef>
              <a:spcAft>
                <a:spcPts val="0"/>
              </a:spcAft>
            </a:pPr>
            <a:r>
              <a:rPr lang="en-US" sz="1600" dirty="0"/>
              <a:t>Created two new fields – Bechdel pass (Boolean) and IMDB ID (transformation from existing </a:t>
            </a:r>
            <a:r>
              <a:rPr lang="en-US" sz="1600" dirty="0" err="1"/>
              <a:t>imdb</a:t>
            </a:r>
            <a:r>
              <a:rPr lang="en-US" sz="1600" dirty="0"/>
              <a:t> column)</a:t>
            </a:r>
          </a:p>
          <a:p>
            <a:pPr>
              <a:lnSpc>
                <a:spcPct val="100000"/>
              </a:lnSpc>
              <a:spcBef>
                <a:spcPts val="600"/>
              </a:spcBef>
              <a:spcAft>
                <a:spcPts val="0"/>
              </a:spcAft>
            </a:pPr>
            <a:r>
              <a:rPr lang="en-US" sz="1600" dirty="0"/>
              <a:t>Remove duplicates</a:t>
            </a:r>
          </a:p>
          <a:p>
            <a:pPr>
              <a:lnSpc>
                <a:spcPct val="100000"/>
              </a:lnSpc>
              <a:spcBef>
                <a:spcPts val="600"/>
              </a:spcBef>
              <a:spcAft>
                <a:spcPts val="0"/>
              </a:spcAft>
            </a:pPr>
            <a:r>
              <a:rPr lang="en-US" sz="1600" dirty="0"/>
              <a:t>Dropped irrelevant fields</a:t>
            </a:r>
          </a:p>
          <a:p>
            <a:pPr>
              <a:lnSpc>
                <a:spcPct val="100000"/>
              </a:lnSpc>
              <a:spcBef>
                <a:spcPts val="600"/>
              </a:spcBef>
              <a:spcAft>
                <a:spcPts val="0"/>
              </a:spcAft>
            </a:pPr>
            <a:r>
              <a:rPr lang="en-US" sz="1600" dirty="0"/>
              <a:t>Created cleaned </a:t>
            </a:r>
            <a:r>
              <a:rPr lang="en-US" sz="1600" dirty="0" err="1"/>
              <a:t>dataframe</a:t>
            </a:r>
            <a:endParaRPr lang="en-US" sz="1600" dirty="0"/>
          </a:p>
          <a:p>
            <a:pPr marL="0" indent="0">
              <a:lnSpc>
                <a:spcPct val="100000"/>
              </a:lnSpc>
              <a:spcBef>
                <a:spcPts val="600"/>
              </a:spcBef>
              <a:spcAft>
                <a:spcPts val="0"/>
              </a:spcAft>
              <a:buNone/>
            </a:pPr>
            <a:r>
              <a:rPr lang="en-US" sz="1600" b="1" i="1" dirty="0"/>
              <a:t>Merge Datasets</a:t>
            </a:r>
            <a:endParaRPr lang="en-US" sz="1600" dirty="0"/>
          </a:p>
          <a:p>
            <a:pPr>
              <a:lnSpc>
                <a:spcPct val="100000"/>
              </a:lnSpc>
              <a:spcBef>
                <a:spcPts val="600"/>
              </a:spcBef>
              <a:spcAft>
                <a:spcPts val="0"/>
              </a:spcAft>
            </a:pPr>
            <a:r>
              <a:rPr lang="en-US" sz="1600" dirty="0"/>
              <a:t>On IMDB_ID</a:t>
            </a:r>
          </a:p>
          <a:p>
            <a:pPr>
              <a:lnSpc>
                <a:spcPct val="100000"/>
              </a:lnSpc>
              <a:spcBef>
                <a:spcPts val="600"/>
              </a:spcBef>
              <a:spcAft>
                <a:spcPts val="0"/>
              </a:spcAft>
            </a:pPr>
            <a:r>
              <a:rPr lang="en-US" sz="1600" dirty="0"/>
              <a:t>Removed all rows with Null values in key fields</a:t>
            </a:r>
          </a:p>
        </p:txBody>
      </p:sp>
    </p:spTree>
    <p:extLst>
      <p:ext uri="{BB962C8B-B14F-4D97-AF65-F5344CB8AC3E}">
        <p14:creationId xmlns:p14="http://schemas.microsoft.com/office/powerpoint/2010/main" val="4522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5B4F-5BA6-D34E-2868-E404D25CEF43}"/>
              </a:ext>
            </a:extLst>
          </p:cNvPr>
          <p:cNvSpPr>
            <a:spLocks noGrp="1"/>
          </p:cNvSpPr>
          <p:nvPr>
            <p:ph type="title"/>
          </p:nvPr>
        </p:nvSpPr>
        <p:spPr/>
        <p:txBody>
          <a:bodyPr/>
          <a:lstStyle/>
          <a:p>
            <a:r>
              <a:rPr lang="en-US" dirty="0"/>
              <a:t>THE ANALYSIS</a:t>
            </a:r>
            <a:br>
              <a:rPr lang="en-US" dirty="0"/>
            </a:br>
            <a:r>
              <a:rPr lang="en-US" sz="2800" i="1" dirty="0"/>
              <a:t>PASS RATE BY YEAR</a:t>
            </a:r>
            <a:endParaRPr lang="en-US" i="1" dirty="0"/>
          </a:p>
        </p:txBody>
      </p:sp>
      <p:pic>
        <p:nvPicPr>
          <p:cNvPr id="7" name="Google Shape;79;p17">
            <a:extLst>
              <a:ext uri="{FF2B5EF4-FFF2-40B4-BE49-F238E27FC236}">
                <a16:creationId xmlns:a16="http://schemas.microsoft.com/office/drawing/2014/main" id="{28A71D75-7F3E-0471-9BB6-D61D35ADFE4E}"/>
              </a:ext>
            </a:extLst>
          </p:cNvPr>
          <p:cNvPicPr preferRelativeResize="0"/>
          <p:nvPr/>
        </p:nvPicPr>
        <p:blipFill>
          <a:blip r:embed="rId3">
            <a:alphaModFix/>
          </a:blip>
          <a:stretch>
            <a:fillRect/>
          </a:stretch>
        </p:blipFill>
        <p:spPr>
          <a:xfrm>
            <a:off x="1371600" y="2171700"/>
            <a:ext cx="4703162" cy="4000500"/>
          </a:xfrm>
          <a:prstGeom prst="rect">
            <a:avLst/>
          </a:prstGeom>
          <a:noFill/>
          <a:ln>
            <a:noFill/>
          </a:ln>
        </p:spPr>
      </p:pic>
      <p:pic>
        <p:nvPicPr>
          <p:cNvPr id="8" name="Google Shape;80;p17">
            <a:extLst>
              <a:ext uri="{FF2B5EF4-FFF2-40B4-BE49-F238E27FC236}">
                <a16:creationId xmlns:a16="http://schemas.microsoft.com/office/drawing/2014/main" id="{9D3CC107-F12E-9702-FD3D-7E7784B48A88}"/>
              </a:ext>
            </a:extLst>
          </p:cNvPr>
          <p:cNvPicPr preferRelativeResize="0"/>
          <p:nvPr/>
        </p:nvPicPr>
        <p:blipFill>
          <a:blip r:embed="rId4">
            <a:alphaModFix/>
          </a:blip>
          <a:stretch>
            <a:fillRect/>
          </a:stretch>
        </p:blipFill>
        <p:spPr>
          <a:xfrm>
            <a:off x="6256899" y="2171700"/>
            <a:ext cx="5394751" cy="4000500"/>
          </a:xfrm>
          <a:prstGeom prst="rect">
            <a:avLst/>
          </a:prstGeom>
          <a:noFill/>
          <a:ln>
            <a:noFill/>
          </a:ln>
        </p:spPr>
      </p:pic>
    </p:spTree>
    <p:extLst>
      <p:ext uri="{BB962C8B-B14F-4D97-AF65-F5344CB8AC3E}">
        <p14:creationId xmlns:p14="http://schemas.microsoft.com/office/powerpoint/2010/main" val="21638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DF36-C6F6-AB1E-766C-762442E62696}"/>
              </a:ext>
            </a:extLst>
          </p:cNvPr>
          <p:cNvSpPr>
            <a:spLocks noGrp="1"/>
          </p:cNvSpPr>
          <p:nvPr>
            <p:ph type="title"/>
          </p:nvPr>
        </p:nvSpPr>
        <p:spPr>
          <a:xfrm>
            <a:off x="752858" y="5094158"/>
            <a:ext cx="10720685" cy="936769"/>
          </a:xfrm>
        </p:spPr>
        <p:txBody>
          <a:bodyPr vert="horz" lIns="91440" tIns="45720" rIns="91440" bIns="45720" rtlCol="0" anchor="b">
            <a:normAutofit fontScale="90000"/>
          </a:bodyPr>
          <a:lstStyle/>
          <a:p>
            <a:pPr algn="ctr"/>
            <a:r>
              <a:rPr kumimoji="0" lang="en-US" sz="5300" b="0" i="0" u="none" strike="noStrike" cap="all" spc="0" normalizeH="0" noProof="0" dirty="0">
                <a:ln>
                  <a:noFill/>
                </a:ln>
                <a:effectLst/>
                <a:uLnTx/>
                <a:uFillTx/>
              </a:rPr>
              <a:t>THE ANALYSIS</a:t>
            </a:r>
            <a:br>
              <a:rPr kumimoji="0" lang="en-US" sz="3000" b="0" i="0" u="none" strike="noStrike" cap="all" spc="0" normalizeH="0" noProof="0" dirty="0">
                <a:ln>
                  <a:noFill/>
                </a:ln>
                <a:effectLst/>
                <a:uLnTx/>
                <a:uFillTx/>
              </a:rPr>
            </a:br>
            <a:r>
              <a:rPr kumimoji="0" lang="en-US" sz="3000" b="0" i="1" u="none" strike="noStrike" cap="all" spc="0" normalizeH="0" noProof="0" dirty="0">
                <a:ln>
                  <a:noFill/>
                </a:ln>
                <a:effectLst/>
                <a:uLnTx/>
                <a:uFillTx/>
              </a:rPr>
              <a:t>GENRE &amp; PASS RATES</a:t>
            </a:r>
            <a:endParaRPr lang="en-US" sz="3000" cap="all" dirty="0"/>
          </a:p>
        </p:txBody>
      </p:sp>
      <p:pic>
        <p:nvPicPr>
          <p:cNvPr id="4" name="Google Shape;86;p18">
            <a:extLst>
              <a:ext uri="{FF2B5EF4-FFF2-40B4-BE49-F238E27FC236}">
                <a16:creationId xmlns:a16="http://schemas.microsoft.com/office/drawing/2014/main" id="{74BDECF3-ADE7-AC52-038F-36FA807F284B}"/>
              </a:ext>
            </a:extLst>
          </p:cNvPr>
          <p:cNvPicPr preferRelativeResize="0"/>
          <p:nvPr/>
        </p:nvPicPr>
        <p:blipFill>
          <a:blip r:embed="rId3"/>
          <a:stretch>
            <a:fillRect/>
          </a:stretch>
        </p:blipFill>
        <p:spPr>
          <a:xfrm>
            <a:off x="142880" y="323712"/>
            <a:ext cx="6045619" cy="3866083"/>
          </a:xfrm>
          <a:prstGeom prst="rect">
            <a:avLst/>
          </a:prstGeom>
          <a:noFill/>
        </p:spPr>
      </p:pic>
      <p:sp>
        <p:nvSpPr>
          <p:cNvPr id="16"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1028" name="Picture 4">
            <a:extLst>
              <a:ext uri="{FF2B5EF4-FFF2-40B4-BE49-F238E27FC236}">
                <a16:creationId xmlns:a16="http://schemas.microsoft.com/office/drawing/2014/main" id="{E8DC37B3-B465-481C-EE0F-A46FA91FD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269" y="320401"/>
            <a:ext cx="5815852" cy="386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5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DF36-C6F6-AB1E-766C-762442E62696}"/>
              </a:ext>
            </a:extLst>
          </p:cNvPr>
          <p:cNvSpPr>
            <a:spLocks noGrp="1"/>
          </p:cNvSpPr>
          <p:nvPr>
            <p:ph type="title"/>
          </p:nvPr>
        </p:nvSpPr>
        <p:spPr>
          <a:xfrm>
            <a:off x="752858" y="5094158"/>
            <a:ext cx="10720685" cy="936769"/>
          </a:xfrm>
        </p:spPr>
        <p:txBody>
          <a:bodyPr vert="horz" lIns="91440" tIns="45720" rIns="91440" bIns="45720" rtlCol="0" anchor="b">
            <a:normAutofit fontScale="90000"/>
          </a:bodyPr>
          <a:lstStyle/>
          <a:p>
            <a:pPr algn="ctr"/>
            <a:r>
              <a:rPr kumimoji="0" lang="en-US" sz="5300" b="0" i="0" u="none" strike="noStrike" cap="all" spc="0" normalizeH="0" noProof="0" dirty="0">
                <a:ln>
                  <a:noFill/>
                </a:ln>
                <a:effectLst/>
                <a:uLnTx/>
                <a:uFillTx/>
              </a:rPr>
              <a:t>THE ANALYSIS</a:t>
            </a:r>
            <a:br>
              <a:rPr kumimoji="0" lang="en-US" sz="3000" b="0" i="0" u="none" strike="noStrike" cap="all" spc="0" normalizeH="0" noProof="0" dirty="0">
                <a:ln>
                  <a:noFill/>
                </a:ln>
                <a:effectLst/>
                <a:uLnTx/>
                <a:uFillTx/>
              </a:rPr>
            </a:br>
            <a:r>
              <a:rPr lang="en-US" sz="3200" i="1" dirty="0">
                <a:solidFill>
                  <a:srgbClr val="191B0E"/>
                </a:solidFill>
                <a:latin typeface="Franklin Gothic Book" panose="020B0503020102020204"/>
              </a:rPr>
              <a:t>KEYWORDS &amp; BECHDEL PASS COUNT</a:t>
            </a:r>
            <a:endParaRPr lang="en-US" sz="3000" cap="all" dirty="0"/>
          </a:p>
        </p:txBody>
      </p:sp>
      <p:sp>
        <p:nvSpPr>
          <p:cNvPr id="16"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3" name="Google Shape;93;p19">
            <a:extLst>
              <a:ext uri="{FF2B5EF4-FFF2-40B4-BE49-F238E27FC236}">
                <a16:creationId xmlns:a16="http://schemas.microsoft.com/office/drawing/2014/main" id="{36C5B0DC-DF24-9A97-077B-59535AE942B3}"/>
              </a:ext>
            </a:extLst>
          </p:cNvPr>
          <p:cNvPicPr preferRelativeResize="0"/>
          <p:nvPr/>
        </p:nvPicPr>
        <p:blipFill>
          <a:blip r:embed="rId3">
            <a:alphaModFix/>
          </a:blip>
          <a:stretch>
            <a:fillRect/>
          </a:stretch>
        </p:blipFill>
        <p:spPr>
          <a:xfrm>
            <a:off x="6113200" y="333284"/>
            <a:ext cx="5972188" cy="3610450"/>
          </a:xfrm>
          <a:prstGeom prst="rect">
            <a:avLst/>
          </a:prstGeom>
          <a:noFill/>
          <a:ln>
            <a:noFill/>
          </a:ln>
        </p:spPr>
      </p:pic>
      <p:pic>
        <p:nvPicPr>
          <p:cNvPr id="6" name="Google Shape;94;p19">
            <a:extLst>
              <a:ext uri="{FF2B5EF4-FFF2-40B4-BE49-F238E27FC236}">
                <a16:creationId xmlns:a16="http://schemas.microsoft.com/office/drawing/2014/main" id="{724BAD78-B1B6-097C-11D9-7789B4DCB5C4}"/>
              </a:ext>
            </a:extLst>
          </p:cNvPr>
          <p:cNvPicPr preferRelativeResize="0"/>
          <p:nvPr/>
        </p:nvPicPr>
        <p:blipFill>
          <a:blip r:embed="rId4">
            <a:alphaModFix/>
          </a:blip>
          <a:stretch>
            <a:fillRect/>
          </a:stretch>
        </p:blipFill>
        <p:spPr>
          <a:xfrm>
            <a:off x="70506" y="337436"/>
            <a:ext cx="5972188" cy="3615326"/>
          </a:xfrm>
          <a:prstGeom prst="rect">
            <a:avLst/>
          </a:prstGeom>
          <a:noFill/>
          <a:ln>
            <a:noFill/>
          </a:ln>
        </p:spPr>
      </p:pic>
    </p:spTree>
    <p:extLst>
      <p:ext uri="{BB962C8B-B14F-4D97-AF65-F5344CB8AC3E}">
        <p14:creationId xmlns:p14="http://schemas.microsoft.com/office/powerpoint/2010/main" val="282871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100;p20" descr="A graph of a number of different colored bars&#10;&#10;Description automatically generated">
            <a:extLst>
              <a:ext uri="{FF2B5EF4-FFF2-40B4-BE49-F238E27FC236}">
                <a16:creationId xmlns:a16="http://schemas.microsoft.com/office/drawing/2014/main" id="{9E3C173B-49DA-68BA-FBC0-40340009E578}"/>
              </a:ext>
            </a:extLst>
          </p:cNvPr>
          <p:cNvPicPr preferRelativeResize="0"/>
          <p:nvPr/>
        </p:nvPicPr>
        <p:blipFill rotWithShape="1">
          <a:blip r:embed="rId3"/>
          <a:srcRect r="1370"/>
          <a:stretch/>
        </p:blipFill>
        <p:spPr>
          <a:xfrm>
            <a:off x="634275" y="682981"/>
            <a:ext cx="6900380" cy="5492037"/>
          </a:xfrm>
          <a:prstGeom prst="rect">
            <a:avLst/>
          </a:prstGeom>
          <a:noFill/>
        </p:spPr>
      </p:pic>
      <p:sp>
        <p:nvSpPr>
          <p:cNvPr id="14"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22A5B4F-5BA6-D34E-2868-E404D25CEF43}"/>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3700" cap="all" dirty="0"/>
              <a:t>THE ANALYSIS</a:t>
            </a:r>
            <a:br>
              <a:rPr lang="en-US" sz="3700" cap="all" dirty="0"/>
            </a:br>
            <a:r>
              <a:rPr lang="en-US" sz="2000" i="1" cap="all" dirty="0"/>
              <a:t>MOVIE RATING &amp; BECHDEL PASS COUNT</a:t>
            </a:r>
          </a:p>
        </p:txBody>
      </p:sp>
    </p:spTree>
    <p:extLst>
      <p:ext uri="{BB962C8B-B14F-4D97-AF65-F5344CB8AC3E}">
        <p14:creationId xmlns:p14="http://schemas.microsoft.com/office/powerpoint/2010/main" val="419304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{E34C42FE-D8C3-BC4C-B96C-2C7A42603A03}tf10001063</Template>
  <TotalTime>1589</TotalTime>
  <Words>1436</Words>
  <Application>Microsoft Macintosh PowerPoint</Application>
  <PresentationFormat>Widescreen</PresentationFormat>
  <Paragraphs>136</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Times New Roman</vt:lpstr>
      <vt:lpstr>Crop</vt:lpstr>
      <vt:lpstr>Project 2 - Bechdel Movie Test</vt:lpstr>
      <vt:lpstr>The TEST</vt:lpstr>
      <vt:lpstr>The Questions</vt:lpstr>
      <vt:lpstr>THE DATA</vt:lpstr>
      <vt:lpstr>CLEANSING, TRANSFORMATION, and MERGING</vt:lpstr>
      <vt:lpstr>THE ANALYSIS PASS RATE BY YEAR</vt:lpstr>
      <vt:lpstr>THE ANALYSIS GENRE &amp; PASS RATES</vt:lpstr>
      <vt:lpstr>THE ANALYSIS KEYWORDS &amp; BECHDEL PASS COUNT</vt:lpstr>
      <vt:lpstr>THE ANALYSIS MOVIE RATING &amp; BECHDEL PASS COUNT</vt:lpstr>
      <vt:lpstr>THE ANALYSIS REVENUE &amp; BECHDEL SCORE</vt:lpstr>
      <vt:lpstr>THE ANALYSIS Budget &amp; Bechdel Pass</vt:lpstr>
      <vt:lpstr>THE ANALYSIS IMDB Score &amp;  Bechdel Pass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Bechdel Movie Test</dc:title>
  <dc:creator>Maureen Fromuth</dc:creator>
  <cp:lastModifiedBy>Maureen Fromuth</cp:lastModifiedBy>
  <cp:revision>25</cp:revision>
  <dcterms:created xsi:type="dcterms:W3CDTF">2023-08-05T21:16:57Z</dcterms:created>
  <dcterms:modified xsi:type="dcterms:W3CDTF">2023-08-06T23:48:20Z</dcterms:modified>
</cp:coreProperties>
</file>