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3" r:id="rId3"/>
    <p:sldId id="264" r:id="rId4"/>
    <p:sldId id="265" r:id="rId5"/>
    <p:sldId id="266" r:id="rId6"/>
    <p:sldId id="267"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D3D5DAE-3923-29B2-087A-EDC658F80E65}" name="Sophia Aristizabal Florez" initials="" userId="S::so.aristizabal@javeriana.edu.co::04ccf8ef-d068-43ac-ba98-4d52eec2ac7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54"/>
  </p:normalViewPr>
  <p:slideViewPr>
    <p:cSldViewPr snapToGrid="0">
      <p:cViewPr>
        <p:scale>
          <a:sx n="102" d="100"/>
          <a:sy n="102" d="100"/>
        </p:scale>
        <p:origin x="85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343AD-5AFA-A67D-2677-187793FFC3FD}"/>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04E5DC53-BE0A-E0FB-B865-B6079D6F6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3C5D24C0-64B9-42F8-B6FF-FE8BA38CB8AF}"/>
              </a:ext>
            </a:extLst>
          </p:cNvPr>
          <p:cNvSpPr>
            <a:spLocks noGrp="1"/>
          </p:cNvSpPr>
          <p:nvPr>
            <p:ph type="dt" sz="half" idx="10"/>
          </p:nvPr>
        </p:nvSpPr>
        <p:spPr/>
        <p:txBody>
          <a:bodyPr/>
          <a:lstStyle/>
          <a:p>
            <a:fld id="{50B0AC0A-24EA-0F4A-90E6-DC5D4EC1F5B2}" type="datetimeFigureOut">
              <a:rPr lang="es-CO" smtClean="0"/>
              <a:t>2/08/25</a:t>
            </a:fld>
            <a:endParaRPr lang="es-CO"/>
          </a:p>
        </p:txBody>
      </p:sp>
      <p:sp>
        <p:nvSpPr>
          <p:cNvPr id="5" name="Marcador de pie de página 4">
            <a:extLst>
              <a:ext uri="{FF2B5EF4-FFF2-40B4-BE49-F238E27FC236}">
                <a16:creationId xmlns:a16="http://schemas.microsoft.com/office/drawing/2014/main" id="{76A9E60C-C35A-353A-0096-37C26684042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4C0AC9C-EF1C-49DA-3033-62E5EBB63BDF}"/>
              </a:ext>
            </a:extLst>
          </p:cNvPr>
          <p:cNvSpPr>
            <a:spLocks noGrp="1"/>
          </p:cNvSpPr>
          <p:nvPr>
            <p:ph type="sldNum" sz="quarter" idx="12"/>
          </p:nvPr>
        </p:nvSpPr>
        <p:spPr/>
        <p:txBody>
          <a:bodyPr/>
          <a:lstStyle/>
          <a:p>
            <a:fld id="{DB1884D8-2E57-8E43-BD56-D3B75899CFD0}" type="slidenum">
              <a:rPr lang="es-CO" smtClean="0"/>
              <a:t>‹#›</a:t>
            </a:fld>
            <a:endParaRPr lang="es-CO"/>
          </a:p>
        </p:txBody>
      </p:sp>
    </p:spTree>
    <p:extLst>
      <p:ext uri="{BB962C8B-B14F-4D97-AF65-F5344CB8AC3E}">
        <p14:creationId xmlns:p14="http://schemas.microsoft.com/office/powerpoint/2010/main" val="293255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C5952-C4B5-95F0-9551-0CACA22B6D01}"/>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36366B05-457B-1491-F748-05E4707F76AB}"/>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5F86BF31-9DAF-FBA9-17C1-B8576C685F21}"/>
              </a:ext>
            </a:extLst>
          </p:cNvPr>
          <p:cNvSpPr>
            <a:spLocks noGrp="1"/>
          </p:cNvSpPr>
          <p:nvPr>
            <p:ph type="dt" sz="half" idx="10"/>
          </p:nvPr>
        </p:nvSpPr>
        <p:spPr/>
        <p:txBody>
          <a:bodyPr/>
          <a:lstStyle/>
          <a:p>
            <a:fld id="{50B0AC0A-24EA-0F4A-90E6-DC5D4EC1F5B2}" type="datetimeFigureOut">
              <a:rPr lang="es-CO" smtClean="0"/>
              <a:t>2/08/25</a:t>
            </a:fld>
            <a:endParaRPr lang="es-CO"/>
          </a:p>
        </p:txBody>
      </p:sp>
      <p:sp>
        <p:nvSpPr>
          <p:cNvPr id="5" name="Marcador de pie de página 4">
            <a:extLst>
              <a:ext uri="{FF2B5EF4-FFF2-40B4-BE49-F238E27FC236}">
                <a16:creationId xmlns:a16="http://schemas.microsoft.com/office/drawing/2014/main" id="{974734B4-3131-7A58-7A9E-6C3C66461EF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44FA5A9-A56A-E3DE-42EF-995158963E53}"/>
              </a:ext>
            </a:extLst>
          </p:cNvPr>
          <p:cNvSpPr>
            <a:spLocks noGrp="1"/>
          </p:cNvSpPr>
          <p:nvPr>
            <p:ph type="sldNum" sz="quarter" idx="12"/>
          </p:nvPr>
        </p:nvSpPr>
        <p:spPr/>
        <p:txBody>
          <a:bodyPr/>
          <a:lstStyle/>
          <a:p>
            <a:fld id="{DB1884D8-2E57-8E43-BD56-D3B75899CFD0}" type="slidenum">
              <a:rPr lang="es-CO" smtClean="0"/>
              <a:t>‹#›</a:t>
            </a:fld>
            <a:endParaRPr lang="es-CO"/>
          </a:p>
        </p:txBody>
      </p:sp>
    </p:spTree>
    <p:extLst>
      <p:ext uri="{BB962C8B-B14F-4D97-AF65-F5344CB8AC3E}">
        <p14:creationId xmlns:p14="http://schemas.microsoft.com/office/powerpoint/2010/main" val="32768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4FA8A20-66A2-00D9-B46E-2CEFE699769A}"/>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B5754128-6FCA-8F3A-6746-1054E52DCE2C}"/>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CA4C3F67-C3AC-E26D-C1A9-EEC80366FEA2}"/>
              </a:ext>
            </a:extLst>
          </p:cNvPr>
          <p:cNvSpPr>
            <a:spLocks noGrp="1"/>
          </p:cNvSpPr>
          <p:nvPr>
            <p:ph type="dt" sz="half" idx="10"/>
          </p:nvPr>
        </p:nvSpPr>
        <p:spPr/>
        <p:txBody>
          <a:bodyPr/>
          <a:lstStyle/>
          <a:p>
            <a:fld id="{50B0AC0A-24EA-0F4A-90E6-DC5D4EC1F5B2}" type="datetimeFigureOut">
              <a:rPr lang="es-CO" smtClean="0"/>
              <a:t>2/08/25</a:t>
            </a:fld>
            <a:endParaRPr lang="es-CO"/>
          </a:p>
        </p:txBody>
      </p:sp>
      <p:sp>
        <p:nvSpPr>
          <p:cNvPr id="5" name="Marcador de pie de página 4">
            <a:extLst>
              <a:ext uri="{FF2B5EF4-FFF2-40B4-BE49-F238E27FC236}">
                <a16:creationId xmlns:a16="http://schemas.microsoft.com/office/drawing/2014/main" id="{D7F72899-24ED-9991-6B1F-35A5FB795E8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9A22955-209C-9185-B7FC-FC36A37301AF}"/>
              </a:ext>
            </a:extLst>
          </p:cNvPr>
          <p:cNvSpPr>
            <a:spLocks noGrp="1"/>
          </p:cNvSpPr>
          <p:nvPr>
            <p:ph type="sldNum" sz="quarter" idx="12"/>
          </p:nvPr>
        </p:nvSpPr>
        <p:spPr/>
        <p:txBody>
          <a:bodyPr/>
          <a:lstStyle/>
          <a:p>
            <a:fld id="{DB1884D8-2E57-8E43-BD56-D3B75899CFD0}" type="slidenum">
              <a:rPr lang="es-CO" smtClean="0"/>
              <a:t>‹#›</a:t>
            </a:fld>
            <a:endParaRPr lang="es-CO"/>
          </a:p>
        </p:txBody>
      </p:sp>
    </p:spTree>
    <p:extLst>
      <p:ext uri="{BB962C8B-B14F-4D97-AF65-F5344CB8AC3E}">
        <p14:creationId xmlns:p14="http://schemas.microsoft.com/office/powerpoint/2010/main" val="27420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42D3AE-FB07-8912-E6AF-84F2C75D4F06}"/>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2395DC91-E793-2596-539E-A7CC7ABA74E7}"/>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FEE5A6D0-B75C-25C9-62B0-7A38023E4AB4}"/>
              </a:ext>
            </a:extLst>
          </p:cNvPr>
          <p:cNvSpPr>
            <a:spLocks noGrp="1"/>
          </p:cNvSpPr>
          <p:nvPr>
            <p:ph type="dt" sz="half" idx="10"/>
          </p:nvPr>
        </p:nvSpPr>
        <p:spPr/>
        <p:txBody>
          <a:bodyPr/>
          <a:lstStyle/>
          <a:p>
            <a:fld id="{50B0AC0A-24EA-0F4A-90E6-DC5D4EC1F5B2}" type="datetimeFigureOut">
              <a:rPr lang="es-CO" smtClean="0"/>
              <a:t>2/08/25</a:t>
            </a:fld>
            <a:endParaRPr lang="es-CO"/>
          </a:p>
        </p:txBody>
      </p:sp>
      <p:sp>
        <p:nvSpPr>
          <p:cNvPr id="5" name="Marcador de pie de página 4">
            <a:extLst>
              <a:ext uri="{FF2B5EF4-FFF2-40B4-BE49-F238E27FC236}">
                <a16:creationId xmlns:a16="http://schemas.microsoft.com/office/drawing/2014/main" id="{DA20E8ED-84DA-EDF5-FF6D-B96C6458F90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D80631A-D931-DB9E-BEBF-61E9FBAB5BFA}"/>
              </a:ext>
            </a:extLst>
          </p:cNvPr>
          <p:cNvSpPr>
            <a:spLocks noGrp="1"/>
          </p:cNvSpPr>
          <p:nvPr>
            <p:ph type="sldNum" sz="quarter" idx="12"/>
          </p:nvPr>
        </p:nvSpPr>
        <p:spPr/>
        <p:txBody>
          <a:bodyPr/>
          <a:lstStyle/>
          <a:p>
            <a:fld id="{DB1884D8-2E57-8E43-BD56-D3B75899CFD0}" type="slidenum">
              <a:rPr lang="es-CO" smtClean="0"/>
              <a:t>‹#›</a:t>
            </a:fld>
            <a:endParaRPr lang="es-CO"/>
          </a:p>
        </p:txBody>
      </p:sp>
    </p:spTree>
    <p:extLst>
      <p:ext uri="{BB962C8B-B14F-4D97-AF65-F5344CB8AC3E}">
        <p14:creationId xmlns:p14="http://schemas.microsoft.com/office/powerpoint/2010/main" val="140271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D5155-C3DE-828B-0635-2B6B122AE9B0}"/>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F279FC67-8158-6CC5-AC79-E0559775C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C16E8DEA-F415-B1CD-945D-4ADCE7EA623F}"/>
              </a:ext>
            </a:extLst>
          </p:cNvPr>
          <p:cNvSpPr>
            <a:spLocks noGrp="1"/>
          </p:cNvSpPr>
          <p:nvPr>
            <p:ph type="dt" sz="half" idx="10"/>
          </p:nvPr>
        </p:nvSpPr>
        <p:spPr/>
        <p:txBody>
          <a:bodyPr/>
          <a:lstStyle/>
          <a:p>
            <a:fld id="{50B0AC0A-24EA-0F4A-90E6-DC5D4EC1F5B2}" type="datetimeFigureOut">
              <a:rPr lang="es-CO" smtClean="0"/>
              <a:t>2/08/25</a:t>
            </a:fld>
            <a:endParaRPr lang="es-CO"/>
          </a:p>
        </p:txBody>
      </p:sp>
      <p:sp>
        <p:nvSpPr>
          <p:cNvPr id="5" name="Marcador de pie de página 4">
            <a:extLst>
              <a:ext uri="{FF2B5EF4-FFF2-40B4-BE49-F238E27FC236}">
                <a16:creationId xmlns:a16="http://schemas.microsoft.com/office/drawing/2014/main" id="{19E0566E-42AF-14B7-F527-8FE5412C346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D1196AB-D982-1707-5369-9F31828233A8}"/>
              </a:ext>
            </a:extLst>
          </p:cNvPr>
          <p:cNvSpPr>
            <a:spLocks noGrp="1"/>
          </p:cNvSpPr>
          <p:nvPr>
            <p:ph type="sldNum" sz="quarter" idx="12"/>
          </p:nvPr>
        </p:nvSpPr>
        <p:spPr/>
        <p:txBody>
          <a:bodyPr/>
          <a:lstStyle/>
          <a:p>
            <a:fld id="{DB1884D8-2E57-8E43-BD56-D3B75899CFD0}" type="slidenum">
              <a:rPr lang="es-CO" smtClean="0"/>
              <a:t>‹#›</a:t>
            </a:fld>
            <a:endParaRPr lang="es-CO"/>
          </a:p>
        </p:txBody>
      </p:sp>
    </p:spTree>
    <p:extLst>
      <p:ext uri="{BB962C8B-B14F-4D97-AF65-F5344CB8AC3E}">
        <p14:creationId xmlns:p14="http://schemas.microsoft.com/office/powerpoint/2010/main" val="2840444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D2055-4653-5EC7-9088-A73CD5CC6461}"/>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CDFB1AAE-9598-CBB7-0C0D-D5031CA1ACD6}"/>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0A3B767C-A1B9-32AD-C596-4D2A554B24B5}"/>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61578F5E-882F-50DF-7C15-638EFBA5BACA}"/>
              </a:ext>
            </a:extLst>
          </p:cNvPr>
          <p:cNvSpPr>
            <a:spLocks noGrp="1"/>
          </p:cNvSpPr>
          <p:nvPr>
            <p:ph type="dt" sz="half" idx="10"/>
          </p:nvPr>
        </p:nvSpPr>
        <p:spPr/>
        <p:txBody>
          <a:bodyPr/>
          <a:lstStyle/>
          <a:p>
            <a:fld id="{50B0AC0A-24EA-0F4A-90E6-DC5D4EC1F5B2}" type="datetimeFigureOut">
              <a:rPr lang="es-CO" smtClean="0"/>
              <a:t>2/08/25</a:t>
            </a:fld>
            <a:endParaRPr lang="es-CO"/>
          </a:p>
        </p:txBody>
      </p:sp>
      <p:sp>
        <p:nvSpPr>
          <p:cNvPr id="6" name="Marcador de pie de página 5">
            <a:extLst>
              <a:ext uri="{FF2B5EF4-FFF2-40B4-BE49-F238E27FC236}">
                <a16:creationId xmlns:a16="http://schemas.microsoft.com/office/drawing/2014/main" id="{9880F36F-596F-74BE-555E-F81FB5C80E2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60BFE59-684E-C211-B61C-B28BA7E35749}"/>
              </a:ext>
            </a:extLst>
          </p:cNvPr>
          <p:cNvSpPr>
            <a:spLocks noGrp="1"/>
          </p:cNvSpPr>
          <p:nvPr>
            <p:ph type="sldNum" sz="quarter" idx="12"/>
          </p:nvPr>
        </p:nvSpPr>
        <p:spPr/>
        <p:txBody>
          <a:bodyPr/>
          <a:lstStyle/>
          <a:p>
            <a:fld id="{DB1884D8-2E57-8E43-BD56-D3B75899CFD0}" type="slidenum">
              <a:rPr lang="es-CO" smtClean="0"/>
              <a:t>‹#›</a:t>
            </a:fld>
            <a:endParaRPr lang="es-CO"/>
          </a:p>
        </p:txBody>
      </p:sp>
    </p:spTree>
    <p:extLst>
      <p:ext uri="{BB962C8B-B14F-4D97-AF65-F5344CB8AC3E}">
        <p14:creationId xmlns:p14="http://schemas.microsoft.com/office/powerpoint/2010/main" val="1508435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70960-ADFA-D7DF-3A32-7A27FB44B0F9}"/>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85E56F1D-0B19-569A-8D31-0B7AA59CF9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2D036968-87D1-8996-402A-F11ED110B5A6}"/>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2108A66C-D6BB-12F0-F676-5535D22C2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081FCDB-9875-F2E6-B2F8-E8882E4774CE}"/>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FF6BD31B-DC6B-8E8F-683D-9EF427C9EC29}"/>
              </a:ext>
            </a:extLst>
          </p:cNvPr>
          <p:cNvSpPr>
            <a:spLocks noGrp="1"/>
          </p:cNvSpPr>
          <p:nvPr>
            <p:ph type="dt" sz="half" idx="10"/>
          </p:nvPr>
        </p:nvSpPr>
        <p:spPr/>
        <p:txBody>
          <a:bodyPr/>
          <a:lstStyle/>
          <a:p>
            <a:fld id="{50B0AC0A-24EA-0F4A-90E6-DC5D4EC1F5B2}" type="datetimeFigureOut">
              <a:rPr lang="es-CO" smtClean="0"/>
              <a:t>2/08/25</a:t>
            </a:fld>
            <a:endParaRPr lang="es-CO"/>
          </a:p>
        </p:txBody>
      </p:sp>
      <p:sp>
        <p:nvSpPr>
          <p:cNvPr id="8" name="Marcador de pie de página 7">
            <a:extLst>
              <a:ext uri="{FF2B5EF4-FFF2-40B4-BE49-F238E27FC236}">
                <a16:creationId xmlns:a16="http://schemas.microsoft.com/office/drawing/2014/main" id="{057CC15D-D446-82A7-F0A9-2947D413C836}"/>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B51DCC47-CD57-B75A-FB76-61989A51D1B2}"/>
              </a:ext>
            </a:extLst>
          </p:cNvPr>
          <p:cNvSpPr>
            <a:spLocks noGrp="1"/>
          </p:cNvSpPr>
          <p:nvPr>
            <p:ph type="sldNum" sz="quarter" idx="12"/>
          </p:nvPr>
        </p:nvSpPr>
        <p:spPr/>
        <p:txBody>
          <a:bodyPr/>
          <a:lstStyle/>
          <a:p>
            <a:fld id="{DB1884D8-2E57-8E43-BD56-D3B75899CFD0}" type="slidenum">
              <a:rPr lang="es-CO" smtClean="0"/>
              <a:t>‹#›</a:t>
            </a:fld>
            <a:endParaRPr lang="es-CO"/>
          </a:p>
        </p:txBody>
      </p:sp>
    </p:spTree>
    <p:extLst>
      <p:ext uri="{BB962C8B-B14F-4D97-AF65-F5344CB8AC3E}">
        <p14:creationId xmlns:p14="http://schemas.microsoft.com/office/powerpoint/2010/main" val="4049676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BFDD2D-1ADB-F3B7-F008-24BAA07E9F3A}"/>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B828152B-F6DB-EB10-B5B6-4FB9E65930F6}"/>
              </a:ext>
            </a:extLst>
          </p:cNvPr>
          <p:cNvSpPr>
            <a:spLocks noGrp="1"/>
          </p:cNvSpPr>
          <p:nvPr>
            <p:ph type="dt" sz="half" idx="10"/>
          </p:nvPr>
        </p:nvSpPr>
        <p:spPr/>
        <p:txBody>
          <a:bodyPr/>
          <a:lstStyle/>
          <a:p>
            <a:fld id="{50B0AC0A-24EA-0F4A-90E6-DC5D4EC1F5B2}" type="datetimeFigureOut">
              <a:rPr lang="es-CO" smtClean="0"/>
              <a:t>2/08/25</a:t>
            </a:fld>
            <a:endParaRPr lang="es-CO"/>
          </a:p>
        </p:txBody>
      </p:sp>
      <p:sp>
        <p:nvSpPr>
          <p:cNvPr id="4" name="Marcador de pie de página 3">
            <a:extLst>
              <a:ext uri="{FF2B5EF4-FFF2-40B4-BE49-F238E27FC236}">
                <a16:creationId xmlns:a16="http://schemas.microsoft.com/office/drawing/2014/main" id="{89A1E9C1-A4D4-7882-524B-E6B48AE00D6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D29CF95-796D-19D1-19BE-DD572563D291}"/>
              </a:ext>
            </a:extLst>
          </p:cNvPr>
          <p:cNvSpPr>
            <a:spLocks noGrp="1"/>
          </p:cNvSpPr>
          <p:nvPr>
            <p:ph type="sldNum" sz="quarter" idx="12"/>
          </p:nvPr>
        </p:nvSpPr>
        <p:spPr/>
        <p:txBody>
          <a:bodyPr/>
          <a:lstStyle/>
          <a:p>
            <a:fld id="{DB1884D8-2E57-8E43-BD56-D3B75899CFD0}" type="slidenum">
              <a:rPr lang="es-CO" smtClean="0"/>
              <a:t>‹#›</a:t>
            </a:fld>
            <a:endParaRPr lang="es-CO"/>
          </a:p>
        </p:txBody>
      </p:sp>
    </p:spTree>
    <p:extLst>
      <p:ext uri="{BB962C8B-B14F-4D97-AF65-F5344CB8AC3E}">
        <p14:creationId xmlns:p14="http://schemas.microsoft.com/office/powerpoint/2010/main" val="329285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BF9807D-B835-968C-9164-39F2235CBCD0}"/>
              </a:ext>
            </a:extLst>
          </p:cNvPr>
          <p:cNvSpPr>
            <a:spLocks noGrp="1"/>
          </p:cNvSpPr>
          <p:nvPr>
            <p:ph type="dt" sz="half" idx="10"/>
          </p:nvPr>
        </p:nvSpPr>
        <p:spPr/>
        <p:txBody>
          <a:bodyPr/>
          <a:lstStyle/>
          <a:p>
            <a:fld id="{50B0AC0A-24EA-0F4A-90E6-DC5D4EC1F5B2}" type="datetimeFigureOut">
              <a:rPr lang="es-CO" smtClean="0"/>
              <a:t>2/08/25</a:t>
            </a:fld>
            <a:endParaRPr lang="es-CO"/>
          </a:p>
        </p:txBody>
      </p:sp>
      <p:sp>
        <p:nvSpPr>
          <p:cNvPr id="3" name="Marcador de pie de página 2">
            <a:extLst>
              <a:ext uri="{FF2B5EF4-FFF2-40B4-BE49-F238E27FC236}">
                <a16:creationId xmlns:a16="http://schemas.microsoft.com/office/drawing/2014/main" id="{BCFC1C3E-96A5-9084-D381-AF86A39040B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2C8B318-2299-322A-6F22-5F4901A9E691}"/>
              </a:ext>
            </a:extLst>
          </p:cNvPr>
          <p:cNvSpPr>
            <a:spLocks noGrp="1"/>
          </p:cNvSpPr>
          <p:nvPr>
            <p:ph type="sldNum" sz="quarter" idx="12"/>
          </p:nvPr>
        </p:nvSpPr>
        <p:spPr/>
        <p:txBody>
          <a:bodyPr/>
          <a:lstStyle/>
          <a:p>
            <a:fld id="{DB1884D8-2E57-8E43-BD56-D3B75899CFD0}" type="slidenum">
              <a:rPr lang="es-CO" smtClean="0"/>
              <a:t>‹#›</a:t>
            </a:fld>
            <a:endParaRPr lang="es-CO"/>
          </a:p>
        </p:txBody>
      </p:sp>
    </p:spTree>
    <p:extLst>
      <p:ext uri="{BB962C8B-B14F-4D97-AF65-F5344CB8AC3E}">
        <p14:creationId xmlns:p14="http://schemas.microsoft.com/office/powerpoint/2010/main" val="175339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2C5A8-1FC2-DD70-D803-233C39DAA094}"/>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F39965D7-AB5C-49B9-92C7-08C84A5340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87F8C730-B75E-A343-CB6B-90581DD6A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9F943E24-389F-99D8-BE07-3AB80384799D}"/>
              </a:ext>
            </a:extLst>
          </p:cNvPr>
          <p:cNvSpPr>
            <a:spLocks noGrp="1"/>
          </p:cNvSpPr>
          <p:nvPr>
            <p:ph type="dt" sz="half" idx="10"/>
          </p:nvPr>
        </p:nvSpPr>
        <p:spPr/>
        <p:txBody>
          <a:bodyPr/>
          <a:lstStyle/>
          <a:p>
            <a:fld id="{50B0AC0A-24EA-0F4A-90E6-DC5D4EC1F5B2}" type="datetimeFigureOut">
              <a:rPr lang="es-CO" smtClean="0"/>
              <a:t>2/08/25</a:t>
            </a:fld>
            <a:endParaRPr lang="es-CO"/>
          </a:p>
        </p:txBody>
      </p:sp>
      <p:sp>
        <p:nvSpPr>
          <p:cNvPr id="6" name="Marcador de pie de página 5">
            <a:extLst>
              <a:ext uri="{FF2B5EF4-FFF2-40B4-BE49-F238E27FC236}">
                <a16:creationId xmlns:a16="http://schemas.microsoft.com/office/drawing/2014/main" id="{D793B8F4-FDA7-12B9-8FC7-18854CDF7E8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0C8D503-CBE4-A3B0-BB71-7CEF6F210273}"/>
              </a:ext>
            </a:extLst>
          </p:cNvPr>
          <p:cNvSpPr>
            <a:spLocks noGrp="1"/>
          </p:cNvSpPr>
          <p:nvPr>
            <p:ph type="sldNum" sz="quarter" idx="12"/>
          </p:nvPr>
        </p:nvSpPr>
        <p:spPr/>
        <p:txBody>
          <a:bodyPr/>
          <a:lstStyle/>
          <a:p>
            <a:fld id="{DB1884D8-2E57-8E43-BD56-D3B75899CFD0}" type="slidenum">
              <a:rPr lang="es-CO" smtClean="0"/>
              <a:t>‹#›</a:t>
            </a:fld>
            <a:endParaRPr lang="es-CO"/>
          </a:p>
        </p:txBody>
      </p:sp>
    </p:spTree>
    <p:extLst>
      <p:ext uri="{BB962C8B-B14F-4D97-AF65-F5344CB8AC3E}">
        <p14:creationId xmlns:p14="http://schemas.microsoft.com/office/powerpoint/2010/main" val="165440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6F6553-82B8-A96B-CCFB-F2421E03D0AC}"/>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DB5C06C9-0EDA-E0D1-D065-C67B75839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25A9753B-7B55-3371-7877-475C23FA7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5AFCD9FB-DFA0-7C7B-0F72-5F4C262F3F36}"/>
              </a:ext>
            </a:extLst>
          </p:cNvPr>
          <p:cNvSpPr>
            <a:spLocks noGrp="1"/>
          </p:cNvSpPr>
          <p:nvPr>
            <p:ph type="dt" sz="half" idx="10"/>
          </p:nvPr>
        </p:nvSpPr>
        <p:spPr/>
        <p:txBody>
          <a:bodyPr/>
          <a:lstStyle/>
          <a:p>
            <a:fld id="{50B0AC0A-24EA-0F4A-90E6-DC5D4EC1F5B2}" type="datetimeFigureOut">
              <a:rPr lang="es-CO" smtClean="0"/>
              <a:t>2/08/25</a:t>
            </a:fld>
            <a:endParaRPr lang="es-CO"/>
          </a:p>
        </p:txBody>
      </p:sp>
      <p:sp>
        <p:nvSpPr>
          <p:cNvPr id="6" name="Marcador de pie de página 5">
            <a:extLst>
              <a:ext uri="{FF2B5EF4-FFF2-40B4-BE49-F238E27FC236}">
                <a16:creationId xmlns:a16="http://schemas.microsoft.com/office/drawing/2014/main" id="{9097F968-113B-A711-57FC-8F4A43BA503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F843A20-0981-1E43-47AA-0C65CCB3264F}"/>
              </a:ext>
            </a:extLst>
          </p:cNvPr>
          <p:cNvSpPr>
            <a:spLocks noGrp="1"/>
          </p:cNvSpPr>
          <p:nvPr>
            <p:ph type="sldNum" sz="quarter" idx="12"/>
          </p:nvPr>
        </p:nvSpPr>
        <p:spPr/>
        <p:txBody>
          <a:bodyPr/>
          <a:lstStyle/>
          <a:p>
            <a:fld id="{DB1884D8-2E57-8E43-BD56-D3B75899CFD0}" type="slidenum">
              <a:rPr lang="es-CO" smtClean="0"/>
              <a:t>‹#›</a:t>
            </a:fld>
            <a:endParaRPr lang="es-CO"/>
          </a:p>
        </p:txBody>
      </p:sp>
    </p:spTree>
    <p:extLst>
      <p:ext uri="{BB962C8B-B14F-4D97-AF65-F5344CB8AC3E}">
        <p14:creationId xmlns:p14="http://schemas.microsoft.com/office/powerpoint/2010/main" val="4064001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5BA7FFC-D782-D286-8AF7-8CFA6A3E8E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E0C06E5A-386F-1BA6-BAD2-8DA4308581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C2F5ABB-D70A-9887-D7E4-48CC8BE20A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0AC0A-24EA-0F4A-90E6-DC5D4EC1F5B2}" type="datetimeFigureOut">
              <a:rPr lang="es-CO" smtClean="0"/>
              <a:t>2/08/25</a:t>
            </a:fld>
            <a:endParaRPr lang="es-CO"/>
          </a:p>
        </p:txBody>
      </p:sp>
      <p:sp>
        <p:nvSpPr>
          <p:cNvPr id="5" name="Marcador de pie de página 4">
            <a:extLst>
              <a:ext uri="{FF2B5EF4-FFF2-40B4-BE49-F238E27FC236}">
                <a16:creationId xmlns:a16="http://schemas.microsoft.com/office/drawing/2014/main" id="{A248CAF2-0AC0-4D42-2AB1-E4B4E142A4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29C443D3-1405-738C-2489-779B3D329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884D8-2E57-8E43-BD56-D3B75899CFD0}" type="slidenum">
              <a:rPr lang="es-CO" smtClean="0"/>
              <a:t>‹#›</a:t>
            </a:fld>
            <a:endParaRPr lang="es-CO"/>
          </a:p>
        </p:txBody>
      </p:sp>
    </p:spTree>
    <p:extLst>
      <p:ext uri="{BB962C8B-B14F-4D97-AF65-F5344CB8AC3E}">
        <p14:creationId xmlns:p14="http://schemas.microsoft.com/office/powerpoint/2010/main" val="1822187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portafolio.co/negocios/comercio/tiendas-de-barrio-agravan-su-crisis-de-ventas-segun-fenalco-estas-son-las-razones-62465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ations.iadb.org/en/surviving-competition-neighborhood-shops-vs-convenience-chains" TargetMode="External"/><Relationship Id="rId2" Type="http://schemas.openxmlformats.org/officeDocument/2006/relationships/hyperlink" Target="https://repositorio.banrep.gov.co/server/api/core/bitstreams/b595ee39-9fef-4990-860d-e3d9ebd1d3a2/cont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ciencedirect.com/science/article/pii/S135382921930479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63CD7-5649-6D06-CA39-FF1511F5A87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FD4D8E8-E4E3-F31A-E3FE-A352AD68B658}"/>
              </a:ext>
            </a:extLst>
          </p:cNvPr>
          <p:cNvSpPr>
            <a:spLocks noGrp="1"/>
          </p:cNvSpPr>
          <p:nvPr>
            <p:ph type="ctrTitle"/>
          </p:nvPr>
        </p:nvSpPr>
        <p:spPr>
          <a:xfrm>
            <a:off x="1661787" y="2087254"/>
            <a:ext cx="9144000" cy="2387600"/>
          </a:xfrm>
        </p:spPr>
        <p:txBody>
          <a:bodyPr>
            <a:noAutofit/>
          </a:bodyPr>
          <a:lstStyle/>
          <a:p>
            <a:pPr rtl="0">
              <a:spcBef>
                <a:spcPts val="1000"/>
              </a:spcBef>
            </a:pPr>
            <a:br>
              <a:rPr lang="en-US" sz="4400" b="0" i="0" u="none" strike="noStrike" dirty="0">
                <a:solidFill>
                  <a:srgbClr val="000000"/>
                </a:solidFill>
                <a:effectLst/>
                <a:latin typeface="Garamond" panose="02020404030301010803" pitchFamily="18" charset="0"/>
              </a:rPr>
            </a:br>
            <a:r>
              <a:rPr lang="en-US" sz="4400" b="0" i="0" u="none" strike="noStrike" dirty="0" err="1">
                <a:solidFill>
                  <a:srgbClr val="000000"/>
                </a:solidFill>
                <a:effectLst/>
                <a:latin typeface="Garamond" panose="02020404030301010803" pitchFamily="18" charset="0"/>
              </a:rPr>
              <a:t>Cuando</a:t>
            </a:r>
            <a:r>
              <a:rPr lang="en-US" sz="4400" b="0" i="0" u="none" strike="noStrike" dirty="0">
                <a:solidFill>
                  <a:srgbClr val="000000"/>
                </a:solidFill>
                <a:effectLst/>
                <a:latin typeface="Garamond" panose="02020404030301010803" pitchFamily="18" charset="0"/>
              </a:rPr>
              <a:t> OXXO </a:t>
            </a:r>
            <a:r>
              <a:rPr lang="en-US" sz="4400" b="0" i="0" u="none" strike="noStrike" dirty="0" err="1">
                <a:solidFill>
                  <a:srgbClr val="000000"/>
                </a:solidFill>
                <a:effectLst/>
                <a:latin typeface="Garamond" panose="02020404030301010803" pitchFamily="18" charset="0"/>
              </a:rPr>
              <a:t>llega</a:t>
            </a:r>
            <a:r>
              <a:rPr lang="en-US" sz="4400" b="0" i="0" u="none" strike="noStrike" dirty="0">
                <a:solidFill>
                  <a:srgbClr val="000000"/>
                </a:solidFill>
                <a:effectLst/>
                <a:latin typeface="Garamond" panose="02020404030301010803" pitchFamily="18" charset="0"/>
              </a:rPr>
              <a:t> a la </a:t>
            </a:r>
            <a:r>
              <a:rPr lang="en-US" sz="4400" b="0" i="0" u="none" strike="noStrike" dirty="0" err="1">
                <a:solidFill>
                  <a:srgbClr val="000000"/>
                </a:solidFill>
                <a:effectLst/>
                <a:latin typeface="Garamond" panose="02020404030301010803" pitchFamily="18" charset="0"/>
              </a:rPr>
              <a:t>cuadra</a:t>
            </a:r>
            <a:r>
              <a:rPr lang="en-US" sz="4400" b="0" i="0" u="none" strike="noStrike" dirty="0">
                <a:solidFill>
                  <a:srgbClr val="000000"/>
                </a:solidFill>
                <a:effectLst/>
                <a:latin typeface="Garamond" panose="02020404030301010803" pitchFamily="18" charset="0"/>
              </a:rPr>
              <a:t>: La </a:t>
            </a:r>
            <a:r>
              <a:rPr lang="en-US" sz="4400" b="0" i="0" u="none" strike="noStrike" dirty="0" err="1">
                <a:solidFill>
                  <a:srgbClr val="000000"/>
                </a:solidFill>
                <a:effectLst/>
                <a:latin typeface="Garamond" panose="02020404030301010803" pitchFamily="18" charset="0"/>
              </a:rPr>
              <a:t>expansión</a:t>
            </a:r>
            <a:r>
              <a:rPr lang="en-US" sz="4400" b="0" i="0" u="none" strike="noStrike" dirty="0">
                <a:solidFill>
                  <a:srgbClr val="000000"/>
                </a:solidFill>
                <a:effectLst/>
                <a:latin typeface="Garamond" panose="02020404030301010803" pitchFamily="18" charset="0"/>
              </a:rPr>
              <a:t> de OXXO y </a:t>
            </a:r>
            <a:r>
              <a:rPr lang="en-US" sz="4400" b="0" i="0" u="none" strike="noStrike" dirty="0" err="1">
                <a:solidFill>
                  <a:srgbClr val="000000"/>
                </a:solidFill>
                <a:effectLst/>
                <a:latin typeface="Garamond" panose="02020404030301010803" pitchFamily="18" charset="0"/>
              </a:rPr>
              <a:t>su</a:t>
            </a:r>
            <a:r>
              <a:rPr lang="en-US" sz="4400" b="0" i="0" u="none" strike="noStrike" dirty="0">
                <a:solidFill>
                  <a:srgbClr val="000000"/>
                </a:solidFill>
                <a:effectLst/>
                <a:latin typeface="Garamond" panose="02020404030301010803" pitchFamily="18" charset="0"/>
              </a:rPr>
              <a:t> </a:t>
            </a:r>
            <a:r>
              <a:rPr lang="en-US" sz="4400" b="0" i="0" u="none" strike="noStrike" dirty="0" err="1">
                <a:solidFill>
                  <a:srgbClr val="000000"/>
                </a:solidFill>
                <a:effectLst/>
                <a:latin typeface="Garamond" panose="02020404030301010803" pitchFamily="18" charset="0"/>
              </a:rPr>
              <a:t>impacto</a:t>
            </a:r>
            <a:r>
              <a:rPr lang="en-US" sz="4400" b="0" i="0" u="none" strike="noStrike" dirty="0">
                <a:solidFill>
                  <a:srgbClr val="000000"/>
                </a:solidFill>
                <a:effectLst/>
                <a:latin typeface="Garamond" panose="02020404030301010803" pitchFamily="18" charset="0"/>
              </a:rPr>
              <a:t> </a:t>
            </a:r>
            <a:r>
              <a:rPr lang="en-US" sz="4400" b="0" i="0" u="none" strike="noStrike" dirty="0" err="1">
                <a:solidFill>
                  <a:srgbClr val="000000"/>
                </a:solidFill>
                <a:effectLst/>
                <a:latin typeface="Garamond" panose="02020404030301010803" pitchFamily="18" charset="0"/>
              </a:rPr>
              <a:t>en</a:t>
            </a:r>
            <a:r>
              <a:rPr lang="en-US" sz="4400" b="0" i="0" u="none" strike="noStrike" dirty="0">
                <a:solidFill>
                  <a:srgbClr val="000000"/>
                </a:solidFill>
                <a:effectLst/>
                <a:latin typeface="Garamond" panose="02020404030301010803" pitchFamily="18" charset="0"/>
              </a:rPr>
              <a:t> </a:t>
            </a:r>
            <a:r>
              <a:rPr lang="en-US" sz="4400" b="0" i="0" u="none" strike="noStrike" dirty="0" err="1">
                <a:solidFill>
                  <a:srgbClr val="000000"/>
                </a:solidFill>
                <a:effectLst/>
                <a:latin typeface="Garamond" panose="02020404030301010803" pitchFamily="18" charset="0"/>
              </a:rPr>
              <a:t>el</a:t>
            </a:r>
            <a:r>
              <a:rPr lang="en-US" sz="4400" b="0" i="0" u="none" strike="noStrike" dirty="0">
                <a:solidFill>
                  <a:srgbClr val="000000"/>
                </a:solidFill>
                <a:effectLst/>
                <a:latin typeface="Garamond" panose="02020404030301010803" pitchFamily="18" charset="0"/>
              </a:rPr>
              <a:t> </a:t>
            </a:r>
            <a:r>
              <a:rPr lang="en-US" sz="4400" b="0" i="0" u="none" strike="noStrike" dirty="0" err="1">
                <a:solidFill>
                  <a:srgbClr val="000000"/>
                </a:solidFill>
                <a:effectLst/>
                <a:latin typeface="Garamond" panose="02020404030301010803" pitchFamily="18" charset="0"/>
              </a:rPr>
              <a:t>comercio</a:t>
            </a:r>
            <a:r>
              <a:rPr lang="en-US" sz="4400" b="0" i="0" u="none" strike="noStrike" dirty="0">
                <a:solidFill>
                  <a:srgbClr val="000000"/>
                </a:solidFill>
                <a:effectLst/>
                <a:latin typeface="Garamond" panose="02020404030301010803" pitchFamily="18" charset="0"/>
              </a:rPr>
              <a:t> informal</a:t>
            </a:r>
            <a:endParaRPr lang="es-CO" sz="4400" dirty="0">
              <a:latin typeface="Garamond" panose="02020404030301010803" pitchFamily="18" charset="0"/>
            </a:endParaRPr>
          </a:p>
        </p:txBody>
      </p:sp>
      <p:sp>
        <p:nvSpPr>
          <p:cNvPr id="4" name="Subtítulo 2">
            <a:extLst>
              <a:ext uri="{FF2B5EF4-FFF2-40B4-BE49-F238E27FC236}">
                <a16:creationId xmlns:a16="http://schemas.microsoft.com/office/drawing/2014/main" id="{8F5F9D3E-5A0D-A98A-0F1B-CAEB77925B67}"/>
              </a:ext>
            </a:extLst>
          </p:cNvPr>
          <p:cNvSpPr txBox="1">
            <a:spLocks/>
          </p:cNvSpPr>
          <p:nvPr/>
        </p:nvSpPr>
        <p:spPr>
          <a:xfrm>
            <a:off x="304800" y="348344"/>
            <a:ext cx="3512457" cy="319314"/>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O" dirty="0">
                <a:latin typeface="Garamond" panose="02020404030301010803" pitchFamily="18" charset="0"/>
              </a:rPr>
              <a:t>Nombre: Sophia Aristizábal Flórez</a:t>
            </a:r>
          </a:p>
        </p:txBody>
      </p:sp>
    </p:spTree>
    <p:extLst>
      <p:ext uri="{BB962C8B-B14F-4D97-AF65-F5344CB8AC3E}">
        <p14:creationId xmlns:p14="http://schemas.microsoft.com/office/powerpoint/2010/main" val="2817478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2C641-3D40-3CC3-0397-8B31A6A394D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A62A979-F40C-0145-EE6B-E3827CED3244}"/>
              </a:ext>
            </a:extLst>
          </p:cNvPr>
          <p:cNvSpPr>
            <a:spLocks noGrp="1"/>
          </p:cNvSpPr>
          <p:nvPr>
            <p:ph type="title"/>
          </p:nvPr>
        </p:nvSpPr>
        <p:spPr/>
        <p:txBody>
          <a:bodyPr/>
          <a:lstStyle/>
          <a:p>
            <a:r>
              <a:rPr lang="es-CO" dirty="0" err="1">
                <a:latin typeface="Garamond" panose="02020404030301010803" pitchFamily="18" charset="0"/>
              </a:rPr>
              <a:t>Abstract</a:t>
            </a:r>
            <a:endParaRPr lang="es-CO" dirty="0">
              <a:latin typeface="Garamond" panose="02020404030301010803" pitchFamily="18" charset="0"/>
            </a:endParaRPr>
          </a:p>
        </p:txBody>
      </p:sp>
      <p:sp>
        <p:nvSpPr>
          <p:cNvPr id="3" name="Marcador de contenido 2">
            <a:extLst>
              <a:ext uri="{FF2B5EF4-FFF2-40B4-BE49-F238E27FC236}">
                <a16:creationId xmlns:a16="http://schemas.microsoft.com/office/drawing/2014/main" id="{7E384BC8-F8F9-5BFC-4AED-A3368372C2E3}"/>
              </a:ext>
            </a:extLst>
          </p:cNvPr>
          <p:cNvSpPr>
            <a:spLocks noGrp="1"/>
          </p:cNvSpPr>
          <p:nvPr>
            <p:ph idx="1"/>
          </p:nvPr>
        </p:nvSpPr>
        <p:spPr>
          <a:xfrm>
            <a:off x="838200" y="1825625"/>
            <a:ext cx="10515600" cy="3747861"/>
          </a:xfrm>
        </p:spPr>
        <p:txBody>
          <a:bodyPr>
            <a:normAutofit/>
          </a:bodyPr>
          <a:lstStyle/>
          <a:p>
            <a:pPr marL="0" indent="0">
              <a:lnSpc>
                <a:spcPct val="200000"/>
              </a:lnSpc>
              <a:buNone/>
            </a:pPr>
            <a:r>
              <a:rPr lang="es-CO" sz="2000" b="0" i="0" u="none" strike="noStrike" dirty="0">
                <a:solidFill>
                  <a:srgbClr val="000000"/>
                </a:solidFill>
                <a:effectLst/>
                <a:latin typeface="Garamond" panose="02020404030301010803" pitchFamily="18" charset="0"/>
              </a:rPr>
              <a:t>Los </a:t>
            </a:r>
            <a:r>
              <a:rPr lang="es-CO" sz="2000" b="0" i="0" u="none" strike="noStrike" dirty="0" err="1">
                <a:solidFill>
                  <a:srgbClr val="000000"/>
                </a:solidFill>
                <a:effectLst/>
                <a:latin typeface="Garamond" panose="02020404030301010803" pitchFamily="18" charset="0"/>
              </a:rPr>
              <a:t>OXXOs</a:t>
            </a:r>
            <a:r>
              <a:rPr lang="es-CO" sz="2000" b="0" i="0" u="none" strike="noStrike" dirty="0">
                <a:solidFill>
                  <a:srgbClr val="000000"/>
                </a:solidFill>
                <a:effectLst/>
                <a:latin typeface="Garamond" panose="02020404030301010803" pitchFamily="18" charset="0"/>
              </a:rPr>
              <a:t> han crecido rápidamente en Bogotá, mientras las tiendas de barrio parecen empeorar sus ventas y desaparecer</a:t>
            </a:r>
            <a:r>
              <a:rPr lang="es-CO" sz="2000" dirty="0">
                <a:solidFill>
                  <a:srgbClr val="000000"/>
                </a:solidFill>
                <a:latin typeface="Garamond" panose="02020404030301010803" pitchFamily="18" charset="0"/>
              </a:rPr>
              <a:t>*</a:t>
            </a:r>
            <a:r>
              <a:rPr lang="es-CO" sz="2000" b="0" i="0" u="none" strike="noStrike" dirty="0">
                <a:solidFill>
                  <a:srgbClr val="000000"/>
                </a:solidFill>
                <a:effectLst/>
                <a:latin typeface="Garamond" panose="02020404030301010803" pitchFamily="18" charset="0"/>
              </a:rPr>
              <a:t>. Este proyecto busca estimar si la apertura de un OXXO reduce la presencia de comercios minoristas informales cercanos; usando un diseño de diferencias en diferencias por zona y</a:t>
            </a:r>
            <a:r>
              <a:rPr lang="en-US" sz="2000" dirty="0">
                <a:latin typeface="Garamond" panose="02020404030301010803" pitchFamily="18" charset="0"/>
              </a:rPr>
              <a:t> </a:t>
            </a:r>
            <a:r>
              <a:rPr lang="en-US" sz="2000" dirty="0" err="1">
                <a:latin typeface="Garamond" panose="02020404030301010803" pitchFamily="18" charset="0"/>
              </a:rPr>
              <a:t>aportando</a:t>
            </a:r>
            <a:r>
              <a:rPr lang="en-US" sz="2000" dirty="0">
                <a:latin typeface="Garamond" panose="02020404030301010803" pitchFamily="18" charset="0"/>
              </a:rPr>
              <a:t> </a:t>
            </a:r>
            <a:r>
              <a:rPr lang="en-US" sz="2000" dirty="0" err="1">
                <a:latin typeface="Garamond" panose="02020404030301010803" pitchFamily="18" charset="0"/>
              </a:rPr>
              <a:t>evidencia</a:t>
            </a:r>
            <a:r>
              <a:rPr lang="en-US" sz="2000" dirty="0">
                <a:latin typeface="Garamond" panose="02020404030301010803" pitchFamily="18" charset="0"/>
              </a:rPr>
              <a:t> </a:t>
            </a:r>
            <a:r>
              <a:rPr lang="en-US" sz="2000" dirty="0" err="1">
                <a:latin typeface="Garamond" panose="02020404030301010803" pitchFamily="18" charset="0"/>
              </a:rPr>
              <a:t>sobre</a:t>
            </a:r>
            <a:r>
              <a:rPr lang="en-US" sz="2000" dirty="0">
                <a:latin typeface="Garamond" panose="02020404030301010803" pitchFamily="18" charset="0"/>
              </a:rPr>
              <a:t> </a:t>
            </a:r>
            <a:r>
              <a:rPr lang="en-US" sz="2000" dirty="0" err="1">
                <a:latin typeface="Garamond" panose="02020404030301010803" pitchFamily="18" charset="0"/>
              </a:rPr>
              <a:t>cambios</a:t>
            </a:r>
            <a:r>
              <a:rPr lang="en-US" sz="2000" dirty="0">
                <a:latin typeface="Garamond" panose="02020404030301010803" pitchFamily="18" charset="0"/>
              </a:rPr>
              <a:t> </a:t>
            </a:r>
            <a:r>
              <a:rPr lang="en-US" sz="2000" dirty="0" err="1">
                <a:latin typeface="Garamond" panose="02020404030301010803" pitchFamily="18" charset="0"/>
              </a:rPr>
              <a:t>en</a:t>
            </a:r>
            <a:r>
              <a:rPr lang="en-US" sz="2000" dirty="0">
                <a:latin typeface="Garamond" panose="02020404030301010803" pitchFamily="18" charset="0"/>
              </a:rPr>
              <a:t> </a:t>
            </a:r>
            <a:r>
              <a:rPr lang="en-US" sz="2000" dirty="0" err="1">
                <a:latin typeface="Garamond" panose="02020404030301010803" pitchFamily="18" charset="0"/>
              </a:rPr>
              <a:t>el</a:t>
            </a:r>
            <a:r>
              <a:rPr lang="en-US" sz="2000" dirty="0">
                <a:latin typeface="Garamond" panose="02020404030301010803" pitchFamily="18" charset="0"/>
              </a:rPr>
              <a:t> </a:t>
            </a:r>
            <a:r>
              <a:rPr lang="en-US" sz="2000" dirty="0" err="1">
                <a:latin typeface="Garamond" panose="02020404030301010803" pitchFamily="18" charset="0"/>
              </a:rPr>
              <a:t>comercio</a:t>
            </a:r>
            <a:r>
              <a:rPr lang="en-US" sz="2000" dirty="0">
                <a:latin typeface="Garamond" panose="02020404030301010803" pitchFamily="18" charset="0"/>
              </a:rPr>
              <a:t> local.</a:t>
            </a:r>
          </a:p>
        </p:txBody>
      </p:sp>
      <p:sp>
        <p:nvSpPr>
          <p:cNvPr id="4" name="TextBox 3">
            <a:extLst>
              <a:ext uri="{FF2B5EF4-FFF2-40B4-BE49-F238E27FC236}">
                <a16:creationId xmlns:a16="http://schemas.microsoft.com/office/drawing/2014/main" id="{6AAD30A5-FB1F-DAAF-0D64-338BBB6BE847}"/>
              </a:ext>
            </a:extLst>
          </p:cNvPr>
          <p:cNvSpPr txBox="1"/>
          <p:nvPr/>
        </p:nvSpPr>
        <p:spPr>
          <a:xfrm>
            <a:off x="1124465" y="6034901"/>
            <a:ext cx="9662984" cy="276999"/>
          </a:xfrm>
          <a:prstGeom prst="rect">
            <a:avLst/>
          </a:prstGeom>
          <a:noFill/>
        </p:spPr>
        <p:txBody>
          <a:bodyPr wrap="square" rtlCol="0">
            <a:spAutoFit/>
          </a:bodyPr>
          <a:lstStyle/>
          <a:p>
            <a:pPr marL="171450" indent="-171450">
              <a:buFont typeface="Arial" panose="020B0604020202020204" pitchFamily="34" charset="0"/>
              <a:buChar char="•"/>
            </a:pPr>
            <a:r>
              <a:rPr lang="es-CO" sz="1200" dirty="0">
                <a:hlinkClick r:id="rId2"/>
              </a:rPr>
              <a:t>https://www.portafolio.co/negocios/comercio/tiendas-de-barrio-agravan-su-crisis-de-ventas-segun-fenalco-estas-son-las-razones-624658</a:t>
            </a:r>
            <a:endParaRPr lang="es-CO" sz="1200" dirty="0"/>
          </a:p>
        </p:txBody>
      </p:sp>
    </p:spTree>
    <p:extLst>
      <p:ext uri="{BB962C8B-B14F-4D97-AF65-F5344CB8AC3E}">
        <p14:creationId xmlns:p14="http://schemas.microsoft.com/office/powerpoint/2010/main" val="223057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E908A-8CA3-460C-F18C-41B83F2D603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35B74DC-5B42-03DF-3EFF-063596A63D00}"/>
              </a:ext>
            </a:extLst>
          </p:cNvPr>
          <p:cNvSpPr>
            <a:spLocks noGrp="1"/>
          </p:cNvSpPr>
          <p:nvPr>
            <p:ph type="title"/>
          </p:nvPr>
        </p:nvSpPr>
        <p:spPr>
          <a:xfrm>
            <a:off x="838200" y="249011"/>
            <a:ext cx="10515600" cy="1325563"/>
          </a:xfrm>
        </p:spPr>
        <p:txBody>
          <a:bodyPr/>
          <a:lstStyle/>
          <a:p>
            <a:r>
              <a:rPr lang="es-CO" dirty="0">
                <a:latin typeface="Garamond" panose="02020404030301010803" pitchFamily="18" charset="0"/>
              </a:rPr>
              <a:t>Pregunta y Motivación</a:t>
            </a:r>
          </a:p>
        </p:txBody>
      </p:sp>
      <p:sp>
        <p:nvSpPr>
          <p:cNvPr id="3" name="Marcador de contenido 2">
            <a:extLst>
              <a:ext uri="{FF2B5EF4-FFF2-40B4-BE49-F238E27FC236}">
                <a16:creationId xmlns:a16="http://schemas.microsoft.com/office/drawing/2014/main" id="{74320465-0179-501B-1266-EA051495738D}"/>
              </a:ext>
            </a:extLst>
          </p:cNvPr>
          <p:cNvSpPr>
            <a:spLocks noGrp="1"/>
          </p:cNvSpPr>
          <p:nvPr>
            <p:ph idx="1"/>
          </p:nvPr>
        </p:nvSpPr>
        <p:spPr>
          <a:xfrm>
            <a:off x="838200" y="1404711"/>
            <a:ext cx="10515600" cy="4351338"/>
          </a:xfrm>
        </p:spPr>
        <p:txBody>
          <a:bodyPr>
            <a:normAutofit lnSpcReduction="10000"/>
          </a:bodyPr>
          <a:lstStyle/>
          <a:p>
            <a:pPr marL="0" indent="0" algn="just" rtl="0">
              <a:lnSpc>
                <a:spcPct val="200000"/>
              </a:lnSpc>
              <a:spcBef>
                <a:spcPts val="1000"/>
              </a:spcBef>
              <a:buNone/>
            </a:pPr>
            <a:r>
              <a:rPr lang="es-CO" sz="2000" b="0" i="0" u="none" strike="noStrike" dirty="0">
                <a:solidFill>
                  <a:srgbClr val="374151"/>
                </a:solidFill>
                <a:effectLst/>
                <a:latin typeface="Garamond" panose="02020404030301010803" pitchFamily="18" charset="0"/>
              </a:rPr>
              <a:t>Desde el 2009, OXXO ha transformado el panorama del comercio minorista urbano en Colombia. Esta investigación busca responder si la presencia de estas tiendas causa una disminución en la actividad minorista informal en su entorno cercano. Esto es relevante porque ayuda a entender posibles cambios en las dinámicas económicas locales: ¿estamos frente a un fenómeno de desplazamiento de los pequeños comerciantes o a un proceso de formalización y competencia renovada en contextos urbanos en desarrollo? Algunos estudios sugieren que los minoristas informales no desaparecen sino que se adaptan y compiten, otros</a:t>
            </a:r>
            <a:r>
              <a:rPr lang="es-CO" sz="2000" dirty="0">
                <a:solidFill>
                  <a:srgbClr val="374151"/>
                </a:solidFill>
                <a:latin typeface="Garamond" panose="02020404030301010803" pitchFamily="18" charset="0"/>
              </a:rPr>
              <a:t>, por otro lado, </a:t>
            </a:r>
            <a:r>
              <a:rPr lang="es-CO" sz="2000" b="0" i="0" u="none" strike="noStrike" dirty="0">
                <a:solidFill>
                  <a:srgbClr val="374151"/>
                </a:solidFill>
                <a:effectLst/>
                <a:latin typeface="Garamond" panose="02020404030301010803" pitchFamily="18" charset="0"/>
              </a:rPr>
              <a:t>encuentran una caída en sus ingresos. </a:t>
            </a:r>
            <a:endParaRPr lang="es-CO" sz="2000" dirty="0">
              <a:solidFill>
                <a:srgbClr val="374151"/>
              </a:solidFill>
              <a:latin typeface="Garamond" panose="02020404030301010803" pitchFamily="18" charset="0"/>
            </a:endParaRPr>
          </a:p>
          <a:p>
            <a:pPr marL="0" indent="0">
              <a:buNone/>
            </a:pPr>
            <a:endParaRPr lang="es-CO" sz="2000" b="0" i="0" u="none" strike="noStrike" dirty="0">
              <a:solidFill>
                <a:srgbClr val="374151"/>
              </a:solidFill>
              <a:effectLst/>
              <a:latin typeface="Garamond" panose="02020404030301010803" pitchFamily="18" charset="0"/>
            </a:endParaRPr>
          </a:p>
        </p:txBody>
      </p:sp>
      <p:sp>
        <p:nvSpPr>
          <p:cNvPr id="4" name="TextBox 3">
            <a:extLst>
              <a:ext uri="{FF2B5EF4-FFF2-40B4-BE49-F238E27FC236}">
                <a16:creationId xmlns:a16="http://schemas.microsoft.com/office/drawing/2014/main" id="{16503812-A1F6-3BD5-E704-C678D006BC86}"/>
              </a:ext>
            </a:extLst>
          </p:cNvPr>
          <p:cNvSpPr txBox="1"/>
          <p:nvPr/>
        </p:nvSpPr>
        <p:spPr>
          <a:xfrm>
            <a:off x="838200" y="5994402"/>
            <a:ext cx="7424057" cy="430887"/>
          </a:xfrm>
          <a:prstGeom prst="rect">
            <a:avLst/>
          </a:prstGeom>
          <a:noFill/>
        </p:spPr>
        <p:txBody>
          <a:bodyPr wrap="square" rtlCol="0">
            <a:spAutoFit/>
          </a:bodyPr>
          <a:lstStyle/>
          <a:p>
            <a:pPr marL="171450" indent="-171450">
              <a:buFont typeface="Arial" panose="020B0604020202020204" pitchFamily="34" charset="0"/>
              <a:buChar char="•"/>
            </a:pPr>
            <a:r>
              <a:rPr lang="es-CO" sz="1100" dirty="0">
                <a:hlinkClick r:id="rId2"/>
              </a:rPr>
              <a:t>https://repositorio.banrep.gov.co/server/api/core/bitstreams/b595ee39-9fef-4990-860d-e3d9ebd1d3a2/content</a:t>
            </a:r>
            <a:endParaRPr lang="es-CO" sz="1100" dirty="0"/>
          </a:p>
          <a:p>
            <a:pPr marL="171450" indent="-171450">
              <a:buFont typeface="Arial" panose="020B0604020202020204" pitchFamily="34" charset="0"/>
              <a:buChar char="•"/>
            </a:pPr>
            <a:r>
              <a:rPr lang="es-CO" sz="1100" dirty="0">
                <a:hlinkClick r:id="rId3"/>
              </a:rPr>
              <a:t>https://publications.iadb.org/en/surviving-competition-neighborhood-shops-vs-convenience-chains</a:t>
            </a:r>
            <a:endParaRPr lang="es-CO" sz="1100" dirty="0"/>
          </a:p>
        </p:txBody>
      </p:sp>
    </p:spTree>
    <p:extLst>
      <p:ext uri="{BB962C8B-B14F-4D97-AF65-F5344CB8AC3E}">
        <p14:creationId xmlns:p14="http://schemas.microsoft.com/office/powerpoint/2010/main" val="203519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3B7D2-B3EA-D856-E771-967A32ADEC7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6848706-6E8C-4578-4287-BDC561D03406}"/>
              </a:ext>
            </a:extLst>
          </p:cNvPr>
          <p:cNvSpPr>
            <a:spLocks noGrp="1"/>
          </p:cNvSpPr>
          <p:nvPr>
            <p:ph type="title"/>
          </p:nvPr>
        </p:nvSpPr>
        <p:spPr>
          <a:xfrm>
            <a:off x="524327" y="110778"/>
            <a:ext cx="10515600" cy="1325563"/>
          </a:xfrm>
        </p:spPr>
        <p:txBody>
          <a:bodyPr/>
          <a:lstStyle/>
          <a:p>
            <a:r>
              <a:rPr lang="es-CO" dirty="0">
                <a:latin typeface="Garamond" panose="02020404030301010803" pitchFamily="18" charset="0"/>
              </a:rPr>
              <a:t>Sesgo de Selección</a:t>
            </a:r>
          </a:p>
        </p:txBody>
      </p:sp>
      <p:sp>
        <p:nvSpPr>
          <p:cNvPr id="3" name="Marcador de contenido 2">
            <a:extLst>
              <a:ext uri="{FF2B5EF4-FFF2-40B4-BE49-F238E27FC236}">
                <a16:creationId xmlns:a16="http://schemas.microsoft.com/office/drawing/2014/main" id="{C3139C14-D081-4E9E-2FB2-36F6A45BFC8E}"/>
              </a:ext>
            </a:extLst>
          </p:cNvPr>
          <p:cNvSpPr>
            <a:spLocks noGrp="1"/>
          </p:cNvSpPr>
          <p:nvPr>
            <p:ph idx="1"/>
          </p:nvPr>
        </p:nvSpPr>
        <p:spPr>
          <a:xfrm>
            <a:off x="524327" y="707798"/>
            <a:ext cx="5408383" cy="4351338"/>
          </a:xfrm>
        </p:spPr>
        <p:txBody>
          <a:bodyPr>
            <a:noAutofit/>
          </a:bodyPr>
          <a:lstStyle/>
          <a:p>
            <a:pPr marL="0" indent="0">
              <a:lnSpc>
                <a:spcPct val="150000"/>
              </a:lnSpc>
              <a:buNone/>
            </a:pPr>
            <a:endParaRPr lang="es-CO" sz="2000" b="0" u="none" strike="noStrike" dirty="0">
              <a:solidFill>
                <a:srgbClr val="374151"/>
              </a:solidFill>
              <a:effectLst/>
              <a:latin typeface="Garamond" panose="02020404030301010803" pitchFamily="18" charset="0"/>
            </a:endParaRPr>
          </a:p>
          <a:p>
            <a:pPr marL="0" indent="0">
              <a:lnSpc>
                <a:spcPct val="150000"/>
              </a:lnSpc>
              <a:buNone/>
            </a:pPr>
            <a:r>
              <a:rPr lang="es-CO" sz="2000" b="0" u="none" strike="noStrike" dirty="0">
                <a:solidFill>
                  <a:srgbClr val="374151"/>
                </a:solidFill>
                <a:effectLst/>
                <a:latin typeface="Garamond" panose="02020404030301010803" pitchFamily="18" charset="0"/>
              </a:rPr>
              <a:t>Algu</a:t>
            </a:r>
            <a:r>
              <a:rPr lang="es-CO" sz="2000" dirty="0">
                <a:solidFill>
                  <a:srgbClr val="374151"/>
                </a:solidFill>
                <a:latin typeface="Garamond" panose="02020404030301010803" pitchFamily="18" charset="0"/>
              </a:rPr>
              <a:t>nos son:</a:t>
            </a:r>
          </a:p>
          <a:p>
            <a:pPr marL="457200" indent="-457200">
              <a:lnSpc>
                <a:spcPct val="150000"/>
              </a:lnSpc>
              <a:buAutoNum type="arabicPeriod"/>
            </a:pPr>
            <a:r>
              <a:rPr lang="es-CO" sz="2000" b="0" u="none" strike="noStrike" dirty="0">
                <a:solidFill>
                  <a:srgbClr val="000000"/>
                </a:solidFill>
                <a:effectLst/>
                <a:latin typeface="Garamond" panose="02020404030301010803" pitchFamily="18" charset="0"/>
              </a:rPr>
              <a:t>Supervivencia: Las tiendas cercanas que no cierran pueden ser más competitivas, con mejor calidad, capital humano o tradición.</a:t>
            </a:r>
          </a:p>
          <a:p>
            <a:pPr marL="457200" indent="-457200">
              <a:lnSpc>
                <a:spcPct val="150000"/>
              </a:lnSpc>
              <a:buAutoNum type="arabicPeriod"/>
            </a:pPr>
            <a:r>
              <a:rPr lang="es-CO" sz="2000" b="0" u="none" strike="noStrike" dirty="0">
                <a:solidFill>
                  <a:srgbClr val="000000"/>
                </a:solidFill>
                <a:effectLst/>
                <a:latin typeface="Garamond" panose="02020404030301010803" pitchFamily="18" charset="0"/>
              </a:rPr>
              <a:t>Características intrínsecas: Zonas donde se ubican los </a:t>
            </a:r>
            <a:r>
              <a:rPr lang="es-CO" sz="2000" b="0" u="none" strike="noStrike" dirty="0" err="1">
                <a:solidFill>
                  <a:srgbClr val="000000"/>
                </a:solidFill>
                <a:effectLst/>
                <a:latin typeface="Garamond" panose="02020404030301010803" pitchFamily="18" charset="0"/>
              </a:rPr>
              <a:t>OXXOs</a:t>
            </a:r>
            <a:r>
              <a:rPr lang="es-CO" sz="2000" b="0" u="none" strike="noStrike" dirty="0">
                <a:solidFill>
                  <a:srgbClr val="000000"/>
                </a:solidFill>
                <a:effectLst/>
                <a:latin typeface="Garamond" panose="02020404030301010803" pitchFamily="18" charset="0"/>
              </a:rPr>
              <a:t> pueden tener atributos diferentes desde el inicio.</a:t>
            </a:r>
          </a:p>
          <a:p>
            <a:pPr marL="457200" indent="-457200">
              <a:lnSpc>
                <a:spcPct val="150000"/>
              </a:lnSpc>
              <a:buAutoNum type="arabicPeriod"/>
            </a:pPr>
            <a:r>
              <a:rPr lang="es-CO" sz="2000" b="0" u="none" strike="noStrike" dirty="0">
                <a:solidFill>
                  <a:srgbClr val="000000"/>
                </a:solidFill>
                <a:effectLst/>
                <a:latin typeface="Garamond" panose="02020404030301010803" pitchFamily="18" charset="0"/>
              </a:rPr>
              <a:t>Medición errónea: Omisión de tiendas informales por falta de datos</a:t>
            </a:r>
            <a:endParaRPr lang="es-CO" sz="2000" dirty="0">
              <a:solidFill>
                <a:srgbClr val="000000"/>
              </a:solidFill>
              <a:latin typeface="Garamond" panose="02020404030301010803" pitchFamily="18" charset="0"/>
            </a:endParaRPr>
          </a:p>
          <a:p>
            <a:pPr marL="0" indent="0">
              <a:lnSpc>
                <a:spcPct val="150000"/>
              </a:lnSpc>
              <a:buNone/>
            </a:pPr>
            <a:r>
              <a:rPr lang="es-CO" sz="2000" dirty="0">
                <a:solidFill>
                  <a:srgbClr val="374151"/>
                </a:solidFill>
                <a:latin typeface="Garamond" panose="02020404030301010803" pitchFamily="18" charset="0"/>
              </a:rPr>
              <a:t>G</a:t>
            </a:r>
            <a:r>
              <a:rPr lang="es-CO" sz="2000" b="0" u="none" strike="noStrike" dirty="0">
                <a:solidFill>
                  <a:srgbClr val="374151"/>
                </a:solidFill>
                <a:effectLst/>
                <a:latin typeface="Garamond" panose="02020404030301010803" pitchFamily="18" charset="0"/>
              </a:rPr>
              <a:t>eneraría subestimación del efecto. </a:t>
            </a:r>
          </a:p>
        </p:txBody>
      </p:sp>
      <p:pic>
        <p:nvPicPr>
          <p:cNvPr id="5" name="Picture 4">
            <a:extLst>
              <a:ext uri="{FF2B5EF4-FFF2-40B4-BE49-F238E27FC236}">
                <a16:creationId xmlns:a16="http://schemas.microsoft.com/office/drawing/2014/main" id="{E04B2804-FC66-928B-44B6-1AA34E532560}"/>
              </a:ext>
            </a:extLst>
          </p:cNvPr>
          <p:cNvPicPr>
            <a:picLocks noChangeAspect="1"/>
          </p:cNvPicPr>
          <p:nvPr/>
        </p:nvPicPr>
        <p:blipFill>
          <a:blip r:embed="rId2"/>
          <a:stretch>
            <a:fillRect/>
          </a:stretch>
        </p:blipFill>
        <p:spPr>
          <a:xfrm>
            <a:off x="6217992" y="1912330"/>
            <a:ext cx="5175917" cy="457626"/>
          </a:xfrm>
          <a:prstGeom prst="rect">
            <a:avLst/>
          </a:prstGeom>
        </p:spPr>
      </p:pic>
      <p:sp>
        <p:nvSpPr>
          <p:cNvPr id="6" name="Marcador de contenido 2">
            <a:extLst>
              <a:ext uri="{FF2B5EF4-FFF2-40B4-BE49-F238E27FC236}">
                <a16:creationId xmlns:a16="http://schemas.microsoft.com/office/drawing/2014/main" id="{50355DF8-8FFB-DF12-DCF8-E64409D7CE0E}"/>
              </a:ext>
            </a:extLst>
          </p:cNvPr>
          <p:cNvSpPr txBox="1">
            <a:spLocks/>
          </p:cNvSpPr>
          <p:nvPr/>
        </p:nvSpPr>
        <p:spPr>
          <a:xfrm>
            <a:off x="6471992" y="586767"/>
            <a:ext cx="4853217" cy="64904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s-CO" sz="2000" dirty="0">
                <a:solidFill>
                  <a:srgbClr val="374151"/>
                </a:solidFill>
                <a:latin typeface="Garamond" panose="02020404030301010803" pitchFamily="18" charset="0"/>
              </a:rPr>
              <a:t>La pregunta es difícil de responder por:</a:t>
            </a:r>
          </a:p>
          <a:p>
            <a:pPr marL="0" indent="0">
              <a:lnSpc>
                <a:spcPct val="150000"/>
              </a:lnSpc>
              <a:buFont typeface="Arial" panose="020B0604020202020204" pitchFamily="34" charset="0"/>
              <a:buNone/>
            </a:pPr>
            <a:endParaRPr lang="es-CO" sz="2000" dirty="0">
              <a:solidFill>
                <a:srgbClr val="374151"/>
              </a:solidFill>
              <a:latin typeface="Garamond" panose="02020404030301010803" pitchFamily="18" charset="0"/>
            </a:endParaRPr>
          </a:p>
          <a:p>
            <a:pPr marL="0" indent="0">
              <a:lnSpc>
                <a:spcPct val="150000"/>
              </a:lnSpc>
              <a:buFont typeface="Arial" panose="020B0604020202020204" pitchFamily="34" charset="0"/>
              <a:buNone/>
            </a:pPr>
            <a:endParaRPr lang="es-CO" sz="2000" dirty="0">
              <a:solidFill>
                <a:srgbClr val="374151"/>
              </a:solidFill>
              <a:latin typeface="Garamond" panose="02020404030301010803" pitchFamily="18" charset="0"/>
            </a:endParaRPr>
          </a:p>
          <a:p>
            <a:pPr>
              <a:lnSpc>
                <a:spcPct val="150000"/>
              </a:lnSpc>
            </a:pPr>
            <a:r>
              <a:rPr lang="es-CO" sz="2000" dirty="0">
                <a:latin typeface="Garamond" panose="02020404030301010803" pitchFamily="18" charset="0"/>
              </a:rPr>
              <a:t>Ubicación no aleatoria de los OXXO</a:t>
            </a:r>
          </a:p>
          <a:p>
            <a:pPr>
              <a:lnSpc>
                <a:spcPct val="150000"/>
              </a:lnSpc>
            </a:pPr>
            <a:r>
              <a:rPr lang="es-CO" sz="2000" dirty="0">
                <a:latin typeface="Garamond" panose="02020404030301010803" pitchFamily="18" charset="0"/>
              </a:rPr>
              <a:t>Factores exógenos: Cierres pueden deberse a aumentos de precios o impuestos (confunden tendencias).</a:t>
            </a:r>
          </a:p>
          <a:p>
            <a:pPr>
              <a:lnSpc>
                <a:spcPct val="150000"/>
              </a:lnSpc>
            </a:pPr>
            <a:r>
              <a:rPr lang="es-CO" sz="2000" dirty="0">
                <a:latin typeface="Garamond" panose="02020404030301010803" pitchFamily="18" charset="0"/>
              </a:rPr>
              <a:t>Cambios en el área/barrio i.e. </a:t>
            </a:r>
            <a:r>
              <a:rPr lang="es-CO" sz="2000" dirty="0" err="1">
                <a:latin typeface="Garamond" panose="02020404030301010803" pitchFamily="18" charset="0"/>
              </a:rPr>
              <a:t>Composión</a:t>
            </a:r>
            <a:r>
              <a:rPr lang="es-CO" sz="2000" dirty="0">
                <a:latin typeface="Garamond" panose="02020404030301010803" pitchFamily="18" charset="0"/>
              </a:rPr>
              <a:t> poblacional.</a:t>
            </a:r>
          </a:p>
          <a:p>
            <a:pPr>
              <a:lnSpc>
                <a:spcPct val="150000"/>
              </a:lnSpc>
            </a:pPr>
            <a:r>
              <a:rPr lang="es-CO" sz="2000" dirty="0">
                <a:latin typeface="Garamond" panose="02020404030301010803" pitchFamily="18" charset="0"/>
              </a:rPr>
              <a:t>Otras cadenas minoristas: Afectan tanto la entrada de </a:t>
            </a:r>
            <a:r>
              <a:rPr lang="es-CO" sz="2000" dirty="0" err="1">
                <a:latin typeface="Garamond" panose="02020404030301010803" pitchFamily="18" charset="0"/>
              </a:rPr>
              <a:t>OXXOi</a:t>
            </a:r>
            <a:r>
              <a:rPr lang="es-CO" sz="2000" dirty="0">
                <a:latin typeface="Garamond" panose="02020404030301010803" pitchFamily="18" charset="0"/>
              </a:rPr>
              <a:t> como Yi</a:t>
            </a:r>
          </a:p>
        </p:txBody>
      </p:sp>
      <p:pic>
        <p:nvPicPr>
          <p:cNvPr id="13" name="Picture 12">
            <a:extLst>
              <a:ext uri="{FF2B5EF4-FFF2-40B4-BE49-F238E27FC236}">
                <a16:creationId xmlns:a16="http://schemas.microsoft.com/office/drawing/2014/main" id="{8BC3232E-2F8B-20E9-EE75-1AEDB7EF9D5A}"/>
              </a:ext>
            </a:extLst>
          </p:cNvPr>
          <p:cNvPicPr>
            <a:picLocks noChangeAspect="1"/>
          </p:cNvPicPr>
          <p:nvPr/>
        </p:nvPicPr>
        <p:blipFill>
          <a:blip r:embed="rId3"/>
          <a:stretch>
            <a:fillRect/>
          </a:stretch>
        </p:blipFill>
        <p:spPr>
          <a:xfrm>
            <a:off x="5818850" y="1391570"/>
            <a:ext cx="6159500" cy="444500"/>
          </a:xfrm>
          <a:prstGeom prst="rect">
            <a:avLst/>
          </a:prstGeom>
        </p:spPr>
      </p:pic>
    </p:spTree>
    <p:extLst>
      <p:ext uri="{BB962C8B-B14F-4D97-AF65-F5344CB8AC3E}">
        <p14:creationId xmlns:p14="http://schemas.microsoft.com/office/powerpoint/2010/main" val="75501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E2C21-89D9-F1EE-483C-210A224ABC3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D01CCD9-4A9F-2ED4-D036-D39ADBA43EE2}"/>
              </a:ext>
            </a:extLst>
          </p:cNvPr>
          <p:cNvSpPr>
            <a:spLocks noGrp="1"/>
          </p:cNvSpPr>
          <p:nvPr>
            <p:ph type="title"/>
          </p:nvPr>
        </p:nvSpPr>
        <p:spPr/>
        <p:txBody>
          <a:bodyPr/>
          <a:lstStyle/>
          <a:p>
            <a:r>
              <a:rPr lang="es-CO" dirty="0">
                <a:latin typeface="Garamond" panose="02020404030301010803" pitchFamily="18" charset="0"/>
              </a:rPr>
              <a:t>Experimento Ideal</a:t>
            </a:r>
          </a:p>
        </p:txBody>
      </p:sp>
      <p:sp>
        <p:nvSpPr>
          <p:cNvPr id="3" name="Marcador de contenido 2">
            <a:extLst>
              <a:ext uri="{FF2B5EF4-FFF2-40B4-BE49-F238E27FC236}">
                <a16:creationId xmlns:a16="http://schemas.microsoft.com/office/drawing/2014/main" id="{D05D198E-BB58-BDDF-BA52-88E996A7E56C}"/>
              </a:ext>
            </a:extLst>
          </p:cNvPr>
          <p:cNvSpPr>
            <a:spLocks noGrp="1"/>
          </p:cNvSpPr>
          <p:nvPr>
            <p:ph idx="1"/>
          </p:nvPr>
        </p:nvSpPr>
        <p:spPr>
          <a:xfrm>
            <a:off x="838200" y="1578881"/>
            <a:ext cx="10515600" cy="4473576"/>
          </a:xfrm>
        </p:spPr>
        <p:txBody>
          <a:bodyPr>
            <a:normAutofit fontScale="77500" lnSpcReduction="20000"/>
          </a:bodyPr>
          <a:lstStyle/>
          <a:p>
            <a:pPr marL="0" indent="0">
              <a:buNone/>
            </a:pPr>
            <a:endParaRPr lang="es-CO" b="0" i="0" u="none" strike="noStrike" dirty="0">
              <a:solidFill>
                <a:srgbClr val="374151"/>
              </a:solidFill>
              <a:effectLst/>
              <a:latin typeface="Garamond" panose="02020404030301010803" pitchFamily="18" charset="0"/>
            </a:endParaRPr>
          </a:p>
          <a:p>
            <a:pPr marL="0" indent="0">
              <a:lnSpc>
                <a:spcPct val="220000"/>
              </a:lnSpc>
              <a:buNone/>
            </a:pPr>
            <a:r>
              <a:rPr lang="es-CO" sz="2400" b="0" i="0" u="none" strike="noStrike" dirty="0">
                <a:solidFill>
                  <a:srgbClr val="374151"/>
                </a:solidFill>
                <a:effectLst/>
                <a:latin typeface="Garamond" panose="02020404030301010803" pitchFamily="18" charset="0"/>
              </a:rPr>
              <a:t>En un mundo ideal y para identificar el efecto causal de la apertura de un OXXO sobre la “cantidad” de tiendas de barrio, se escogería de manera aleatoria la localización de </a:t>
            </a:r>
            <a:r>
              <a:rPr lang="es-CO" sz="2400" b="0" i="0" u="none" strike="noStrike" dirty="0" err="1">
                <a:solidFill>
                  <a:srgbClr val="374151"/>
                </a:solidFill>
                <a:effectLst/>
                <a:latin typeface="Garamond" panose="02020404030301010803" pitchFamily="18" charset="0"/>
              </a:rPr>
              <a:t>Oxxos</a:t>
            </a:r>
            <a:r>
              <a:rPr lang="es-CO" sz="2400" b="0" i="0" u="none" strike="noStrike" dirty="0">
                <a:solidFill>
                  <a:srgbClr val="374151"/>
                </a:solidFill>
                <a:effectLst/>
                <a:latin typeface="Garamond" panose="02020404030301010803" pitchFamily="18" charset="0"/>
              </a:rPr>
              <a:t> a lo largo de Bogotá. Todos se fundarían al mismo tiempo y los barrios/áreas tratados y de control tendrían distribuciones iniciales equivalentes. Durante el experimento no existen choques exógenos desconocidos (no </a:t>
            </a:r>
            <a:r>
              <a:rPr lang="es-CO" sz="2400" b="0" i="0" u="none" strike="noStrike" dirty="0" err="1">
                <a:solidFill>
                  <a:srgbClr val="374151"/>
                </a:solidFill>
                <a:effectLst/>
                <a:latin typeface="Garamond" panose="02020404030301010803" pitchFamily="18" charset="0"/>
              </a:rPr>
              <a:t>spillovers</a:t>
            </a:r>
            <a:r>
              <a:rPr lang="es-CO" sz="2400" b="0" i="0" u="none" strike="noStrike" dirty="0">
                <a:solidFill>
                  <a:srgbClr val="374151"/>
                </a:solidFill>
                <a:effectLst/>
                <a:latin typeface="Garamond" panose="02020404030301010803" pitchFamily="18" charset="0"/>
              </a:rPr>
              <a:t>) y no</a:t>
            </a:r>
            <a:r>
              <a:rPr lang="es-CO" sz="2400" b="0" i="1" u="none" strike="noStrike" dirty="0">
                <a:solidFill>
                  <a:srgbClr val="374151"/>
                </a:solidFill>
                <a:effectLst/>
                <a:latin typeface="Garamond" panose="02020404030301010803" pitchFamily="18" charset="0"/>
              </a:rPr>
              <a:t> hay otros eventos simultáneos relevantes</a:t>
            </a:r>
            <a:r>
              <a:rPr lang="es-CO" sz="2400" b="0" i="0" u="none" strike="noStrike" dirty="0">
                <a:solidFill>
                  <a:srgbClr val="374151"/>
                </a:solidFill>
                <a:effectLst/>
                <a:latin typeface="Garamond" panose="02020404030301010803" pitchFamily="18" charset="0"/>
              </a:rPr>
              <a:t> que afecten a los dos grupos de forma diferencial. Finalmente, para todas las zonas analizadas, se conoce a priori la cantidad de tiendas de barrio (comercios minoristas informales ) antes y después de la presencia de los Oxxo. </a:t>
            </a:r>
            <a:endParaRPr lang="es-CO" sz="2400" dirty="0">
              <a:latin typeface="Garamond" panose="02020404030301010803" pitchFamily="18" charset="0"/>
            </a:endParaRPr>
          </a:p>
        </p:txBody>
      </p:sp>
    </p:spTree>
    <p:extLst>
      <p:ext uri="{BB962C8B-B14F-4D97-AF65-F5344CB8AC3E}">
        <p14:creationId xmlns:p14="http://schemas.microsoft.com/office/powerpoint/2010/main" val="303328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8B4D7-A3DA-046D-703F-A4E511CF77D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A80B393-796B-3665-868D-B1FBF6B37601}"/>
              </a:ext>
            </a:extLst>
          </p:cNvPr>
          <p:cNvSpPr>
            <a:spLocks noGrp="1"/>
          </p:cNvSpPr>
          <p:nvPr>
            <p:ph type="title"/>
          </p:nvPr>
        </p:nvSpPr>
        <p:spPr>
          <a:xfrm>
            <a:off x="838200" y="406626"/>
            <a:ext cx="10515600" cy="1240745"/>
          </a:xfrm>
        </p:spPr>
        <p:txBody>
          <a:bodyPr/>
          <a:lstStyle/>
          <a:p>
            <a:r>
              <a:rPr lang="es-CO" dirty="0">
                <a:latin typeface="Garamond" panose="02020404030301010803" pitchFamily="18" charset="0"/>
              </a:rPr>
              <a:t>¿Cómo piensa estudiarlo?</a:t>
            </a:r>
          </a:p>
        </p:txBody>
      </p:sp>
      <p:sp>
        <p:nvSpPr>
          <p:cNvPr id="3" name="Marcador de contenido 2">
            <a:extLst>
              <a:ext uri="{FF2B5EF4-FFF2-40B4-BE49-F238E27FC236}">
                <a16:creationId xmlns:a16="http://schemas.microsoft.com/office/drawing/2014/main" id="{0F38BE45-DD04-BB4D-A1F5-9ED84AAAB893}"/>
              </a:ext>
            </a:extLst>
          </p:cNvPr>
          <p:cNvSpPr>
            <a:spLocks noGrp="1"/>
          </p:cNvSpPr>
          <p:nvPr>
            <p:ph idx="1"/>
          </p:nvPr>
        </p:nvSpPr>
        <p:spPr>
          <a:xfrm>
            <a:off x="838199" y="1647371"/>
            <a:ext cx="10515599" cy="4042229"/>
          </a:xfrm>
        </p:spPr>
        <p:txBody>
          <a:bodyPr>
            <a:normAutofit fontScale="70000" lnSpcReduction="20000"/>
          </a:bodyPr>
          <a:lstStyle/>
          <a:p>
            <a:pPr marL="0" indent="0">
              <a:lnSpc>
                <a:spcPct val="200000"/>
              </a:lnSpc>
              <a:buNone/>
            </a:pPr>
            <a:r>
              <a:rPr lang="es-CO" sz="2900" b="0" i="0" u="none" strike="noStrike" dirty="0">
                <a:solidFill>
                  <a:srgbClr val="000000"/>
                </a:solidFill>
                <a:effectLst/>
                <a:latin typeface="Garamond" panose="02020404030301010803" pitchFamily="18" charset="0"/>
              </a:rPr>
              <a:t>Para responder esta pregunta, se requiere conocer la ubicación y año de apertura de los OXXO y otras cadenas minoristas, la densidad de tiendas de barrio y características de cada zona por año. La unidad de análisis será un buffer de 800 m* observado anualmente. Como obtener datos georreferenciados de microempresas informales es un reto, se priorizará la densidad observada en plataformas públicas**. El enfoque será de diferencias en diferencias, controlando por efectos fijos de zona y año. Suponiendo tendencias paralelas, también se incluirán variables como estrato, densidad comercial y presencia de otras cadenas para mitigar sesgo de selección.</a:t>
            </a:r>
            <a:endParaRPr lang="es-CO" sz="2900" dirty="0">
              <a:latin typeface="Garamond" panose="02020404030301010803" pitchFamily="18" charset="0"/>
            </a:endParaRPr>
          </a:p>
        </p:txBody>
      </p:sp>
      <p:sp>
        <p:nvSpPr>
          <p:cNvPr id="4" name="Folded Corner 3">
            <a:extLst>
              <a:ext uri="{FF2B5EF4-FFF2-40B4-BE49-F238E27FC236}">
                <a16:creationId xmlns:a16="http://schemas.microsoft.com/office/drawing/2014/main" id="{33E9812D-D473-93EB-F2E1-9D5FBEA2BF9C}"/>
              </a:ext>
            </a:extLst>
          </p:cNvPr>
          <p:cNvSpPr/>
          <p:nvPr/>
        </p:nvSpPr>
        <p:spPr>
          <a:xfrm>
            <a:off x="6487886" y="5210629"/>
            <a:ext cx="4865912" cy="1451428"/>
          </a:xfrm>
          <a:prstGeom prst="foldedCorner">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600" dirty="0">
                <a:solidFill>
                  <a:schemeClr val="tx1"/>
                </a:solidFill>
              </a:rPr>
              <a:t>Nota: Si es muy grave obtener los datos de microempresas informales, podría enfocarme mejor en los efectos de la presencia del </a:t>
            </a:r>
            <a:r>
              <a:rPr lang="es-CO" sz="1600" dirty="0" err="1">
                <a:solidFill>
                  <a:schemeClr val="tx1"/>
                </a:solidFill>
              </a:rPr>
              <a:t>oxxo</a:t>
            </a:r>
            <a:r>
              <a:rPr lang="es-CO" sz="1600" dirty="0">
                <a:solidFill>
                  <a:schemeClr val="tx1"/>
                </a:solidFill>
              </a:rPr>
              <a:t> en el trabajo formal. </a:t>
            </a:r>
          </a:p>
          <a:p>
            <a:pPr algn="ctr"/>
            <a:r>
              <a:rPr lang="es-CO" sz="1600" dirty="0" err="1">
                <a:solidFill>
                  <a:schemeClr val="tx1"/>
                </a:solidFill>
              </a:rPr>
              <a:t>d.l.c</a:t>
            </a:r>
            <a:r>
              <a:rPr lang="es-CO" sz="1600" dirty="0">
                <a:solidFill>
                  <a:schemeClr val="tx1"/>
                </a:solidFill>
              </a:rPr>
              <a:t>., cambiaré de tema :’)</a:t>
            </a:r>
          </a:p>
        </p:txBody>
      </p:sp>
      <p:sp>
        <p:nvSpPr>
          <p:cNvPr id="6" name="TextBox 5">
            <a:extLst>
              <a:ext uri="{FF2B5EF4-FFF2-40B4-BE49-F238E27FC236}">
                <a16:creationId xmlns:a16="http://schemas.microsoft.com/office/drawing/2014/main" id="{C717EADA-4763-5D2C-09C2-9B763390DE21}"/>
              </a:ext>
            </a:extLst>
          </p:cNvPr>
          <p:cNvSpPr txBox="1"/>
          <p:nvPr/>
        </p:nvSpPr>
        <p:spPr>
          <a:xfrm>
            <a:off x="838199" y="6174375"/>
            <a:ext cx="7289800" cy="461665"/>
          </a:xfrm>
          <a:prstGeom prst="rect">
            <a:avLst/>
          </a:prstGeom>
          <a:noFill/>
        </p:spPr>
        <p:txBody>
          <a:bodyPr wrap="square">
            <a:spAutoFit/>
          </a:bodyPr>
          <a:lstStyle/>
          <a:p>
            <a:pPr marL="171450" indent="-171450">
              <a:buFont typeface="Arial" panose="020B0604020202020204" pitchFamily="34" charset="0"/>
              <a:buChar char="•"/>
            </a:pPr>
            <a:r>
              <a:rPr lang="es-CO" sz="1200" b="0" i="0" u="none" strike="noStrike" dirty="0">
                <a:solidFill>
                  <a:srgbClr val="1B1B1B"/>
                </a:solidFill>
                <a:effectLst/>
                <a:latin typeface="Roboto Mono Web"/>
                <a:hlinkClick r:id="rId2"/>
              </a:rPr>
              <a:t>* https://www.sciencedirect.com/science/article/pii/S1353829219304794</a:t>
            </a:r>
            <a:endParaRPr lang="es-CO" sz="1200" b="0" i="0" u="none" strike="noStrike" dirty="0">
              <a:solidFill>
                <a:srgbClr val="1B1B1B"/>
              </a:solidFill>
              <a:effectLst/>
              <a:latin typeface="Roboto Mono Web"/>
            </a:endParaRPr>
          </a:p>
          <a:p>
            <a:pPr marL="171450" indent="-171450">
              <a:buFont typeface="Arial" panose="020B0604020202020204" pitchFamily="34" charset="0"/>
              <a:buChar char="•"/>
            </a:pPr>
            <a:r>
              <a:rPr lang="es-CO" sz="1200" dirty="0">
                <a:solidFill>
                  <a:srgbClr val="1B1B1B"/>
                </a:solidFill>
                <a:latin typeface="Roboto Mono Web"/>
              </a:rPr>
              <a:t>** CCB, DANE, Google </a:t>
            </a:r>
            <a:r>
              <a:rPr lang="es-CO" sz="1200" dirty="0" err="1">
                <a:solidFill>
                  <a:srgbClr val="1B1B1B"/>
                </a:solidFill>
                <a:latin typeface="Roboto Mono Web"/>
              </a:rPr>
              <a:t>Maps</a:t>
            </a:r>
            <a:r>
              <a:rPr lang="es-CO" sz="1200" dirty="0">
                <a:solidFill>
                  <a:srgbClr val="1B1B1B"/>
                </a:solidFill>
                <a:latin typeface="Roboto Mono Web"/>
              </a:rPr>
              <a:t>, </a:t>
            </a:r>
            <a:r>
              <a:rPr lang="es-CO" sz="1200" dirty="0" err="1">
                <a:solidFill>
                  <a:srgbClr val="1B1B1B"/>
                </a:solidFill>
                <a:latin typeface="Roboto Mono Web"/>
              </a:rPr>
              <a:t>etc</a:t>
            </a:r>
            <a:endParaRPr lang="es-CO" sz="1200" b="0" i="0" u="none" strike="noStrike" dirty="0">
              <a:solidFill>
                <a:srgbClr val="1B1B1B"/>
              </a:solidFill>
              <a:effectLst/>
              <a:latin typeface="Roboto Mono Web"/>
            </a:endParaRPr>
          </a:p>
        </p:txBody>
      </p:sp>
    </p:spTree>
    <p:extLst>
      <p:ext uri="{BB962C8B-B14F-4D97-AF65-F5344CB8AC3E}">
        <p14:creationId xmlns:p14="http://schemas.microsoft.com/office/powerpoint/2010/main" val="2774019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9995</TotalTime>
  <Words>661</Words>
  <Application>Microsoft Macintosh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Garamond</vt:lpstr>
      <vt:lpstr>Roboto Mono Web</vt:lpstr>
      <vt:lpstr>Tema de Office</vt:lpstr>
      <vt:lpstr> Cuando OXXO llega a la cuadra: La expansión de OXXO y su impacto en el comercio informal</vt:lpstr>
      <vt:lpstr>Abstract</vt:lpstr>
      <vt:lpstr>Pregunta y Motivación</vt:lpstr>
      <vt:lpstr>Sesgo de Selección</vt:lpstr>
      <vt:lpstr>Experimento Ideal</vt:lpstr>
      <vt:lpstr>¿Cómo piensa estudiarlo?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(1 &lt; palabras &lt;15)</dc:title>
  <dc:creator>Ana Maria Diaz Escobar</dc:creator>
  <cp:lastModifiedBy>Sophia Aristizabal Florez</cp:lastModifiedBy>
  <cp:revision>5</cp:revision>
  <dcterms:created xsi:type="dcterms:W3CDTF">2023-07-13T18:16:27Z</dcterms:created>
  <dcterms:modified xsi:type="dcterms:W3CDTF">2025-08-09T20:47:03Z</dcterms:modified>
</cp:coreProperties>
</file>