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Montserrat"/>
      <p:regular r:id="rId73"/>
      <p:bold r:id="rId74"/>
      <p:italic r:id="rId75"/>
      <p:boldItalic r:id="rId76"/>
    </p:embeddedFont>
    <p:embeddedFont>
      <p:font typeface="Source Code Pro"/>
      <p:regular r:id="rId77"/>
      <p:bold r:id="rId78"/>
      <p:italic r:id="rId79"/>
      <p:boldItalic r:id="rId80"/>
    </p:embeddedFont>
    <p:embeddedFont>
      <p:font typeface="Oswald"/>
      <p:regular r:id="rId81"/>
      <p:bold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F550CE-C8A7-4223-ABDC-2F24AA7CBB41}">
  <a:tblStyle styleId="{0DF550CE-C8A7-4223-ABDC-2F24AA7CBB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SourceCodePro-boldItalic.fntdata"/><Relationship Id="rId82" Type="http://schemas.openxmlformats.org/officeDocument/2006/relationships/font" Target="fonts/Oswald-bold.fntdata"/><Relationship Id="rId81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Montserrat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italic.fntdata"/><Relationship Id="rId30" Type="http://schemas.openxmlformats.org/officeDocument/2006/relationships/slide" Target="slides/slide24.xml"/><Relationship Id="rId74" Type="http://schemas.openxmlformats.org/officeDocument/2006/relationships/font" Target="fonts/Montserrat-bold.fntdata"/><Relationship Id="rId33" Type="http://schemas.openxmlformats.org/officeDocument/2006/relationships/slide" Target="slides/slide27.xml"/><Relationship Id="rId77" Type="http://schemas.openxmlformats.org/officeDocument/2006/relationships/font" Target="fonts/SourceCodePro-regular.fntdata"/><Relationship Id="rId32" Type="http://schemas.openxmlformats.org/officeDocument/2006/relationships/slide" Target="slides/slide26.xml"/><Relationship Id="rId76" Type="http://schemas.openxmlformats.org/officeDocument/2006/relationships/font" Target="fonts/Montserrat-boldItalic.fntdata"/><Relationship Id="rId35" Type="http://schemas.openxmlformats.org/officeDocument/2006/relationships/slide" Target="slides/slide29.xml"/><Relationship Id="rId79" Type="http://schemas.openxmlformats.org/officeDocument/2006/relationships/font" Target="fonts/SourceCodePro-italic.fntdata"/><Relationship Id="rId34" Type="http://schemas.openxmlformats.org/officeDocument/2006/relationships/slide" Target="slides/slide28.xml"/><Relationship Id="rId78" Type="http://schemas.openxmlformats.org/officeDocument/2006/relationships/font" Target="fonts/SourceCodePro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5ddd80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5ddd80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d5ddd804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d5ddd80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d5ddd804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d5ddd804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d5ddd80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d5ddd80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5ddd804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d5ddd804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d5ddd804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d5ddd804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d5ddd80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d5ddd80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d5ddd804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d5ddd804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e88ba950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e88ba950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e88ba950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e88ba950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d5ddd80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d5ddd80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e88ba95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e88ba95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88ba95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e88ba95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e88ba950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e88ba95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e88ba950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e88ba950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e88ba950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e88ba950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e88ba950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e88ba950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e88ba950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e88ba950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e88ba950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e88ba950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e88ba950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e88ba950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d5ddd804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d5ddd804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d5ddd804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d5ddd804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d5ddd804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d5ddd804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e88ba950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e88ba95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88ba950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e88ba950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e88ba950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e88ba950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e88ba950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e88ba950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e88ba950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e88ba950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e88ba950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e88ba950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e88ba950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e88ba950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e88ba950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e88ba950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5ddd804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d5ddd804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88ba950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88ba950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d5ddd804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d5ddd804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d5ddd804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d5ddd804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d5ddd804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d5ddd804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d5ddd804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d5ddd804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d5ddd804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d5ddd804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d5ddd804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d5ddd804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e88ba950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e88ba950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d5ddd804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d5ddd804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d5ddd804c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d5ddd804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d5ddd804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d5ddd804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e88ba950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e88ba950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d5ddd804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d5ddd804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d5ddd804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d5ddd804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d5ddd804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d5ddd804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d5ddd804c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d5ddd804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e88ba9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e88ba9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e88ba95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e88ba95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e88ba95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e88ba95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e88ba95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e88ba95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e88ba950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e88ba950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e88ba950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e88ba950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d5ddd804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d5ddd804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e88ba950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e88ba950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e88ba950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e88ba950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e88ba950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e88ba950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e88ba95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e88ba95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e88ba950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e88ba950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e88ba950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e88ba950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e88ba950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e88ba950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d5ddd804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d5ddd804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88ba950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88ba950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d5ddd804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d5ddd804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training session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API-201, Fall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TF: Sophie Hill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oriented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25" y="1244125"/>
            <a:ext cx="6363582" cy="373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/>
          <p:nvPr/>
        </p:nvSpPr>
        <p:spPr>
          <a:xfrm>
            <a:off x="2516025" y="1461600"/>
            <a:ext cx="4600500" cy="25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87175" y="1390175"/>
            <a:ext cx="1528800" cy="49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Menu bar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oriented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25" y="1244125"/>
            <a:ext cx="6363582" cy="373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2468725" y="2218850"/>
            <a:ext cx="675900" cy="25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11700" y="2101100"/>
            <a:ext cx="1961400" cy="80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Highlighted cell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oriented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25" y="1244125"/>
            <a:ext cx="6363582" cy="373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3535525" y="2218850"/>
            <a:ext cx="2223900" cy="25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311700" y="2101100"/>
            <a:ext cx="1961400" cy="49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Formula bar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oriented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25" y="1244125"/>
            <a:ext cx="6363582" cy="373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2468725" y="2443200"/>
            <a:ext cx="6190800" cy="253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311700" y="2864175"/>
            <a:ext cx="1147200" cy="49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Sheet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oriented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25" y="1244125"/>
            <a:ext cx="6363582" cy="373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2468725" y="2761775"/>
            <a:ext cx="6190800" cy="28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311700" y="2864175"/>
            <a:ext cx="1632900" cy="80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Rows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(numbers)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oriented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25" y="1244125"/>
            <a:ext cx="6363582" cy="373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2787500" y="2447450"/>
            <a:ext cx="1014300" cy="252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311700" y="2864175"/>
            <a:ext cx="1632900" cy="80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Columns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(letters)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528" y="1106001"/>
            <a:ext cx="6365772" cy="38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oriented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2787500" y="4476275"/>
            <a:ext cx="1784400" cy="37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726025" y="4355075"/>
            <a:ext cx="1075500" cy="49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Tabs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referencing cells</a:t>
            </a:r>
            <a:endParaRPr/>
          </a:p>
        </p:txBody>
      </p:sp>
      <p:graphicFrame>
        <p:nvGraphicFramePr>
          <p:cNvPr id="170" name="Google Shape;170;p29"/>
          <p:cNvGraphicFramePr/>
          <p:nvPr/>
        </p:nvGraphicFramePr>
        <p:xfrm>
          <a:off x="3117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{0DF550CE-C8A7-4223-ABDC-2F24AA7CBB41}</a:tableStyleId>
              </a:tblPr>
              <a:tblGrid>
                <a:gridCol w="1689125"/>
                <a:gridCol w="6831475"/>
              </a:tblGrid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 A1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A1:A3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cells A1, A2, A3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A:A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A:B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A1:B7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$A$1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Sheet1!A1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referencing cells</a:t>
            </a:r>
            <a:endParaRPr/>
          </a:p>
        </p:txBody>
      </p:sp>
      <p:graphicFrame>
        <p:nvGraphicFramePr>
          <p:cNvPr id="176" name="Google Shape;176;p30"/>
          <p:cNvGraphicFramePr/>
          <p:nvPr/>
        </p:nvGraphicFramePr>
        <p:xfrm>
          <a:off x="3117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{0DF550CE-C8A7-4223-ABDC-2F24AA7CBB41}</a:tableStyleId>
              </a:tblPr>
              <a:tblGrid>
                <a:gridCol w="1689125"/>
                <a:gridCol w="6831475"/>
              </a:tblGrid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 A1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A1:A3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cells A1, A2, A3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A:A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whole A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A:B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A1:B7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$A$1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Sheet1!A1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referencing cells</a:t>
            </a:r>
            <a:endParaRPr/>
          </a:p>
        </p:txBody>
      </p:sp>
      <p:graphicFrame>
        <p:nvGraphicFramePr>
          <p:cNvPr id="182" name="Google Shape;182;p31"/>
          <p:cNvGraphicFramePr/>
          <p:nvPr/>
        </p:nvGraphicFramePr>
        <p:xfrm>
          <a:off x="3117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{0DF550CE-C8A7-4223-ABDC-2F24AA7CBB41}</a:tableStyleId>
              </a:tblPr>
              <a:tblGrid>
                <a:gridCol w="1689125"/>
                <a:gridCol w="6831475"/>
              </a:tblGrid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 A1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A1:A3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cells A1, A2, A3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A:A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whole A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A:B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whole of columns A and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A1:B7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$A$1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Sheet1!A1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today</a:t>
            </a:r>
            <a:endParaRPr/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311700" y="1633050"/>
            <a:ext cx="85206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Sophie’s 2 Golden Rules of 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Excel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lence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Getting oriented with Excel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Excel for API-201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Cleaning data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Analyzing data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Visualizing data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referencing cells</a:t>
            </a:r>
            <a:endParaRPr/>
          </a:p>
        </p:txBody>
      </p:sp>
      <p:graphicFrame>
        <p:nvGraphicFramePr>
          <p:cNvPr id="188" name="Google Shape;188;p32"/>
          <p:cNvGraphicFramePr/>
          <p:nvPr/>
        </p:nvGraphicFramePr>
        <p:xfrm>
          <a:off x="3117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{0DF550CE-C8A7-4223-ABDC-2F24AA7CBB41}</a:tableStyleId>
              </a:tblPr>
              <a:tblGrid>
                <a:gridCol w="1689125"/>
                <a:gridCol w="6831475"/>
              </a:tblGrid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 A1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A1:A3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cells A1, A2, A3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A:A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whole A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A:B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whole of columns A and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A1:B7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array covering A1 down to A7 and B1 down to B7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$A$1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Sheet1!A1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referencing cells</a:t>
            </a:r>
            <a:endParaRPr/>
          </a:p>
        </p:txBody>
      </p:sp>
      <p:graphicFrame>
        <p:nvGraphicFramePr>
          <p:cNvPr id="194" name="Google Shape;194;p33"/>
          <p:cNvGraphicFramePr/>
          <p:nvPr/>
        </p:nvGraphicFramePr>
        <p:xfrm>
          <a:off x="3117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{0DF550CE-C8A7-4223-ABDC-2F24AA7CBB41}</a:tableStyleId>
              </a:tblPr>
              <a:tblGrid>
                <a:gridCol w="1689125"/>
                <a:gridCol w="6831475"/>
              </a:tblGrid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 A1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A1:A3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cells A1, A2, A3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A:A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whole A column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A:B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whole of columns A and B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A1:B7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array covering A1 down to A7 and B1 down to B7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$A$1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 fixed reference to cell A1 that won’t change when you copy a formula to another cell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Sheet1!A1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referencing cells</a:t>
            </a:r>
            <a:endParaRPr/>
          </a:p>
        </p:txBody>
      </p:sp>
      <p:graphicFrame>
        <p:nvGraphicFramePr>
          <p:cNvPr id="200" name="Google Shape;200;p34"/>
          <p:cNvGraphicFramePr/>
          <p:nvPr/>
        </p:nvGraphicFramePr>
        <p:xfrm>
          <a:off x="3117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{0DF550CE-C8A7-4223-ABDC-2F24AA7CBB41}</a:tableStyleId>
              </a:tblPr>
              <a:tblGrid>
                <a:gridCol w="1689125"/>
                <a:gridCol w="6831475"/>
              </a:tblGrid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 A1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A1:A3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cells A1, A2, A3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A:A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whole A column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A:B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whole of columns A and B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A1:B7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array covering A1 down to A7 and B1 down to B7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$A$1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 fixed reference to cell A1 that won’t change when you copy a formula to another cell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Sheet1!A1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Cell A1 on Sheet 1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understanding check!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487200" y="1318725"/>
            <a:ext cx="814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</a:t>
            </a:r>
            <a:r>
              <a:rPr lang="en" sz="2000"/>
              <a:t>A1 contains a text string (“hello world”).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B1 contains a formula (“=$A1”).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900" y="2680575"/>
            <a:ext cx="4349309" cy="17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understanding check!</a:t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487200" y="1318725"/>
            <a:ext cx="814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A1 contains a text string (“hello world”).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B1 contains a formula (“=$A1”).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4" name="Google Shape;214;p36"/>
          <p:cNvSpPr txBox="1"/>
          <p:nvPr/>
        </p:nvSpPr>
        <p:spPr>
          <a:xfrm>
            <a:off x="491975" y="2476025"/>
            <a:ext cx="340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will B1 evaluate to?</a:t>
            </a:r>
            <a:endParaRPr sz="2000"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900" y="2680575"/>
            <a:ext cx="4349309" cy="17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understanding check!</a:t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487200" y="1318725"/>
            <a:ext cx="814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A1 contains a text string (“hello world”).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B1 contains a formula (“=$A1”).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2" name="Google Shape;222;p37"/>
          <p:cNvSpPr txBox="1"/>
          <p:nvPr/>
        </p:nvSpPr>
        <p:spPr>
          <a:xfrm>
            <a:off x="491975" y="2476025"/>
            <a:ext cx="340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will B1 evaluate to?</a:t>
            </a:r>
            <a:endParaRPr sz="2000"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50" y="2685325"/>
            <a:ext cx="4412343" cy="17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understanding check!</a:t>
            </a:r>
            <a:endParaRPr/>
          </a:p>
        </p:txBody>
      </p:sp>
      <p:sp>
        <p:nvSpPr>
          <p:cNvPr id="229" name="Google Shape;229;p38"/>
          <p:cNvSpPr txBox="1"/>
          <p:nvPr/>
        </p:nvSpPr>
        <p:spPr>
          <a:xfrm>
            <a:off x="487200" y="1318725"/>
            <a:ext cx="814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A1 contains a text string (“hello world”).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B1 contains a formula (“=$A1”).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0" name="Google Shape;230;p38"/>
          <p:cNvSpPr txBox="1"/>
          <p:nvPr/>
        </p:nvSpPr>
        <p:spPr>
          <a:xfrm>
            <a:off x="491975" y="2476025"/>
            <a:ext cx="340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will B1 evaluate to?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will happen if I copy the contents of cell B1 into cell B2?</a:t>
            </a:r>
            <a:endParaRPr sz="2000"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50" y="2685325"/>
            <a:ext cx="4412343" cy="17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understanding check!</a:t>
            </a:r>
            <a:endParaRPr/>
          </a:p>
        </p:txBody>
      </p:sp>
      <p:sp>
        <p:nvSpPr>
          <p:cNvPr id="237" name="Google Shape;237;p39"/>
          <p:cNvSpPr txBox="1"/>
          <p:nvPr/>
        </p:nvSpPr>
        <p:spPr>
          <a:xfrm>
            <a:off x="487200" y="1318725"/>
            <a:ext cx="814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A1 contains a text string (“hello world”).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B1 contains a formula (“=$A1”).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8" name="Google Shape;238;p39"/>
          <p:cNvSpPr txBox="1"/>
          <p:nvPr/>
        </p:nvSpPr>
        <p:spPr>
          <a:xfrm>
            <a:off x="491975" y="2476025"/>
            <a:ext cx="340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will B1 evaluate to?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will happen if I copy the contents of cell B1 into cell B2?</a:t>
            </a:r>
            <a:endParaRPr sz="2000"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75" y="2737725"/>
            <a:ext cx="4305725" cy="17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understanding check!</a:t>
            </a:r>
            <a:endParaRPr/>
          </a:p>
        </p:txBody>
      </p:sp>
      <p:sp>
        <p:nvSpPr>
          <p:cNvPr id="245" name="Google Shape;245;p40"/>
          <p:cNvSpPr txBox="1"/>
          <p:nvPr/>
        </p:nvSpPr>
        <p:spPr>
          <a:xfrm>
            <a:off x="487200" y="1318725"/>
            <a:ext cx="814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A1 contains a text string (“hello world”).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Cell B1 contains a formula (“=$A1”).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6" name="Google Shape;246;p40"/>
          <p:cNvSpPr txBox="1"/>
          <p:nvPr/>
        </p:nvSpPr>
        <p:spPr>
          <a:xfrm>
            <a:off x="491975" y="2476025"/>
            <a:ext cx="340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will B1 evaluate to?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will happen if I copy the contents of cell B1 into cell B2?</a:t>
            </a:r>
            <a:endParaRPr sz="2000"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75" y="2737725"/>
            <a:ext cx="4305725" cy="17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/>
        </p:nvSpPr>
        <p:spPr>
          <a:xfrm>
            <a:off x="5846100" y="496400"/>
            <a:ext cx="2986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Why? 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Because “$A1” only fixes the column, not the row! 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So cell B2 now contains the formula “=$A2” and cell A2 is empty.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yntax: fixed references</a:t>
            </a:r>
            <a:endParaRPr/>
          </a:p>
        </p:txBody>
      </p:sp>
      <p:graphicFrame>
        <p:nvGraphicFramePr>
          <p:cNvPr id="254" name="Google Shape;254;p41"/>
          <p:cNvGraphicFramePr/>
          <p:nvPr/>
        </p:nvGraphicFramePr>
        <p:xfrm>
          <a:off x="9525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{0DF550CE-C8A7-4223-ABDC-2F24AA7CBB41}</a:tableStyleId>
              </a:tblPr>
              <a:tblGrid>
                <a:gridCol w="1262075"/>
                <a:gridCol w="597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A1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Neither row nor column is fixed</a:t>
                      </a:r>
                      <a:endParaRPr sz="2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$A1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Column is fixed</a:t>
                      </a:r>
                      <a:endParaRPr sz="2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A$1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Row is fixed</a:t>
                      </a:r>
                      <a:endParaRPr sz="2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$A$1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Row and column are fixed</a:t>
                      </a:r>
                      <a:endParaRPr sz="2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#1: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</a:t>
            </a:r>
            <a:r>
              <a:rPr lang="en"/>
              <a:t>efficiently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formulas</a:t>
            </a:r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472925" y="1261575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Excel, formulas must </a:t>
            </a:r>
            <a:r>
              <a:rPr b="1" lang="en" sz="2000"/>
              <a:t>start with the equals sign</a:t>
            </a:r>
            <a:r>
              <a:rPr lang="en" sz="2000"/>
              <a:t> (=)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Otherwise, Excel doesn’t know if you want to calculate the SUM or just write the word “sum”!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formulas</a:t>
            </a:r>
            <a:endParaRPr/>
          </a:p>
        </p:txBody>
      </p:sp>
      <p:sp>
        <p:nvSpPr>
          <p:cNvPr id="266" name="Google Shape;266;p43"/>
          <p:cNvSpPr txBox="1"/>
          <p:nvPr/>
        </p:nvSpPr>
        <p:spPr>
          <a:xfrm>
            <a:off x="472925" y="1261575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Excel, formulas must </a:t>
            </a:r>
            <a:r>
              <a:rPr b="1" lang="en" sz="2000"/>
              <a:t>start with the equals sign</a:t>
            </a:r>
            <a:r>
              <a:rPr lang="en" sz="2000"/>
              <a:t> (</a:t>
            </a:r>
            <a:r>
              <a:rPr lang="en" sz="2000">
                <a:solidFill>
                  <a:schemeClr val="accent4"/>
                </a:solidFill>
              </a:rPr>
              <a:t>=</a:t>
            </a:r>
            <a:r>
              <a:rPr lang="en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Otherwise, Excel doesn’t know if you want to calculate the SUM or just write the word “sum”!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Functions</a:t>
            </a:r>
            <a:r>
              <a:rPr lang="en" sz="2000"/>
              <a:t> take </a:t>
            </a:r>
            <a:r>
              <a:rPr b="1" lang="en" sz="2000">
                <a:solidFill>
                  <a:srgbClr val="FF0000"/>
                </a:solidFill>
              </a:rPr>
              <a:t>arguments</a:t>
            </a:r>
            <a:r>
              <a:rPr b="1" lang="en" sz="2000"/>
              <a:t> separated by </a:t>
            </a:r>
            <a:r>
              <a:rPr b="1" lang="en" sz="2000">
                <a:solidFill>
                  <a:srgbClr val="9900FF"/>
                </a:solidFill>
              </a:rPr>
              <a:t>commas</a:t>
            </a:r>
            <a:r>
              <a:rPr lang="en" sz="2000"/>
              <a:t>:</a:t>
            </a:r>
            <a:endParaRPr sz="2000"/>
          </a:p>
        </p:txBody>
      </p:sp>
      <p:sp>
        <p:nvSpPr>
          <p:cNvPr id="267" name="Google Shape;267;p43"/>
          <p:cNvSpPr txBox="1"/>
          <p:nvPr/>
        </p:nvSpPr>
        <p:spPr>
          <a:xfrm>
            <a:off x="602625" y="3347550"/>
            <a:ext cx="822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MYFUNCTION(</a:t>
            </a:r>
            <a:r>
              <a:rPr lang="en" sz="21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argument1</a:t>
            </a:r>
            <a:r>
              <a:rPr lang="en" sz="21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2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1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argument2</a:t>
            </a:r>
            <a:r>
              <a:rPr lang="en" sz="21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2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1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argument3</a:t>
            </a:r>
            <a:r>
              <a:rPr lang="en" sz="2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1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formulas</a:t>
            </a:r>
            <a:endParaRPr/>
          </a:p>
        </p:txBody>
      </p:sp>
      <p:sp>
        <p:nvSpPr>
          <p:cNvPr id="273" name="Google Shape;273;p44"/>
          <p:cNvSpPr txBox="1"/>
          <p:nvPr/>
        </p:nvSpPr>
        <p:spPr>
          <a:xfrm>
            <a:off x="472925" y="1261575"/>
            <a:ext cx="8229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</a:t>
            </a:r>
            <a:r>
              <a:rPr b="1" lang="en" sz="2000"/>
              <a:t>argument</a:t>
            </a:r>
            <a:r>
              <a:rPr lang="en" sz="2000"/>
              <a:t> could be: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number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text string in quotes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cell or range of cells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logical condition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output of another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formulas</a:t>
            </a:r>
            <a:endParaRPr/>
          </a:p>
        </p:txBody>
      </p:sp>
      <p:sp>
        <p:nvSpPr>
          <p:cNvPr id="279" name="Google Shape;279;p45"/>
          <p:cNvSpPr txBox="1"/>
          <p:nvPr/>
        </p:nvSpPr>
        <p:spPr>
          <a:xfrm>
            <a:off x="472925" y="1261575"/>
            <a:ext cx="8229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</a:t>
            </a:r>
            <a:r>
              <a:rPr b="1" lang="en" sz="2000"/>
              <a:t>argument</a:t>
            </a:r>
            <a:r>
              <a:rPr lang="en" sz="2000"/>
              <a:t> could be: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number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text string in quotes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cell or range of cells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logical condition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output of another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701525" y="3561875"/>
            <a:ext cx="685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=IF(A1&gt;0, “this is a positive number”, 0)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formulas</a:t>
            </a:r>
            <a:endParaRPr/>
          </a:p>
        </p:txBody>
      </p:sp>
      <p:sp>
        <p:nvSpPr>
          <p:cNvPr id="286" name="Google Shape;286;p46"/>
          <p:cNvSpPr txBox="1"/>
          <p:nvPr/>
        </p:nvSpPr>
        <p:spPr>
          <a:xfrm>
            <a:off x="472925" y="1261575"/>
            <a:ext cx="8229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</a:t>
            </a:r>
            <a:r>
              <a:rPr b="1" lang="en" sz="2000"/>
              <a:t>argument</a:t>
            </a:r>
            <a:r>
              <a:rPr lang="en" sz="2000"/>
              <a:t> could be: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number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text string in quotes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cell or range of cells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00"/>
                </a:highlight>
              </a:rPr>
              <a:t>a logical condition</a:t>
            </a:r>
            <a:endParaRPr sz="2000">
              <a:highlight>
                <a:srgbClr val="FFFF00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output of another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701525" y="3561875"/>
            <a:ext cx="685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=IF(</a:t>
            </a:r>
            <a:r>
              <a:rPr lang="en" sz="21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A1&gt;0</a:t>
            </a: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, “this is a positive number”, 0)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formulas</a:t>
            </a:r>
            <a:endParaRPr/>
          </a:p>
        </p:txBody>
      </p:sp>
      <p:sp>
        <p:nvSpPr>
          <p:cNvPr id="293" name="Google Shape;293;p47"/>
          <p:cNvSpPr txBox="1"/>
          <p:nvPr/>
        </p:nvSpPr>
        <p:spPr>
          <a:xfrm>
            <a:off x="472925" y="1261575"/>
            <a:ext cx="8229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</a:t>
            </a:r>
            <a:r>
              <a:rPr b="1" lang="en" sz="2000"/>
              <a:t>argument</a:t>
            </a:r>
            <a:r>
              <a:rPr lang="en" sz="2000"/>
              <a:t> could be: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number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00FFFF"/>
                </a:highlight>
              </a:rPr>
              <a:t>a text string in quotes</a:t>
            </a:r>
            <a:endParaRPr sz="2000">
              <a:highlight>
                <a:srgbClr val="00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cell or range of cells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logical condition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output of another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701525" y="3561875"/>
            <a:ext cx="685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=IF(A1&gt;0, </a:t>
            </a:r>
            <a:r>
              <a:rPr lang="en" sz="21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“this is a positive number”</a:t>
            </a: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, 0)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formulas</a:t>
            </a:r>
            <a:endParaRPr/>
          </a:p>
        </p:txBody>
      </p:sp>
      <p:sp>
        <p:nvSpPr>
          <p:cNvPr id="300" name="Google Shape;300;p48"/>
          <p:cNvSpPr txBox="1"/>
          <p:nvPr/>
        </p:nvSpPr>
        <p:spPr>
          <a:xfrm>
            <a:off x="472925" y="1261575"/>
            <a:ext cx="8229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</a:t>
            </a:r>
            <a:r>
              <a:rPr b="1" lang="en" sz="2000"/>
              <a:t>argument</a:t>
            </a:r>
            <a:r>
              <a:rPr lang="en" sz="2000"/>
              <a:t> could be: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00FF"/>
                </a:highlight>
              </a:rPr>
              <a:t>a number</a:t>
            </a:r>
            <a:endParaRPr sz="2000">
              <a:highlight>
                <a:srgbClr val="FF00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text string in quotes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cell or range of cells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logical condition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output of another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48"/>
          <p:cNvSpPr txBox="1"/>
          <p:nvPr/>
        </p:nvSpPr>
        <p:spPr>
          <a:xfrm>
            <a:off x="701525" y="3561875"/>
            <a:ext cx="685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=IF(A1&gt;0, “this is a positive number”, </a:t>
            </a:r>
            <a:r>
              <a:rPr lang="en" sz="2100">
                <a:highlight>
                  <a:srgbClr val="FF00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formulas</a:t>
            </a:r>
            <a:endParaRPr/>
          </a:p>
        </p:txBody>
      </p:sp>
      <p:sp>
        <p:nvSpPr>
          <p:cNvPr id="307" name="Google Shape;307;p49"/>
          <p:cNvSpPr txBox="1"/>
          <p:nvPr/>
        </p:nvSpPr>
        <p:spPr>
          <a:xfrm>
            <a:off x="472925" y="1261575"/>
            <a:ext cx="8229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</a:t>
            </a:r>
            <a:r>
              <a:rPr b="1" lang="en" sz="2000"/>
              <a:t>argument</a:t>
            </a:r>
            <a:r>
              <a:rPr lang="en" sz="2000"/>
              <a:t> could be: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number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text string in quotes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cell or range of cells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logical condition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output of another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410525" y="3561875"/>
            <a:ext cx="852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=IF(A1&gt;0, “this is a positive number”, </a:t>
            </a:r>
            <a:r>
              <a:rPr b="1" lang="en" sz="2100">
                <a:latin typeface="Source Code Pro"/>
                <a:ea typeface="Source Code Pro"/>
                <a:cs typeface="Source Code Pro"/>
                <a:sym typeface="Source Code Pro"/>
              </a:rPr>
              <a:t>AVERAGE(A:A)</a:t>
            </a: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formulas</a:t>
            </a:r>
            <a:endParaRPr/>
          </a:p>
        </p:txBody>
      </p:sp>
      <p:sp>
        <p:nvSpPr>
          <p:cNvPr id="314" name="Google Shape;314;p50"/>
          <p:cNvSpPr txBox="1"/>
          <p:nvPr/>
        </p:nvSpPr>
        <p:spPr>
          <a:xfrm>
            <a:off x="472925" y="1261575"/>
            <a:ext cx="8229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</a:t>
            </a:r>
            <a:r>
              <a:rPr b="1" lang="en" sz="2000"/>
              <a:t>argument</a:t>
            </a:r>
            <a:r>
              <a:rPr lang="en" sz="2000"/>
              <a:t> could be: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number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text string in quotes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cell or range of cells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logical condition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00FF00"/>
                </a:highlight>
              </a:rPr>
              <a:t>the output of another function</a:t>
            </a:r>
            <a:endParaRPr sz="20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410525" y="3561875"/>
            <a:ext cx="852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=IF(A1&gt;0, “this is a positive number”, </a:t>
            </a:r>
            <a:r>
              <a:rPr lang="en" sz="21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AVERAGE(A:A)</a:t>
            </a: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490250" y="528900"/>
            <a:ext cx="81693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“Give an MPP a COUNTIF, and they will complete the problem set today.</a:t>
            </a:r>
            <a:endParaRPr sz="2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Teach an MPP how to use the Excel help function, and they will complete the problem sets forever.”</a:t>
            </a:r>
            <a:endParaRPr sz="2940"/>
          </a:p>
        </p:txBody>
      </p:sp>
      <p:sp>
        <p:nvSpPr>
          <p:cNvPr id="321" name="Google Shape;321;p51"/>
          <p:cNvSpPr txBox="1"/>
          <p:nvPr/>
        </p:nvSpPr>
        <p:spPr>
          <a:xfrm>
            <a:off x="5073500" y="4076225"/>
            <a:ext cx="381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–– API-201 proverb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#1: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efficiently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stats class, not an Excel class.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stuck on something Excel-related for more than 5 minutes… it’s time to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#askforhelp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builder</a:t>
            </a:r>
            <a:endParaRPr/>
          </a:p>
        </p:txBody>
      </p:sp>
      <p:pic>
        <p:nvPicPr>
          <p:cNvPr id="327" name="Google Shape;3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0" y="1106000"/>
            <a:ext cx="5610501" cy="373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2"/>
          <p:cNvSpPr txBox="1"/>
          <p:nvPr/>
        </p:nvSpPr>
        <p:spPr>
          <a:xfrm>
            <a:off x="372900" y="1733075"/>
            <a:ext cx="2586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 bring up the Formula Builder, click on the </a:t>
            </a:r>
            <a:r>
              <a:rPr lang="en" sz="2100">
                <a:solidFill>
                  <a:srgbClr val="FF0000"/>
                </a:solidFill>
              </a:rPr>
              <a:t>function  button</a:t>
            </a:r>
            <a:r>
              <a:rPr lang="en" sz="2100"/>
              <a:t> (fx).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You can </a:t>
            </a:r>
            <a:r>
              <a:rPr lang="en" sz="2100">
                <a:solidFill>
                  <a:srgbClr val="FF0000"/>
                </a:solidFill>
              </a:rPr>
              <a:t>search</a:t>
            </a:r>
            <a:r>
              <a:rPr lang="en" sz="2100"/>
              <a:t> for a function by name.</a:t>
            </a:r>
            <a:endParaRPr sz="2100"/>
          </a:p>
        </p:txBody>
      </p:sp>
      <p:sp>
        <p:nvSpPr>
          <p:cNvPr id="329" name="Google Shape;329;p52"/>
          <p:cNvSpPr/>
          <p:nvPr/>
        </p:nvSpPr>
        <p:spPr>
          <a:xfrm>
            <a:off x="3954300" y="1013925"/>
            <a:ext cx="385800" cy="385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2"/>
          <p:cNvSpPr/>
          <p:nvPr/>
        </p:nvSpPr>
        <p:spPr>
          <a:xfrm>
            <a:off x="6721325" y="1523525"/>
            <a:ext cx="1975200" cy="385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builder</a:t>
            </a:r>
            <a:endParaRPr/>
          </a:p>
        </p:txBody>
      </p:sp>
      <p:sp>
        <p:nvSpPr>
          <p:cNvPr id="336" name="Google Shape;336;p53"/>
          <p:cNvSpPr txBox="1"/>
          <p:nvPr/>
        </p:nvSpPr>
        <p:spPr>
          <a:xfrm>
            <a:off x="372900" y="1656875"/>
            <a:ext cx="2886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Click on the function you want, and it will show you the </a:t>
            </a:r>
            <a:r>
              <a:rPr lang="en" sz="1900">
                <a:solidFill>
                  <a:srgbClr val="FF0000"/>
                </a:solidFill>
              </a:rPr>
              <a:t>arguments</a:t>
            </a:r>
            <a:r>
              <a:rPr lang="en" sz="1900"/>
              <a:t> you need to enter.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Click on “</a:t>
            </a:r>
            <a:r>
              <a:rPr lang="en" sz="1900">
                <a:solidFill>
                  <a:srgbClr val="FF0000"/>
                </a:solidFill>
              </a:rPr>
              <a:t>More help on this function</a:t>
            </a:r>
            <a:r>
              <a:rPr lang="en" sz="1900"/>
              <a:t>” to see examples.</a:t>
            </a:r>
            <a:endParaRPr sz="1900"/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057" y="1106000"/>
            <a:ext cx="5340242" cy="36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3"/>
          <p:cNvSpPr/>
          <p:nvPr/>
        </p:nvSpPr>
        <p:spPr>
          <a:xfrm>
            <a:off x="6797525" y="2004525"/>
            <a:ext cx="1975200" cy="900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3"/>
          <p:cNvSpPr/>
          <p:nvPr/>
        </p:nvSpPr>
        <p:spPr>
          <a:xfrm>
            <a:off x="7516650" y="4619150"/>
            <a:ext cx="1256100" cy="2715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builder</a:t>
            </a:r>
            <a:endParaRPr/>
          </a:p>
        </p:txBody>
      </p:sp>
      <p:pic>
        <p:nvPicPr>
          <p:cNvPr id="345" name="Google Shape;3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750" y="815475"/>
            <a:ext cx="5066544" cy="373269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4"/>
          <p:cNvSpPr txBox="1"/>
          <p:nvPr/>
        </p:nvSpPr>
        <p:spPr>
          <a:xfrm>
            <a:off x="372900" y="1656875"/>
            <a:ext cx="2886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Click on the function you want, and it will show you the </a:t>
            </a:r>
            <a:r>
              <a:rPr lang="en" sz="1900">
                <a:solidFill>
                  <a:srgbClr val="FF0000"/>
                </a:solidFill>
              </a:rPr>
              <a:t>arguments</a:t>
            </a:r>
            <a:r>
              <a:rPr lang="en" sz="1900"/>
              <a:t> you need to enter.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Click on “</a:t>
            </a:r>
            <a:r>
              <a:rPr lang="en" sz="1900">
                <a:solidFill>
                  <a:srgbClr val="FF0000"/>
                </a:solidFill>
              </a:rPr>
              <a:t>More help on this function</a:t>
            </a:r>
            <a:r>
              <a:rPr lang="en" sz="1900"/>
              <a:t>” to see examples.</a:t>
            </a:r>
            <a:endParaRPr sz="1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352" name="Google Shape;352;p55"/>
          <p:cNvSpPr txBox="1"/>
          <p:nvPr/>
        </p:nvSpPr>
        <p:spPr>
          <a:xfrm>
            <a:off x="2730350" y="3876200"/>
            <a:ext cx="550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i.e., getting the data into a format that is most useful to us</a:t>
            </a:r>
            <a:endParaRPr sz="2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Recoding variables</a:t>
            </a:r>
            <a:endParaRPr/>
          </a:p>
        </p:txBody>
      </p:sp>
      <p:sp>
        <p:nvSpPr>
          <p:cNvPr id="358" name="Google Shape;358;p56"/>
          <p:cNvSpPr txBox="1"/>
          <p:nvPr/>
        </p:nvSpPr>
        <p:spPr>
          <a:xfrm>
            <a:off x="430050" y="1569625"/>
            <a:ext cx="5272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There are many ways to encode information.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Sometimes we might want to switch, e.g., from </a:t>
            </a:r>
            <a:r>
              <a:rPr b="1" lang="en" sz="2100"/>
              <a:t>categorical</a:t>
            </a:r>
            <a:r>
              <a:rPr lang="en" sz="2100"/>
              <a:t> variable to a </a:t>
            </a:r>
            <a:r>
              <a:rPr b="1" lang="en" sz="2100"/>
              <a:t>numeric</a:t>
            </a:r>
            <a:r>
              <a:rPr lang="en" sz="2100"/>
              <a:t> variable.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59" name="Google Shape;3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650" y="1519500"/>
            <a:ext cx="2894249" cy="253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Recoding variables</a:t>
            </a:r>
            <a:endParaRPr/>
          </a:p>
        </p:txBody>
      </p:sp>
      <p:pic>
        <p:nvPicPr>
          <p:cNvPr id="365" name="Google Shape;3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001225"/>
            <a:ext cx="4038189" cy="37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7"/>
          <p:cNvSpPr txBox="1"/>
          <p:nvPr/>
        </p:nvSpPr>
        <p:spPr>
          <a:xfrm>
            <a:off x="472925" y="1742600"/>
            <a:ext cx="385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We can use the IF function to recode variables.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Note that Excel helpfully gives us the syntax of the function as a pop-up.</a:t>
            </a:r>
            <a:endParaRPr sz="2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Recoding variables</a:t>
            </a:r>
            <a:endParaRPr/>
          </a:p>
        </p:txBody>
      </p:sp>
      <p:sp>
        <p:nvSpPr>
          <p:cNvPr id="372" name="Google Shape;372;p58"/>
          <p:cNvSpPr txBox="1"/>
          <p:nvPr/>
        </p:nvSpPr>
        <p:spPr>
          <a:xfrm>
            <a:off x="430050" y="1569625"/>
            <a:ext cx="4761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There are many ways to encode information.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Sometimes we might want to </a:t>
            </a:r>
            <a:r>
              <a:rPr b="1" lang="en" sz="2100"/>
              <a:t>collapse</a:t>
            </a:r>
            <a:r>
              <a:rPr lang="en" sz="2100"/>
              <a:t> a variable down into fewer categories.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73" name="Google Shape;3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125" y="1232274"/>
            <a:ext cx="3485875" cy="33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Recoding variables</a:t>
            </a:r>
            <a:endParaRPr/>
          </a:p>
        </p:txBody>
      </p:sp>
      <p:sp>
        <p:nvSpPr>
          <p:cNvPr id="379" name="Google Shape;379;p59"/>
          <p:cNvSpPr txBox="1"/>
          <p:nvPr/>
        </p:nvSpPr>
        <p:spPr>
          <a:xfrm>
            <a:off x="472925" y="1209200"/>
            <a:ext cx="3757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what if we have more than two categories?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could nest multiple IF functions, but that gets messy!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Instead, we can use the VLOOKUP function with a lookup table.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80" name="Google Shape;3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625" y="1258400"/>
            <a:ext cx="4608774" cy="234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425" y="3908200"/>
            <a:ext cx="6537450" cy="8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data</a:t>
            </a:r>
            <a:endParaRPr/>
          </a:p>
        </p:txBody>
      </p:sp>
      <p:sp>
        <p:nvSpPr>
          <p:cNvPr id="387" name="Google Shape;387;p60"/>
          <p:cNvSpPr txBox="1"/>
          <p:nvPr/>
        </p:nvSpPr>
        <p:spPr>
          <a:xfrm>
            <a:off x="2730350" y="3876200"/>
            <a:ext cx="550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i.e., calculating descriptive statistics, performing statistical tests</a:t>
            </a:r>
            <a:endParaRPr sz="2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393" name="Google Shape;393;p61"/>
          <p:cNvSpPr txBox="1"/>
          <p:nvPr/>
        </p:nvSpPr>
        <p:spPr>
          <a:xfrm>
            <a:off x="2830375" y="492950"/>
            <a:ext cx="611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Turning our data into a table allows us to sort and filter by different variables</a:t>
            </a:r>
            <a:endParaRPr sz="2000"/>
          </a:p>
        </p:txBody>
      </p:sp>
      <p:pic>
        <p:nvPicPr>
          <p:cNvPr id="394" name="Google Shape;3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73200"/>
            <a:ext cx="3012722" cy="29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072" y="1473200"/>
            <a:ext cx="3097389" cy="29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1"/>
          <p:cNvSpPr/>
          <p:nvPr/>
        </p:nvSpPr>
        <p:spPr>
          <a:xfrm>
            <a:off x="3211375" y="1397000"/>
            <a:ext cx="376200" cy="3027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1"/>
          <p:cNvSpPr/>
          <p:nvPr/>
        </p:nvSpPr>
        <p:spPr>
          <a:xfrm>
            <a:off x="2830375" y="1625600"/>
            <a:ext cx="471600" cy="579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1"/>
          <p:cNvSpPr/>
          <p:nvPr/>
        </p:nvSpPr>
        <p:spPr>
          <a:xfrm>
            <a:off x="7097575" y="2082800"/>
            <a:ext cx="471600" cy="579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#2: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transparently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pic>
        <p:nvPicPr>
          <p:cNvPr id="404" name="Google Shape;40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025" y="485300"/>
            <a:ext cx="5328874" cy="4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2"/>
          <p:cNvSpPr txBox="1"/>
          <p:nvPr/>
        </p:nvSpPr>
        <p:spPr>
          <a:xfrm>
            <a:off x="415775" y="1204425"/>
            <a:ext cx="2986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Tables are a great way to </a:t>
            </a:r>
            <a:r>
              <a:rPr b="1" lang="en" sz="1900"/>
              <a:t>explore</a:t>
            </a:r>
            <a:r>
              <a:rPr lang="en" sz="1900"/>
              <a:t> a dataset.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However, if you have a BIG dataset with LOTS of variables, using a table can be slow and confusing.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these cases, we probably want to use </a:t>
            </a:r>
            <a:r>
              <a:rPr b="1" lang="en" sz="1900"/>
              <a:t>functions</a:t>
            </a:r>
            <a:r>
              <a:rPr lang="en" sz="1900"/>
              <a:t> instead. </a:t>
            </a:r>
            <a:endParaRPr sz="19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411" name="Google Shape;411;p63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12" name="Google Shape;412;p63"/>
          <p:cNvGraphicFramePr/>
          <p:nvPr/>
        </p:nvGraphicFramePr>
        <p:xfrm>
          <a:off x="3879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{0DF550CE-C8A7-4223-ABDC-2F24AA7CBB41}</a:tableStyleId>
              </a:tblPr>
              <a:tblGrid>
                <a:gridCol w="3474475"/>
                <a:gridCol w="5046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Function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What does it do?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Counts the number of cells that contain a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up the cells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Takes the mean of the cells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STDEV.P /  STDEV.S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deviation for a population / a sample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Takes the median of the cells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418" name="Google Shape;418;p64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19" name="Google Shape;419;p64"/>
          <p:cNvGraphicFramePr/>
          <p:nvPr/>
        </p:nvGraphicFramePr>
        <p:xfrm>
          <a:off x="3879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{0DF550CE-C8A7-4223-ABDC-2F24AA7CBB41}</a:tableStyleId>
              </a:tblPr>
              <a:tblGrid>
                <a:gridCol w="3474475"/>
                <a:gridCol w="5046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Function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What does it do?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 /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COUNTIF / COUNTIFS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Counts the number of cells that contain a number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(or meet a certain condition)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 /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SUMIF / SUMIFS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up the cells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(or the cells that meet a certain condition)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/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AVERAGEIF / AVERAGEIFS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Takes the mean of the cells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(or the cells that meet a certain condition)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STDEV.P /  STDEV.S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deviation for a population / a sample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Takes the median of the cells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tests (don’t need to worry about these yet!)</a:t>
            </a:r>
            <a:endParaRPr/>
          </a:p>
        </p:txBody>
      </p:sp>
      <p:sp>
        <p:nvSpPr>
          <p:cNvPr id="425" name="Google Shape;425;p65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26" name="Google Shape;426;p65"/>
          <p:cNvGraphicFramePr/>
          <p:nvPr/>
        </p:nvGraphicFramePr>
        <p:xfrm>
          <a:off x="3879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{0DF550CE-C8A7-4223-ABDC-2F24AA7CBB41}</a:tableStyleId>
              </a:tblPr>
              <a:tblGrid>
                <a:gridCol w="3474475"/>
                <a:gridCol w="5046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Function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What does it do?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NORM.S.INV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Inverse of the standard normal distribution, used for finding critical 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NORM.S.DIST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normal distribution, used for finding p-values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CHISQ.TEST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Chi-squared test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check: let’s figure out how to use AVERAGEIF!</a:t>
            </a:r>
            <a:endParaRPr/>
          </a:p>
        </p:txBody>
      </p:sp>
      <p:sp>
        <p:nvSpPr>
          <p:cNvPr id="432" name="Google Shape;432;p66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33" name="Google Shape;43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7583"/>
            <a:ext cx="4163325" cy="344111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6"/>
          <p:cNvSpPr txBox="1"/>
          <p:nvPr/>
        </p:nvSpPr>
        <p:spPr>
          <a:xfrm>
            <a:off x="458625" y="1361600"/>
            <a:ext cx="381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Suppose we want to calculate the </a:t>
            </a:r>
            <a:r>
              <a:rPr b="1" lang="en" sz="1800"/>
              <a:t>average age</a:t>
            </a:r>
            <a:r>
              <a:rPr lang="en" sz="1800"/>
              <a:t> of the individuals in our data </a:t>
            </a:r>
            <a:r>
              <a:rPr b="1" lang="en" sz="1800"/>
              <a:t>who voted</a:t>
            </a:r>
            <a:r>
              <a:rPr lang="en" sz="1800"/>
              <a:t> in 2020.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can use AVERAGEIF! But how does the syntax work?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use the Formula Builder...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check: let’s figure out how to use AVERAGEIF!</a:t>
            </a:r>
            <a:endParaRPr/>
          </a:p>
        </p:txBody>
      </p:sp>
      <p:sp>
        <p:nvSpPr>
          <p:cNvPr id="440" name="Google Shape;440;p67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41" name="Google Shape;4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897" y="1215775"/>
            <a:ext cx="6173399" cy="368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check: let’s figure out how to use AVERAGEIF!</a:t>
            </a:r>
            <a:endParaRPr/>
          </a:p>
        </p:txBody>
      </p:sp>
      <p:sp>
        <p:nvSpPr>
          <p:cNvPr id="447" name="Google Shape;447;p68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48" name="Google Shape;44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12" y="1106000"/>
            <a:ext cx="6440087" cy="38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check: let’s figure out how to use AVERAGEIF!</a:t>
            </a:r>
            <a:endParaRPr/>
          </a:p>
        </p:txBody>
      </p:sp>
      <p:sp>
        <p:nvSpPr>
          <p:cNvPr id="454" name="Google Shape;454;p69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55" name="Google Shape;455;p69"/>
          <p:cNvPicPr preferRelativeResize="0"/>
          <p:nvPr/>
        </p:nvPicPr>
        <p:blipFill rotWithShape="1">
          <a:blip r:embed="rId3">
            <a:alphaModFix/>
          </a:blip>
          <a:srcRect b="0" l="23500" r="0" t="0"/>
          <a:stretch/>
        </p:blipFill>
        <p:spPr>
          <a:xfrm>
            <a:off x="4859175" y="1519100"/>
            <a:ext cx="4130276" cy="30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9"/>
          <p:cNvSpPr txBox="1"/>
          <p:nvPr/>
        </p:nvSpPr>
        <p:spPr>
          <a:xfrm>
            <a:off x="344325" y="1361600"/>
            <a:ext cx="4130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do the same  calculation for the abstainers, I made 2 changes: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 added $ to the cell references to keep it fixed when I copied it!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 changed “voted” to “abstained”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Easy!</a:t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r>
              <a:rPr lang="en"/>
              <a:t> data</a:t>
            </a:r>
            <a:endParaRPr/>
          </a:p>
        </p:txBody>
      </p:sp>
      <p:sp>
        <p:nvSpPr>
          <p:cNvPr id="462" name="Google Shape;462;p70"/>
          <p:cNvSpPr txBox="1"/>
          <p:nvPr/>
        </p:nvSpPr>
        <p:spPr>
          <a:xfrm>
            <a:off x="2730350" y="3876200"/>
            <a:ext cx="550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i.e., making graphs!</a:t>
            </a:r>
            <a:endParaRPr sz="21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Charts: one variable</a:t>
            </a:r>
            <a:endParaRPr/>
          </a:p>
        </p:txBody>
      </p:sp>
      <p:sp>
        <p:nvSpPr>
          <p:cNvPr id="468" name="Google Shape;468;p71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69" name="Google Shape;46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650" y="1047275"/>
            <a:ext cx="5346650" cy="37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1"/>
          <p:cNvSpPr txBox="1"/>
          <p:nvPr/>
        </p:nvSpPr>
        <p:spPr>
          <a:xfrm>
            <a:off x="387200" y="1404450"/>
            <a:ext cx="281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Highlight the column we want to display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Go Insert →  Chart → Histogram 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2095500"/>
            <a:ext cx="86487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Charts: one variable</a:t>
            </a:r>
            <a:endParaRPr/>
          </a:p>
        </p:txBody>
      </p:sp>
      <p:sp>
        <p:nvSpPr>
          <p:cNvPr id="476" name="Google Shape;476;p72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7" name="Google Shape;477;p72"/>
          <p:cNvSpPr txBox="1"/>
          <p:nvPr/>
        </p:nvSpPr>
        <p:spPr>
          <a:xfrm>
            <a:off x="387200" y="1861650"/>
            <a:ext cx="281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Excel will spit out some default chart.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It will not be pretty!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But that’s ok.</a:t>
            </a:r>
            <a:endParaRPr sz="2100"/>
          </a:p>
        </p:txBody>
      </p:sp>
      <p:pic>
        <p:nvPicPr>
          <p:cNvPr id="478" name="Google Shape;47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675" y="1494950"/>
            <a:ext cx="5535625" cy="33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Charts: one variable</a:t>
            </a:r>
            <a:endParaRPr/>
          </a:p>
        </p:txBody>
      </p:sp>
      <p:sp>
        <p:nvSpPr>
          <p:cNvPr id="484" name="Google Shape;484;p73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5" name="Google Shape;485;p73"/>
          <p:cNvSpPr txBox="1"/>
          <p:nvPr/>
        </p:nvSpPr>
        <p:spPr>
          <a:xfrm>
            <a:off x="387200" y="1861650"/>
            <a:ext cx="281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Excel will spit out some default chart.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It will not be pretty!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But that’s ok.</a:t>
            </a:r>
            <a:endParaRPr sz="2100"/>
          </a:p>
        </p:txBody>
      </p:sp>
      <p:pic>
        <p:nvPicPr>
          <p:cNvPr id="486" name="Google Shape;48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675" y="1494950"/>
            <a:ext cx="5535625" cy="33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3"/>
          <p:cNvSpPr txBox="1"/>
          <p:nvPr/>
        </p:nvSpPr>
        <p:spPr>
          <a:xfrm>
            <a:off x="3773325" y="475775"/>
            <a:ext cx="490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Protip: to change something on a chart, </a:t>
            </a:r>
            <a:r>
              <a:rPr b="1"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double-click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on that element!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Charts: one variable</a:t>
            </a:r>
            <a:endParaRPr/>
          </a:p>
        </p:txBody>
      </p:sp>
      <p:sp>
        <p:nvSpPr>
          <p:cNvPr id="493" name="Google Shape;493;p74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94" name="Google Shape;49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997" y="1106000"/>
            <a:ext cx="6446526" cy="379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Charts: one variable</a:t>
            </a:r>
            <a:endParaRPr/>
          </a:p>
        </p:txBody>
      </p:sp>
      <p:sp>
        <p:nvSpPr>
          <p:cNvPr id="500" name="Google Shape;500;p75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01" name="Google Shape;50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748" y="1179250"/>
            <a:ext cx="6230550" cy="37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Charts: multiple variables</a:t>
            </a:r>
            <a:endParaRPr/>
          </a:p>
        </p:txBody>
      </p:sp>
      <p:sp>
        <p:nvSpPr>
          <p:cNvPr id="507" name="Google Shape;507;p76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08" name="Google Shape;50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349" y="1106000"/>
            <a:ext cx="5534873" cy="38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6"/>
          <p:cNvSpPr/>
          <p:nvPr/>
        </p:nvSpPr>
        <p:spPr>
          <a:xfrm>
            <a:off x="3682850" y="1047275"/>
            <a:ext cx="557100" cy="31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6"/>
          <p:cNvSpPr/>
          <p:nvPr/>
        </p:nvSpPr>
        <p:spPr>
          <a:xfrm>
            <a:off x="8026250" y="1275875"/>
            <a:ext cx="557100" cy="73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Charts: multiple variables</a:t>
            </a:r>
            <a:endParaRPr/>
          </a:p>
        </p:txBody>
      </p:sp>
      <p:sp>
        <p:nvSpPr>
          <p:cNvPr id="516" name="Google Shape;516;p77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17" name="Google Shape;51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48957"/>
            <a:ext cx="8411126" cy="484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Charts: multiple variables</a:t>
            </a:r>
            <a:endParaRPr/>
          </a:p>
        </p:txBody>
      </p:sp>
      <p:sp>
        <p:nvSpPr>
          <p:cNvPr id="523" name="Google Shape;523;p78"/>
          <p:cNvSpPr txBox="1"/>
          <p:nvPr/>
        </p:nvSpPr>
        <p:spPr>
          <a:xfrm>
            <a:off x="472925" y="1361600"/>
            <a:ext cx="81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24" name="Google Shape;52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03" y="1229902"/>
            <a:ext cx="8520598" cy="374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2095500"/>
            <a:ext cx="86487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558650" y="275750"/>
            <a:ext cx="7500900" cy="457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#2: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transparently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your Excel sheet intelligible to your future self / your collaborators / your hypothetical boss!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calculations down into smaller steps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sensible column/sheet names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first… The Basics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601625" y="3919075"/>
            <a:ext cx="740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Disclaimer: I am using Microsoft Excel for Mac version 16 (Office 365). Things may look slightly different depending on your version and operating system.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