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Playfair Display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Oswald"/>
      <p:regular r:id="rId52"/>
      <p:bold r:id="rId53"/>
    </p:embeddedFont>
    <p:embeddedFont>
      <p:font typeface="Merriweathe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915FEC-29B6-416B-A19E-5A58FC3BB772}">
  <a:tblStyle styleId="{67915FEC-29B6-416B-A19E-5A58FC3BB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layfairDisplay-regular.fntdata"/><Relationship Id="rId43" Type="http://schemas.openxmlformats.org/officeDocument/2006/relationships/slide" Target="slides/slide37.xml"/><Relationship Id="rId46" Type="http://schemas.openxmlformats.org/officeDocument/2006/relationships/font" Target="fonts/PlayfairDisplay-italic.fntdata"/><Relationship Id="rId45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regular.fntdata"/><Relationship Id="rId47" Type="http://schemas.openxmlformats.org/officeDocument/2006/relationships/font" Target="fonts/PlayfairDisplay-boldItalic.fntdata"/><Relationship Id="rId49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5.xml"/><Relationship Id="rId55" Type="http://schemas.openxmlformats.org/officeDocument/2006/relationships/font" Target="fonts/Merriweather-bold.fntdata"/><Relationship Id="rId10" Type="http://schemas.openxmlformats.org/officeDocument/2006/relationships/slide" Target="slides/slide4.xml"/><Relationship Id="rId54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57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56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d0734dc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1d0734dc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d0734dc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d0734dc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1d0734dc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1d0734dc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d0734dc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d0734dc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1d0734dc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1d0734dc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1d0734dc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1d0734dc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1d0734dc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1d0734dc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d0734dc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1d0734dc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1d0734dc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1d0734dc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1d0734dc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1d0734dc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1d0734d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1d0734d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d0734dc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1d0734dc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1d0734dc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1d0734dc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1d0734dc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1d0734dc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1d0734dc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1d0734dc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d0734d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1d0734d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1d0734dc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1d0734dc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1d0734dc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1d0734dc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d0734d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d0734d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1d0734dc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1d0734dc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1d0734dc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1d0734dc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1d0734dc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1d0734dc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1d0734dc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1d0734dc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1d0734dc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1d0734dc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1d0734dc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1d0734dc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1d0734dc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1d0734dc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1d0734dc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1d0734dc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1d0734dc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1d0734dc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1d0734dc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1d0734dc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1d0734dc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1d0734dc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1d0734dc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1d0734dc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1d0734dc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1d0734dc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1d0734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1d0734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d0734d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1d0734d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d0734dc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d0734d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1d0734d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1d0734d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Merriweather"/>
              <a:buNone/>
              <a:defRPr b="1" sz="68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1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highlight>
                  <a:schemeClr val="dk1"/>
                </a:highlight>
              </a:defRPr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highlight>
                  <a:schemeClr val="dk1"/>
                </a:highlight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highlight>
                  <a:schemeClr val="lt1"/>
                </a:highlight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highlight>
                  <a:schemeClr val="lt1"/>
                </a:highlight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Oswald"/>
              <a:buNone/>
              <a:defRPr sz="34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○"/>
              <a:defRPr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■"/>
              <a:defRPr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dropbox.com/s/vqwf3353nfw5pzp/Tokyo%20Olympics%20Medal%20Table.xlsx?dl=1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towardsdatascience.com/a-visual-interpretation-of-the-standard-deviation-30f4676c291c" TargetMode="External"/><Relationship Id="rId6" Type="http://schemas.openxmlformats.org/officeDocument/2006/relationships/hyperlink" Target="https://rpsychologist.com/correlati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Review Session </a:t>
            </a:r>
            <a:r>
              <a:rPr lang="en"/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API-201, 10.08.21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Sophie Hill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central tendency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025"/>
            <a:ext cx="764195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510700" y="1284325"/>
            <a:ext cx="5406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The distribution is not symmetric, so the mean =/= the median.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It has a long right-tail, so the mean is being </a:t>
            </a:r>
            <a:r>
              <a:rPr i="1" lang="en" sz="2000">
                <a:latin typeface="Merriweather"/>
                <a:ea typeface="Merriweather"/>
                <a:cs typeface="Merriweather"/>
                <a:sym typeface="Merriweather"/>
              </a:rPr>
              <a:t>dragged up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 above the median...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5106225" y="3436175"/>
            <a:ext cx="1836900" cy="62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central tendency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025"/>
            <a:ext cx="764195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1096425" y="2125988"/>
            <a:ext cx="9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2"/>
                </a:highlight>
                <a:latin typeface="Merriweather"/>
                <a:ea typeface="Merriweather"/>
                <a:cs typeface="Merriweather"/>
                <a:sym typeface="Merriweather"/>
              </a:rPr>
              <a:t>Mode</a:t>
            </a:r>
            <a:endParaRPr sz="2000">
              <a:highlight>
                <a:schemeClr val="lt2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1752650" y="1017725"/>
            <a:ext cx="115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highlight>
                  <a:srgbClr val="1155CC"/>
                </a:highlight>
                <a:latin typeface="Merriweather"/>
                <a:ea typeface="Merriweather"/>
                <a:cs typeface="Merriweather"/>
                <a:sym typeface="Merriweather"/>
              </a:rPr>
              <a:t>Median</a:t>
            </a:r>
            <a:endParaRPr sz="1900">
              <a:solidFill>
                <a:schemeClr val="lt1"/>
              </a:solidFill>
              <a:highlight>
                <a:srgbClr val="1155CC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2597850" y="1831425"/>
            <a:ext cx="115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highlight>
                  <a:srgbClr val="FF0000"/>
                </a:highlight>
                <a:latin typeface="Merriweather"/>
                <a:ea typeface="Merriweather"/>
                <a:cs typeface="Merriweather"/>
                <a:sym typeface="Merriweather"/>
              </a:rPr>
              <a:t>Mean</a:t>
            </a:r>
            <a:endParaRPr sz="1900">
              <a:solidFill>
                <a:schemeClr val="lt1"/>
              </a:solidFill>
              <a:highlight>
                <a:srgbClr val="FF0000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Suppose we conduct a poll of a representative sample of </a:t>
            </a:r>
            <a:r>
              <a:rPr b="1" lang="en" sz="1800"/>
              <a:t>1,000 US adults </a:t>
            </a:r>
            <a:r>
              <a:rPr lang="en" sz="1800"/>
              <a:t>about their drinking habits. We asked how many alcoholic drinks they have per week - however, the response to this question is </a:t>
            </a:r>
            <a:r>
              <a:rPr b="1" lang="en" sz="1800"/>
              <a:t>missing for 200</a:t>
            </a:r>
            <a:r>
              <a:rPr lang="en" sz="1800"/>
              <a:t> respondents. Among the other 800, we find that they report an average of </a:t>
            </a:r>
            <a:r>
              <a:rPr b="1" lang="en" sz="1800"/>
              <a:t>4 alcoholic drinks per week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Suppose we conduct a poll of a representative sample of </a:t>
            </a:r>
            <a:r>
              <a:rPr b="1" lang="en" sz="1800"/>
              <a:t>1,000 US adults </a:t>
            </a:r>
            <a:r>
              <a:rPr lang="en" sz="1800"/>
              <a:t>about their drinking habits. We asked how many alcoholic drinks they have per week - however, the response to this question is </a:t>
            </a:r>
            <a:r>
              <a:rPr b="1" lang="en" sz="1800"/>
              <a:t>missing for 200</a:t>
            </a:r>
            <a:r>
              <a:rPr lang="en" sz="1800"/>
              <a:t> respondents. Among the other 800, we find that they report an average of </a:t>
            </a:r>
            <a:r>
              <a:rPr b="1" lang="en" sz="1800"/>
              <a:t>4 alcoholic drinks per week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 sz="1835"/>
              <a:t>Scenario 1: The data are missing because there was glitch in the survey software, which deleted every 5th response.</a:t>
            </a:r>
            <a:endParaRPr i="1" sz="18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35"/>
              <a:t>Scenario 2: The data are missing because some respondents decided to skip this question without answering.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Suppose we conduct a poll of a representative sample of </a:t>
            </a:r>
            <a:r>
              <a:rPr b="1" lang="en" sz="1800"/>
              <a:t>1,000 US adults </a:t>
            </a:r>
            <a:r>
              <a:rPr lang="en" sz="1800"/>
              <a:t>about their drinking habits. We asked how many alcoholic drinks they have per week - however, the response to this question is </a:t>
            </a:r>
            <a:r>
              <a:rPr b="1" lang="en" sz="1800"/>
              <a:t>missing for 200</a:t>
            </a:r>
            <a:r>
              <a:rPr lang="en" sz="1800"/>
              <a:t> respondents. Among the other 800, we find that they report an average of </a:t>
            </a:r>
            <a:r>
              <a:rPr b="1" lang="en" sz="1800"/>
              <a:t>4 alcoholic drinks per week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35"/>
              <a:t>Scenario 1: The data are missing because there was glitch in the survey software, which deleted every 5th response.</a:t>
            </a:r>
            <a:endParaRPr i="1" sz="18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35"/>
              <a:t>Scenario 2: The data are missing because some respondents decided to skip this question without answering.</a:t>
            </a:r>
            <a:endParaRPr sz="1800"/>
          </a:p>
        </p:txBody>
      </p:sp>
      <p:sp>
        <p:nvSpPr>
          <p:cNvPr id="154" name="Google Shape;154;p27"/>
          <p:cNvSpPr/>
          <p:nvPr/>
        </p:nvSpPr>
        <p:spPr>
          <a:xfrm>
            <a:off x="3143300" y="171625"/>
            <a:ext cx="5469000" cy="1018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Discuss the differences between Scenarios 1 and 2. In particular, assess whether the missing data will cause you to under/over-estimate the average number of drinks per week among the population.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data: missing at random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35"/>
              <a:t>In Scenario 1, the 200 responses are </a:t>
            </a:r>
            <a:r>
              <a:rPr i="1" lang="en" sz="1835"/>
              <a:t>missing at random.</a:t>
            </a:r>
            <a:r>
              <a:rPr lang="en" sz="1835"/>
              <a:t> (It’s as if we took a random sample of 1,000 from the population, and then drew another random sample of 800 from that 1,000.)</a:t>
            </a:r>
            <a:endParaRPr sz="18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35"/>
              <a:t>Put another way: we have no reason to believe that the 200 response that were deleted would have been particularly low or high values.</a:t>
            </a:r>
            <a:endParaRPr sz="18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en" sz="1835"/>
              <a:t>In this case, 4 drinks per week is still a good (i.e. unbiased) estimate for the whole sample, and thus for the population.</a:t>
            </a:r>
            <a:endParaRPr b="1" sz="183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data: non-response bias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35"/>
              <a:t>In Scenario 2, the 200 responses are </a:t>
            </a:r>
            <a:r>
              <a:rPr i="1" lang="en" sz="1835"/>
              <a:t>not</a:t>
            </a:r>
            <a:r>
              <a:rPr lang="en" sz="1835"/>
              <a:t> </a:t>
            </a:r>
            <a:r>
              <a:rPr i="1" lang="en" sz="1835"/>
              <a:t>missing at random.</a:t>
            </a:r>
            <a:r>
              <a:rPr lang="en" sz="1835"/>
              <a:t> High levels of alcohol consumption are stigmatized, so heavy drinkers will be more likely to skip the question compared to average drinkers.</a:t>
            </a:r>
            <a:endParaRPr sz="18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en" sz="1835"/>
              <a:t>In this case, 4 drinks per week would be an </a:t>
            </a:r>
            <a:r>
              <a:rPr b="1" i="1" lang="en" sz="1835"/>
              <a:t>underestimate</a:t>
            </a:r>
            <a:r>
              <a:rPr b="1" lang="en" sz="1835"/>
              <a:t> for the whole sample, and thus for the population.</a:t>
            </a:r>
            <a:endParaRPr b="1" sz="183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skills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 </a:t>
            </a:r>
            <a:r>
              <a:rPr i="1" lang="en"/>
              <a:t>almost</a:t>
            </a:r>
            <a:r>
              <a:rPr lang="en"/>
              <a:t> everything in PSet 4 Q1 just using tables...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767450"/>
            <a:ext cx="83844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convert to table: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Highlight cells, then go Data → 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 find highest/lowest values: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Sort by variable descending / ascending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 count non-missing values: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 to exclude blanks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sessions: new &amp; improved!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Thanks to everyone who gave feedback on the Review Sessions in the mid-course evaluation!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Here are some concrete changes I’m making based on your comments (see my post in Slack for more detail):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Fo</a:t>
            </a:r>
            <a:r>
              <a:rPr lang="en" sz="2000"/>
              <a:t>cus on bridging gap between class &amp; PSets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small group work to encourage active engagement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Collect and address questions more systematically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but you might want to impress your future boss by learning how to do it with formulas!</a:t>
            </a:r>
            <a:endParaRPr/>
          </a:p>
        </p:txBody>
      </p:sp>
      <p:graphicFrame>
        <p:nvGraphicFramePr>
          <p:cNvPr id="183" name="Google Shape;183;p32"/>
          <p:cNvGraphicFramePr/>
          <p:nvPr/>
        </p:nvGraphicFramePr>
        <p:xfrm>
          <a:off x="605575" y="1829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{67915FEC-29B6-416B-A19E-5A58FC3BB772}</a:tableStyleId>
              </a:tblPr>
              <a:tblGrid>
                <a:gridCol w="1693400"/>
                <a:gridCol w="2523125"/>
                <a:gridCol w="3957225"/>
              </a:tblGrid>
              <a:tr h="51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What you want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Formula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Tips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246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How many non-missing values?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Use COUNT() to count cells with numbers, use COUNTA() to count any non-blank cell (including text).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First, check what the “missing values” look like. Blank cell? “NA”? If necessary, convert them to blank cells.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Note: if you use COUNTA() on a whole column, it will count the header row!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So you would need to </a:t>
                      </a:r>
                      <a:r>
                        <a:rPr lang="en" sz="1600"/>
                        <a:t>subtract</a:t>
                      </a:r>
                      <a:r>
                        <a:rPr lang="en" sz="1600"/>
                        <a:t> 1.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but you might want to impress your future boss by learning how to do it with formulas!</a:t>
            </a:r>
            <a:endParaRPr/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605575" y="1829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{67915FEC-29B6-416B-A19E-5A58FC3BB772}</a:tableStyleId>
              </a:tblPr>
              <a:tblGrid>
                <a:gridCol w="1693400"/>
                <a:gridCol w="2523125"/>
                <a:gridCol w="3957225"/>
              </a:tblGrid>
              <a:tr h="51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What you want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Formula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Tips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246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The 7th highest / lowest value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=LARGE(B:B, 7)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=SMALL(B:B, 7)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Make sure your variable is correctly formatted as a number!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Note: in Excel, numbers are right-aligned. 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but you might want to impress your future boss by learning how to do it with formulas!</a:t>
            </a:r>
            <a:endParaRPr/>
          </a:p>
        </p:txBody>
      </p:sp>
      <p:graphicFrame>
        <p:nvGraphicFramePr>
          <p:cNvPr id="195" name="Google Shape;195;p34"/>
          <p:cNvGraphicFramePr/>
          <p:nvPr/>
        </p:nvGraphicFramePr>
        <p:xfrm>
          <a:off x="605575" y="1829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{67915FEC-29B6-416B-A19E-5A58FC3BB772}</a:tableStyleId>
              </a:tblPr>
              <a:tblGrid>
                <a:gridCol w="1693400"/>
                <a:gridCol w="3677775"/>
                <a:gridCol w="2802575"/>
              </a:tblGrid>
              <a:tr h="51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What you want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Formula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Tips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229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The name of the  observation with a particular value, X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Find row number of the observation that has value X in column B: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=MATCH(</a:t>
                      </a:r>
                      <a:r>
                        <a:rPr lang="en" sz="150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" sz="1500"/>
                        <a:t>, B:B, 0)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Look up the value in that row in the name column, say, column A: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=INDEX(A:A, rownum)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Take it step by step at first! Manually check that the lookups are working.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practice!</a:t>
            </a:r>
            <a:endParaRPr/>
          </a:p>
        </p:txBody>
      </p:sp>
      <p:sp>
        <p:nvSpPr>
          <p:cNvPr id="201" name="Google Shape;201;p35"/>
          <p:cNvSpPr txBox="1"/>
          <p:nvPr/>
        </p:nvSpPr>
        <p:spPr>
          <a:xfrm>
            <a:off x="466600" y="1357775"/>
            <a:ext cx="7589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Example dataset: Medal tables from the Tokyo Olympics!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Link to Excel worksheet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354" y="2419350"/>
            <a:ext cx="5068970" cy="22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FAQs</a:t>
            </a:r>
            <a:endParaRPr/>
          </a:p>
        </p:txBody>
      </p:sp>
      <p:sp>
        <p:nvSpPr>
          <p:cNvPr id="213" name="Google Shape;213;p37"/>
          <p:cNvSpPr txBox="1"/>
          <p:nvPr/>
        </p:nvSpPr>
        <p:spPr>
          <a:xfrm>
            <a:off x="3332250" y="870900"/>
            <a:ext cx="5196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erriweather"/>
              <a:buAutoNum type="arabicPeriod"/>
            </a:pPr>
            <a:r>
              <a:rPr lang="en" sz="1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What’s the difference between the correlation and the slope?</a:t>
            </a:r>
            <a:endParaRPr sz="1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erriweather"/>
              <a:buAutoNum type="arabicPeriod"/>
            </a:pPr>
            <a:r>
              <a:rPr lang="en" sz="1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When does adding an observation increase/decrease the standard deviation?</a:t>
            </a:r>
            <a:endParaRPr sz="1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erriweather"/>
              <a:buAutoNum type="arabicPeriod"/>
            </a:pPr>
            <a:r>
              <a:rPr lang="en" sz="1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intuition behind the formulas for variance, correlation, etc.?</a:t>
            </a:r>
            <a:endParaRPr sz="1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 between the correlation and the slope of the line of best fit?</a:t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 rotWithShape="1">
          <a:blip r:embed="rId3">
            <a:alphaModFix/>
          </a:blip>
          <a:srcRect b="49619" l="0" r="0" t="0"/>
          <a:stretch/>
        </p:blipFill>
        <p:spPr>
          <a:xfrm>
            <a:off x="3804625" y="1603525"/>
            <a:ext cx="5081351" cy="1706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8"/>
          <p:cNvSpPr txBox="1"/>
          <p:nvPr/>
        </p:nvSpPr>
        <p:spPr>
          <a:xfrm>
            <a:off x="424600" y="1683175"/>
            <a:ext cx="352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Suppose that you go for a 5-10 mile run every Saturday and you decide to plot your latest times vs distance covered.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All your times lie exactly on the line of best fit, which slopes upwards, so it’s a perfect positive correlation of +1.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 between the correlation and the slope of the line of best fit?</a:t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 rotWithShape="1">
          <a:blip r:embed="rId3">
            <a:alphaModFix/>
          </a:blip>
          <a:srcRect b="49619" l="0" r="0" t="0"/>
          <a:stretch/>
        </p:blipFill>
        <p:spPr>
          <a:xfrm>
            <a:off x="3804625" y="1603525"/>
            <a:ext cx="5081351" cy="1706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424600" y="1683175"/>
            <a:ext cx="352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Suppose that you go for a 5-10 mile run every Saturday and you decide to plot your latest times vs distance covered.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All your times lie exactly on the line of best fit, which slopes upwards, so it’s a perfect positive correlation of +1.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4344875" y="3307500"/>
            <a:ext cx="4388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You’d like to compare times with your European friend, but first you’ll need to convert those distances into km.</a:t>
            </a:r>
            <a:endParaRPr sz="16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What happens to the correlation? </a:t>
            </a:r>
            <a:endParaRPr sz="16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What happens to the slope?</a:t>
            </a:r>
            <a:endParaRPr sz="16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 between the correlation and the slope of the line of best fit?</a:t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626" y="1603525"/>
            <a:ext cx="5081351" cy="338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0"/>
          <p:cNvSpPr txBox="1"/>
          <p:nvPr/>
        </p:nvSpPr>
        <p:spPr>
          <a:xfrm>
            <a:off x="424600" y="1683175"/>
            <a:ext cx="3527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Changing the unit of distance has changed the slope of the line of best fit (it is steeper now).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But the points still lie exactly on the line, so the correlation is still +1!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 between the correlation and the slope of the line of best fit?</a:t>
            </a:r>
            <a:endParaRPr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626" y="1603525"/>
            <a:ext cx="5081351" cy="338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/>
        </p:nvSpPr>
        <p:spPr>
          <a:xfrm>
            <a:off x="424600" y="1683175"/>
            <a:ext cx="3527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Key differences: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-"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Slope depends on units, correlation does not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-"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Slope is about the </a:t>
            </a:r>
            <a:r>
              <a:rPr i="1"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steepness</a:t>
            </a: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of the line, correlation is about the </a:t>
            </a:r>
            <a:r>
              <a:rPr i="1"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tightness</a:t>
            </a: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to the line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do you have on this week’s material?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Plan: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 will collect questions at start of session (and throughout)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 the last 10 minutes of our session, we will return to the list and decide as a group which ones to prioritize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adding an observation increase the standard deviation?</a:t>
            </a:r>
            <a:endParaRPr/>
          </a:p>
        </p:txBody>
      </p:sp>
      <p:sp>
        <p:nvSpPr>
          <p:cNvPr id="248" name="Google Shape;248;p42"/>
          <p:cNvSpPr txBox="1"/>
          <p:nvPr/>
        </p:nvSpPr>
        <p:spPr>
          <a:xfrm>
            <a:off x="424600" y="1683175"/>
            <a:ext cx="8282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Here’s a sample of numbers: {5, 2, 5, 8, 3, 7}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Mean = 5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Standard deviation = 2.1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adding an observation increase the standard deviation?</a:t>
            </a:r>
            <a:endParaRPr/>
          </a:p>
        </p:txBody>
      </p:sp>
      <p:sp>
        <p:nvSpPr>
          <p:cNvPr id="254" name="Google Shape;254;p43"/>
          <p:cNvSpPr txBox="1"/>
          <p:nvPr/>
        </p:nvSpPr>
        <p:spPr>
          <a:xfrm>
            <a:off x="424600" y="1683175"/>
            <a:ext cx="8282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Here’s a sample of numbers: {5, 2, 5, 8, 3, 7}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Mean = 5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Standard deviation = 2.1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Let’s add a new number, 4, so our sample is: </a:t>
            </a: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{5, 2, 5, 8, 3, 7, </a:t>
            </a:r>
            <a:r>
              <a:rPr lang="en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Mean = 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deviation = 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adding an observation increase the standard deviation?</a:t>
            </a:r>
            <a:endParaRPr/>
          </a:p>
        </p:txBody>
      </p:sp>
      <p:sp>
        <p:nvSpPr>
          <p:cNvPr id="260" name="Google Shape;260;p44"/>
          <p:cNvSpPr txBox="1"/>
          <p:nvPr/>
        </p:nvSpPr>
        <p:spPr>
          <a:xfrm>
            <a:off x="424600" y="1683175"/>
            <a:ext cx="8282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Here’s a sample of numbers: {5, 2, 5, 8, 3, 7}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Mean = 5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Standard deviation = 2.1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Let’s add a new number, 4, so our sample is: </a:t>
            </a: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{5, 2, 5, 8, 3, 7, </a:t>
            </a:r>
            <a:r>
              <a:rPr lang="en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Mean = 4.9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deviation = 2.0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1" name="Google Shape;261;p44"/>
          <p:cNvSpPr/>
          <p:nvPr/>
        </p:nvSpPr>
        <p:spPr>
          <a:xfrm>
            <a:off x="141100" y="3667500"/>
            <a:ext cx="283500" cy="34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4"/>
          <p:cNvSpPr/>
          <p:nvPr/>
        </p:nvSpPr>
        <p:spPr>
          <a:xfrm>
            <a:off x="141100" y="4200900"/>
            <a:ext cx="283500" cy="34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adding an observation increase the standard deviation?</a:t>
            </a:r>
            <a:endParaRPr/>
          </a:p>
        </p:txBody>
      </p:sp>
      <p:sp>
        <p:nvSpPr>
          <p:cNvPr id="268" name="Google Shape;268;p45"/>
          <p:cNvSpPr txBox="1"/>
          <p:nvPr/>
        </p:nvSpPr>
        <p:spPr>
          <a:xfrm>
            <a:off x="424600" y="1683175"/>
            <a:ext cx="8282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Here’s a sample of numbers: {5, 2, 5, 8, 3, 7}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Mean = 5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Standard deviation = 2.1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Let’s switch that out for a new number, 1, so our sample is: </a:t>
            </a: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{5, 2, 5, 8, 3, 7, </a:t>
            </a:r>
            <a:r>
              <a:rPr lang="en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Mean = 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deviation = 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adding an observation increase the standard deviation?</a:t>
            </a:r>
            <a:endParaRPr/>
          </a:p>
        </p:txBody>
      </p:sp>
      <p:sp>
        <p:nvSpPr>
          <p:cNvPr id="274" name="Google Shape;274;p46"/>
          <p:cNvSpPr txBox="1"/>
          <p:nvPr/>
        </p:nvSpPr>
        <p:spPr>
          <a:xfrm>
            <a:off x="424600" y="1683175"/>
            <a:ext cx="8282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Here’s a sample of numbers: {5, 2, 5, 8, 3, 7}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Mean = 5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Standard deviation = 2.1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Let’s switch that out for a new number, 1, so our sample is: </a:t>
            </a: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{5, 2, 5, 8, 3, 7, </a:t>
            </a:r>
            <a:r>
              <a:rPr lang="en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Mean = 4.4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deviation = 2.4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46"/>
          <p:cNvSpPr/>
          <p:nvPr/>
        </p:nvSpPr>
        <p:spPr>
          <a:xfrm>
            <a:off x="141100" y="3667500"/>
            <a:ext cx="283500" cy="34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6"/>
          <p:cNvSpPr/>
          <p:nvPr/>
        </p:nvSpPr>
        <p:spPr>
          <a:xfrm rot="10800000">
            <a:off x="141100" y="4200900"/>
            <a:ext cx="283500" cy="34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adding an observation increase the standard deviation?</a:t>
            </a:r>
            <a:endParaRPr/>
          </a:p>
        </p:txBody>
      </p:sp>
      <p:sp>
        <p:nvSpPr>
          <p:cNvPr id="282" name="Google Shape;282;p47"/>
          <p:cNvSpPr txBox="1"/>
          <p:nvPr/>
        </p:nvSpPr>
        <p:spPr>
          <a:xfrm>
            <a:off x="424600" y="1683175"/>
            <a:ext cx="82821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Intuition: 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-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Standard deviation  = square root of the variance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-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Variance = average of the squared deviations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-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So the variance increases when the new value has a squared deviation that is above average, i.e. greater than the variance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-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So the standard deviation increases when the new value has a deviation that is greater than the old standard deviation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adding an observation increase the standard deviation?</a:t>
            </a:r>
            <a:endParaRPr/>
          </a:p>
        </p:txBody>
      </p:sp>
      <p:sp>
        <p:nvSpPr>
          <p:cNvPr id="288" name="Google Shape;288;p48"/>
          <p:cNvSpPr txBox="1"/>
          <p:nvPr/>
        </p:nvSpPr>
        <p:spPr>
          <a:xfrm>
            <a:off x="424600" y="1683175"/>
            <a:ext cx="8282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Intuition: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Standard deviation  = square root of the variance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Variance = average of the squared deviations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So the variance increases when the new value has a squared deviation that is above average, i.e. greater than the variance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So the standard deviation increases when the new value has a deviation that is greater than the old standard deviation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Note: this is a bit hand-wavy! If we derive this formally we find a slightly stronger condition: SD increases if: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625" y="3982150"/>
            <a:ext cx="2596950" cy="9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intuition behind these formulas?</a:t>
            </a:r>
            <a:endParaRPr/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75" y="1851223"/>
            <a:ext cx="3325970" cy="165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345" y="1825825"/>
            <a:ext cx="4532280" cy="18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9"/>
          <p:cNvSpPr txBox="1"/>
          <p:nvPr/>
        </p:nvSpPr>
        <p:spPr>
          <a:xfrm>
            <a:off x="1301963" y="3614600"/>
            <a:ext cx="15324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Variance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Visualization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8" name="Google Shape;298;p49"/>
          <p:cNvSpPr txBox="1"/>
          <p:nvPr/>
        </p:nvSpPr>
        <p:spPr>
          <a:xfrm>
            <a:off x="5857938" y="3614600"/>
            <a:ext cx="19551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Correlation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Visualization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Measures of central tendency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Missing data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Excel skills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central tendency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central tendency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025"/>
            <a:ext cx="764195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644375" y="1284325"/>
            <a:ext cx="354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Which line represents the 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mean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median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, and 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mode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 of this distribution?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central tendency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025"/>
            <a:ext cx="764195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510700" y="1284325"/>
            <a:ext cx="540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The mode is show by the grey line.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Modal = most common value = highest point on the pdf!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central tendency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025"/>
            <a:ext cx="764195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510700" y="1284325"/>
            <a:ext cx="540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The mode is show by the grey line.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Modal = most common value = highest point on the pdf!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1484800" y="1150550"/>
            <a:ext cx="409500" cy="399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1322200" y="1454975"/>
            <a:ext cx="734700" cy="157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652750" y="1378775"/>
            <a:ext cx="168000" cy="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central tendency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025"/>
            <a:ext cx="764195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510700" y="1284325"/>
            <a:ext cx="540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The distribution is not symmetric, so the mean =/= the median.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I201_template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