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layfair Display"/>
      <p:regular r:id="rId48"/>
      <p:bold r:id="rId49"/>
      <p:italic r:id="rId50"/>
      <p:boldItalic r:id="rId51"/>
    </p:embeddedFont>
    <p:embeddedFont>
      <p:font typeface="Montserrat"/>
      <p:regular r:id="rId52"/>
      <p:bold r:id="rId53"/>
      <p:italic r:id="rId54"/>
      <p:boldItalic r:id="rId55"/>
    </p:embeddedFont>
    <p:embeddedFont>
      <p:font typeface="Source Code Pro"/>
      <p:regular r:id="rId56"/>
      <p:bold r:id="rId57"/>
      <p:italic r:id="rId58"/>
      <p:boldItalic r:id="rId59"/>
    </p:embeddedFont>
    <p:embeddedFont>
      <p:font typeface="Oswald"/>
      <p:regular r:id="rId60"/>
      <p:bold r:id="rId61"/>
    </p:embeddedFont>
    <p:embeddedFont>
      <p:font typeface="Merriweather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layfairDisplay-regular.fntdata"/><Relationship Id="rId47" Type="http://schemas.openxmlformats.org/officeDocument/2006/relationships/slide" Target="slides/slide42.xml"/><Relationship Id="rId49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erriweather-regular.fntdata"/><Relationship Id="rId61" Type="http://schemas.openxmlformats.org/officeDocument/2006/relationships/font" Target="fonts/Oswald-bold.fntdata"/><Relationship Id="rId20" Type="http://schemas.openxmlformats.org/officeDocument/2006/relationships/slide" Target="slides/slide15.xml"/><Relationship Id="rId64" Type="http://schemas.openxmlformats.org/officeDocument/2006/relationships/font" Target="fonts/Merriweather-italic.fntdata"/><Relationship Id="rId63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layfairDisplay-boldItalic.fntdata"/><Relationship Id="rId50" Type="http://schemas.openxmlformats.org/officeDocument/2006/relationships/font" Target="fonts/PlayfairDisplay-italic.fntdata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59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bac1d5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8bac1d5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8bac1d5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8bac1d5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bac1d5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8bac1d5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bac1d5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8bac1d5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8bac1d5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8bac1d5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8bac1d5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8bac1d5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bac1d5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8bac1d5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8bac1d5a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8bac1d5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8bac1d5a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8bac1d5a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8bac1d5a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8bac1d5a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8eee743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8eee743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8bac1d5a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8bac1d5a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8bac1d5a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8bac1d5a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bac1d5a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8bac1d5a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8bac1d5a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8bac1d5a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8bac1d5a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8bac1d5a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8bac1d5a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8bac1d5a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8bac1d5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8bac1d5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8eee74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8eee74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8eee743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8eee743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8eee743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8eee743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8bac1d5a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8bac1d5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8eee743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8eee743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8eee743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8eee743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8eee743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8eee743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8eee743b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8eee743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8eee743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8eee743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8eee743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8eee743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8eee743b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8eee743b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8eee743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8eee743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8eee743b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8eee743b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8eee743b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8eee743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8bac1d5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8bac1d5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8eee743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8eee743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8eee743b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8eee743b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8eee743b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8eee743b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bac1d5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8bac1d5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8bac1d5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8bac1d5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8bac1d5a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8bac1d5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bac1d5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8bac1d5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8bac1d5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8bac1d5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Merriweather"/>
              <a:buNone/>
              <a:defRPr b="1" sz="68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1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highlight>
                  <a:schemeClr val="dk1"/>
                </a:highlight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dk1"/>
                </a:highlight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highlight>
                  <a:schemeClr val="lt1"/>
                </a:highlight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lt1"/>
                </a:highlight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Oswald"/>
              <a:buNone/>
              <a:defRPr sz="34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○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■"/>
              <a:defRPr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Review Session </a:t>
            </a:r>
            <a:r>
              <a:rPr lang="en"/>
              <a:t>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API-201, 10.15.21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 Hill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42082" l="0" r="0" t="0"/>
          <a:stretch/>
        </p:blipFill>
        <p:spPr>
          <a:xfrm>
            <a:off x="1754950" y="546300"/>
            <a:ext cx="6686825" cy="24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19106" l="0" r="0" t="0"/>
          <a:stretch/>
        </p:blipFill>
        <p:spPr>
          <a:xfrm>
            <a:off x="1754950" y="546300"/>
            <a:ext cx="6686825" cy="34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50" y="546300"/>
            <a:ext cx="6686825" cy="42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91" y="895850"/>
            <a:ext cx="5458934" cy="38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ended up with a value, 74%, that is the same as P(vax | COVID). How come?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If the vaccine is effective, then the vaccinated should be a </a:t>
            </a:r>
            <a:r>
              <a:rPr i="1" lang="en" sz="2000">
                <a:solidFill>
                  <a:schemeClr val="lt1"/>
                </a:solidFill>
              </a:rPr>
              <a:t>smaller</a:t>
            </a:r>
            <a:r>
              <a:rPr lang="en" sz="2000">
                <a:solidFill>
                  <a:schemeClr val="lt1"/>
                </a:solidFill>
              </a:rPr>
              <a:t> proportion of the infected than the population… i.e., the vaccinated should be a </a:t>
            </a:r>
            <a:r>
              <a:rPr i="1" lang="en" sz="2000">
                <a:solidFill>
                  <a:schemeClr val="lt1"/>
                </a:solidFill>
              </a:rPr>
              <a:t>larger</a:t>
            </a:r>
            <a:r>
              <a:rPr lang="en" sz="2000">
                <a:solidFill>
                  <a:schemeClr val="lt1"/>
                </a:solidFill>
              </a:rPr>
              <a:t> proportion of the population than the infected.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So the vaccine is effective if the vaccination rate in the population is above 74% (and has no effect when it is equal to 74%).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ended up with a value, 74%, that is the same as P(vax | COVID). How come?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If the vaccine is effective, then the vaccinated should be a </a:t>
            </a:r>
            <a:r>
              <a:rPr i="1" lang="en" sz="2000"/>
              <a:t>smaller</a:t>
            </a:r>
            <a:r>
              <a:rPr lang="en" sz="2000"/>
              <a:t> proportion of the </a:t>
            </a:r>
            <a:r>
              <a:rPr lang="en" sz="2000">
                <a:solidFill>
                  <a:srgbClr val="FF0000"/>
                </a:solidFill>
              </a:rPr>
              <a:t>infected</a:t>
            </a:r>
            <a:r>
              <a:rPr lang="en" sz="2000"/>
              <a:t> than the </a:t>
            </a:r>
            <a:r>
              <a:rPr lang="en" sz="2000">
                <a:solidFill>
                  <a:srgbClr val="0000FF"/>
                </a:solidFill>
              </a:rPr>
              <a:t>population</a:t>
            </a:r>
            <a:r>
              <a:rPr lang="en" sz="2000"/>
              <a:t>… i.e., the vaccinated should be a </a:t>
            </a:r>
            <a:r>
              <a:rPr i="1" lang="en" sz="2000"/>
              <a:t>larger</a:t>
            </a:r>
            <a:r>
              <a:rPr lang="en" sz="2000"/>
              <a:t> proportion of the </a:t>
            </a:r>
            <a:r>
              <a:rPr lang="en" sz="2000">
                <a:solidFill>
                  <a:srgbClr val="0000FF"/>
                </a:solidFill>
              </a:rPr>
              <a:t>population</a:t>
            </a:r>
            <a:r>
              <a:rPr lang="en" sz="2000"/>
              <a:t> than the </a:t>
            </a:r>
            <a:r>
              <a:rPr lang="en" sz="2000">
                <a:solidFill>
                  <a:srgbClr val="FF0000"/>
                </a:solidFill>
              </a:rPr>
              <a:t>infected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So the vaccine is effective if the vaccination rate in the population is above 74% (and has no effect when it is equal to 74%).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ended up with a value, 74%, that is the same as P(vax | COVID). How come?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If the vaccine is effective, then the vaccinated should be a </a:t>
            </a:r>
            <a:r>
              <a:rPr i="1" lang="en" sz="2000"/>
              <a:t>smaller</a:t>
            </a:r>
            <a:r>
              <a:rPr lang="en" sz="2000"/>
              <a:t> proportion of the </a:t>
            </a:r>
            <a:r>
              <a:rPr lang="en" sz="2000">
                <a:solidFill>
                  <a:srgbClr val="FF0000"/>
                </a:solidFill>
              </a:rPr>
              <a:t>infected</a:t>
            </a:r>
            <a:r>
              <a:rPr lang="en" sz="2000"/>
              <a:t> than the </a:t>
            </a:r>
            <a:r>
              <a:rPr lang="en" sz="2000">
                <a:solidFill>
                  <a:srgbClr val="0000FF"/>
                </a:solidFill>
              </a:rPr>
              <a:t>population</a:t>
            </a:r>
            <a:r>
              <a:rPr lang="en" sz="2000"/>
              <a:t>… i.e., the vaccinated should be a </a:t>
            </a:r>
            <a:r>
              <a:rPr i="1" lang="en" sz="2000"/>
              <a:t>larger</a:t>
            </a:r>
            <a:r>
              <a:rPr lang="en" sz="2000"/>
              <a:t> proportion of the </a:t>
            </a:r>
            <a:r>
              <a:rPr lang="en" sz="2000">
                <a:solidFill>
                  <a:srgbClr val="0000FF"/>
                </a:solidFill>
              </a:rPr>
              <a:t>population</a:t>
            </a:r>
            <a:r>
              <a:rPr lang="en" sz="2000"/>
              <a:t> than the </a:t>
            </a:r>
            <a:r>
              <a:rPr lang="en" sz="2000">
                <a:solidFill>
                  <a:srgbClr val="FF0000"/>
                </a:solidFill>
              </a:rPr>
              <a:t>infected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So the vaccine is effective if the vaccination rate in the population is above 74% (and has no effect when it is equal to 74%).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distribution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Olympic athletes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Olympic athletes</a:t>
            </a:r>
            <a:endParaRPr/>
          </a:p>
        </p:txBody>
      </p:sp>
      <p:sp>
        <p:nvSpPr>
          <p:cNvPr id="165" name="Google Shape;165;p31"/>
          <p:cNvSpPr txBox="1"/>
          <p:nvPr/>
        </p:nvSpPr>
        <p:spPr>
          <a:xfrm>
            <a:off x="426600" y="2120775"/>
            <a:ext cx="298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Not normally distributed!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Why?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Review midterm Q2 sensitivity analysis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Sampling distributions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Build a hypothesis test worksheet in Excel!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Olympic athletes</a:t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426600" y="2120775"/>
            <a:ext cx="298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Not normally distributed!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Gymnasts tend to be much shorter than Rowers...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Olympic athletes</a:t>
            </a:r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426600" y="2120775"/>
            <a:ext cx="302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Now let’s take a random sample of 10 athletes and calculate the sample mean.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Olympic athletes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426600" y="2120775"/>
            <a:ext cx="302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Now let’s take a random sample of 10 athletes and calculate the sample mean…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… and again.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Olympic athletes</a:t>
            </a:r>
            <a:endParaRPr/>
          </a:p>
        </p:txBody>
      </p:sp>
      <p:sp>
        <p:nvSpPr>
          <p:cNvPr id="193" name="Google Shape;193;p35"/>
          <p:cNvSpPr txBox="1"/>
          <p:nvPr/>
        </p:nvSpPr>
        <p:spPr>
          <a:xfrm>
            <a:off x="426600" y="2120775"/>
            <a:ext cx="302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Now let’s take a random sample of 10 athletes and calculate the sample mean…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… and again.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Olympic athletes</a:t>
            </a:r>
            <a:endParaRPr/>
          </a:p>
        </p:txBody>
      </p:sp>
      <p:sp>
        <p:nvSpPr>
          <p:cNvPr id="200" name="Google Shape;200;p36"/>
          <p:cNvSpPr txBox="1"/>
          <p:nvPr/>
        </p:nvSpPr>
        <p:spPr>
          <a:xfrm>
            <a:off x="426600" y="2120775"/>
            <a:ext cx="302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Now let’s take a random sample of 10 athletes and calculate the sample mean…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… and again.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Olympic athletes</a:t>
            </a:r>
            <a:endParaRPr/>
          </a:p>
        </p:txBody>
      </p:sp>
      <p:sp>
        <p:nvSpPr>
          <p:cNvPr id="207" name="Google Shape;207;p37"/>
          <p:cNvSpPr txBox="1"/>
          <p:nvPr/>
        </p:nvSpPr>
        <p:spPr>
          <a:xfrm>
            <a:off x="438800" y="1755125"/>
            <a:ext cx="38211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If we did this lots of times, we could plot the PDF of the sample means, i.e., the sampling distribution.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latin typeface="Merriweather"/>
                <a:ea typeface="Merriweather"/>
                <a:cs typeface="Merriweather"/>
                <a:sym typeface="Merriweather"/>
              </a:rPr>
              <a:t>What</a:t>
            </a:r>
            <a:r>
              <a:rPr i="1" lang="en" sz="1900">
                <a:latin typeface="Merriweather"/>
                <a:ea typeface="Merriweather"/>
                <a:cs typeface="Merriweather"/>
                <a:sym typeface="Merriweather"/>
              </a:rPr>
              <a:t> do you notice about its shape, </a:t>
            </a:r>
            <a:r>
              <a:rPr i="1" lang="en" sz="1900">
                <a:latin typeface="Merriweather"/>
                <a:ea typeface="Merriweather"/>
                <a:cs typeface="Merriweather"/>
                <a:sym typeface="Merriweather"/>
              </a:rPr>
              <a:t>compared</a:t>
            </a:r>
            <a:r>
              <a:rPr i="1" lang="en" sz="1900">
                <a:latin typeface="Merriweather"/>
                <a:ea typeface="Merriweather"/>
                <a:cs typeface="Merriweather"/>
                <a:sym typeface="Merriweather"/>
              </a:rPr>
              <a:t> to the PDF of the raw data?</a:t>
            </a:r>
            <a:endParaRPr i="1"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Olympic athletes</a:t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438800" y="1755125"/>
            <a:ext cx="3912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erriweather"/>
                <a:ea typeface="Merriweather"/>
                <a:cs typeface="Merriweather"/>
                <a:sym typeface="Merriweather"/>
              </a:rPr>
              <a:t>Key takeaway</a:t>
            </a: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The sampling distribution is approximately normal, even though the raw distribution is </a:t>
            </a:r>
            <a:r>
              <a:rPr i="1" lang="en" sz="1900"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900FF"/>
                </a:solidFill>
                <a:latin typeface="Merriweather"/>
                <a:ea typeface="Merriweather"/>
                <a:cs typeface="Merriweather"/>
                <a:sym typeface="Merriweather"/>
              </a:rPr>
              <a:t>This is the magic of the CLT!!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234075"/>
            <a:ext cx="3856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Conducting a hypothesis test for a sample proportion is actually pretty straightforward: once you’ve done one, you’ve done them all!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234075"/>
            <a:ext cx="3856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Conducting a hypothesis test for a sample proportion is actually pretty straightforward: once you’ve done one, you’ve done them all!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Let’s make a hypothesis test worksheet in Excel (link to template on Canvas).</a:t>
            </a:r>
            <a:endParaRPr sz="1900"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037" y="445025"/>
            <a:ext cx="4198261" cy="44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formula for the p-value look like that??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told you that you can calculate a p-value from a Z-score in Excel using this formula: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= 2 ∗ (1 − 𝑁𝑂𝑅𝑀.𝑆.𝐷𝐼𝑆𝑇(𝐴𝐵𝑆(𝑍),𝑇𝑅𝑈𝐸)) 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formula for the p-value look like that??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told you that you can calculate a p-value from a Z-score in Excel using this formula: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= 2 ∗ (1 − 𝑁𝑂𝑅𝑀.𝑆.𝐷𝐼𝑆𝑇(𝐴𝐵𝑆(𝑍),𝑇𝑅𝑈𝐸))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But what does it actually mean??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formula for the p-value look like that??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told you that you can calculate a p-value from a Z-score in Excel using this formula: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= 2 ∗ (1 − 𝑁𝑂𝑅𝑀.𝑆.𝐷𝐼𝑆𝑇(𝐴𝐵𝑆(𝑍),𝑇𝑅𝑈𝐸))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But what does it actually mean?? Let’s break it down step-by-step.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formula for the p-value look like that??</a:t>
            </a:r>
            <a:endParaRPr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13" y="1322525"/>
            <a:ext cx="53493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formula for the p-value look like that??</a:t>
            </a:r>
            <a:endParaRPr/>
          </a:p>
        </p:txBody>
      </p:sp>
      <p:pic>
        <p:nvPicPr>
          <p:cNvPr id="268" name="Google Shape;2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13" y="1322525"/>
            <a:ext cx="53493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formula for the p-value look like that??</a:t>
            </a:r>
            <a:endParaRPr/>
          </a:p>
        </p:txBody>
      </p:sp>
      <p:pic>
        <p:nvPicPr>
          <p:cNvPr id="274" name="Google Shape;2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13" y="1322525"/>
            <a:ext cx="53493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formula for the p-value look like that??</a:t>
            </a:r>
            <a:endParaRPr/>
          </a:p>
        </p:txBody>
      </p:sp>
      <p:pic>
        <p:nvPicPr>
          <p:cNvPr id="280" name="Google Shape;28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13" y="1322525"/>
            <a:ext cx="53493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formula for the p-value look like that??</a:t>
            </a:r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13" y="1322525"/>
            <a:ext cx="53493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formula for the p-value look like that??</a:t>
            </a:r>
            <a:endParaRPr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13" y="132252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/>
        </p:nvSpPr>
        <p:spPr>
          <a:xfrm>
            <a:off x="5862600" y="2242675"/>
            <a:ext cx="2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This is the p-value!!</a:t>
            </a:r>
            <a:endParaRPr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</a:t>
            </a:r>
            <a:r>
              <a:rPr i="1" lang="en" sz="1800"/>
              <a:t>alculate the range of vaccination rates that would indicate that getting the vaccine is effective at preventing the spread of COVID.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We originally assumed that the vaccination rate was 95%. Now we are going to let that vary, so let’s call it </a:t>
            </a:r>
            <a:r>
              <a:rPr i="1" lang="en" sz="1800">
                <a:solidFill>
                  <a:schemeClr val="lt1"/>
                </a:solidFill>
              </a:rPr>
              <a:t>X</a:t>
            </a:r>
            <a:r>
              <a:rPr lang="en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What does it mean for the vaccine to be effective? It means your risk of infection should be lower if you have the vaccine than if you don’t.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</a:t>
            </a:r>
            <a:r>
              <a:rPr lang="en" sz="1800">
                <a:solidFill>
                  <a:schemeClr val="lt1"/>
                </a:solidFill>
              </a:rPr>
              <a:t>.e. ,   P(COVID | vax) &lt; P(COVID | unvax)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Let’s set this to be equal to find the threshold, and then check whether the range will be above or below that threshold.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proportion and sample size affect the SE?</a:t>
            </a:r>
            <a:endParaRPr/>
          </a:p>
        </p:txBody>
      </p:sp>
      <p:pic>
        <p:nvPicPr>
          <p:cNvPr id="299" name="Google Shape;2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88" y="1253325"/>
            <a:ext cx="5178975" cy="14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2"/>
          <p:cNvSpPr txBox="1"/>
          <p:nvPr/>
        </p:nvSpPr>
        <p:spPr>
          <a:xfrm>
            <a:off x="548475" y="3132425"/>
            <a:ext cx="78738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What happens to </a:t>
            </a:r>
            <a:r>
              <a:rPr lang="en" sz="23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SE</a:t>
            </a: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as </a:t>
            </a:r>
            <a:r>
              <a:rPr lang="en" sz="2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increases (holding </a:t>
            </a:r>
            <a:r>
              <a:rPr lang="en" sz="23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q</a:t>
            </a: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fixed)?</a:t>
            </a:r>
            <a:endParaRPr sz="2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What happens to </a:t>
            </a:r>
            <a:r>
              <a:rPr lang="en" sz="23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SE</a:t>
            </a: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as </a:t>
            </a:r>
            <a:r>
              <a:rPr lang="en" sz="23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q</a:t>
            </a: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increases (holding </a:t>
            </a:r>
            <a:r>
              <a:rPr lang="en" sz="2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fixed)?</a:t>
            </a:r>
            <a:endParaRPr sz="2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proportion and sample size affect the SE?</a:t>
            </a:r>
            <a:endParaRPr/>
          </a:p>
        </p:txBody>
      </p:sp>
      <p:pic>
        <p:nvPicPr>
          <p:cNvPr id="306" name="Google Shape;3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1097000"/>
            <a:ext cx="57314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proportion and sample size affect the SE?</a:t>
            </a:r>
            <a:endParaRPr/>
          </a:p>
        </p:txBody>
      </p:sp>
      <p:pic>
        <p:nvPicPr>
          <p:cNvPr id="312" name="Google Shape;3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1157950"/>
            <a:ext cx="57314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Calculate the range of vaccination rates that would indicate that getting the vaccine is effective at preventing the spread of COVID.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originally assumed that the vaccination rate was 95%. Now we are going to let that vary, so let’s call it </a:t>
            </a:r>
            <a:r>
              <a:rPr i="1" lang="en" sz="1800"/>
              <a:t>X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What does it mean for the vaccine to be effective? It means your risk of infection should be lower if you have the vaccine than if you don’t.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i.e. ,   P(COVID | vax) &lt; P(COVID | unvax)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Let’s set this to be equal to find the threshold, and then check whether the range will be above or below that threshold.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Calculate the range of vaccination rates that would indicate that getting the vaccine is effective at preventing the spread of COVID.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originally assumed that the vaccination rate was 95%. Now we are going to let that vary, so let’s call it </a:t>
            </a:r>
            <a:r>
              <a:rPr i="1" lang="en" sz="1800"/>
              <a:t>X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What does it mean for the vaccine to be effective? It means your risk of infection should be lower if you have the vaccine than if you don’t.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i.e. ,   P(COVID | vax) &lt; P(COVID | unvax)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Let’s set this to be equal to find the threshold, and then check whether the range will be above or below that threshold.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Calculate the range of vaccination rates that would indicate that getting the vaccine is effective at preventing the spread of COVID.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originally assumed that the vaccination rate was 95%. Now we are going to let that vary, so let’s call it </a:t>
            </a:r>
            <a:r>
              <a:rPr i="1" lang="en" sz="1800"/>
              <a:t>X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What does it mean for the vaccine to be effective? It means your risk of infection should be lower if you have the vaccine than if you don’t.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i.e. ,   P(COVID | vax) &lt; P(COVID | unvax)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Let’s set this to be equal to find the threshold, and then check whether the range will be above or below that threshold.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Calculate the range of vaccination rates that would indicate that getting the vaccine is effective at preventing the spread of COVID.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originally assumed that the vaccination rate was 95%. Now we are going to let that vary, so let’s call it </a:t>
            </a:r>
            <a:r>
              <a:rPr i="1" lang="en" sz="1800"/>
              <a:t>X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What does it mean for the vaccine to be effective? It means your risk of infection should be lower if you have the vaccine than if you don’t.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i.e. ,   P(COVID | vax) &lt; P(COVID | unvax)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Let’s set this to be equal to find the threshold, and then check whether the range will be above or below that threshold.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Q2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Calculate the range of vaccination rates that would indicate that getting the vaccine is effective at preventing the spread of COVID.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originally assumed that the vaccination rate was 95%. Now we are going to let that vary, so let’s call it </a:t>
            </a:r>
            <a:r>
              <a:rPr i="1" lang="en" sz="1800"/>
              <a:t>X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What does it mean for the vaccine to be effective? It means your risk of infection should be lower if you have the vaccine than if you don’t.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i.e. ,   P(COVID | vax) </a:t>
            </a:r>
            <a:r>
              <a:rPr lang="en" sz="1800">
                <a:solidFill>
                  <a:srgbClr val="FF0000"/>
                </a:solidFill>
              </a:rPr>
              <a:t>=</a:t>
            </a:r>
            <a:r>
              <a:rPr lang="en" sz="1800"/>
              <a:t> P(COVID | unvax)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Let’s set this to be </a:t>
            </a:r>
            <a:r>
              <a:rPr lang="en" sz="1800">
                <a:solidFill>
                  <a:srgbClr val="FF0000"/>
                </a:solidFill>
              </a:rPr>
              <a:t>equal</a:t>
            </a:r>
            <a:r>
              <a:rPr lang="en" sz="1800"/>
              <a:t> to find the threshold, and then check whether the range will be above or below that threshold.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I201_template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