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Playfair Display"/>
      <p:regular r:id="rId48"/>
      <p:bold r:id="rId49"/>
      <p:italic r:id="rId50"/>
      <p:boldItalic r:id="rId51"/>
    </p:embeddedFont>
    <p:embeddedFont>
      <p:font typeface="Montserrat"/>
      <p:regular r:id="rId52"/>
      <p:bold r:id="rId53"/>
      <p:italic r:id="rId54"/>
      <p:boldItalic r:id="rId55"/>
    </p:embeddedFont>
    <p:embeddedFont>
      <p:font typeface="Oswald"/>
      <p:regular r:id="rId56"/>
      <p:bold r:id="rId57"/>
    </p:embeddedFont>
    <p:embeddedFont>
      <p:font typeface="Merriweather"/>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layfairDisplay-regular.fntdata"/><Relationship Id="rId47" Type="http://schemas.openxmlformats.org/officeDocument/2006/relationships/slide" Target="slides/slide42.xml"/><Relationship Id="rId49" Type="http://schemas.openxmlformats.org/officeDocument/2006/relationships/font" Target="fonts/PlayfairDisplay-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Merriweather-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Merriweather-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layfairDisplay-boldItalic.fntdata"/><Relationship Id="rId50" Type="http://schemas.openxmlformats.org/officeDocument/2006/relationships/font" Target="fonts/PlayfairDisplay-italic.fntdata"/><Relationship Id="rId53" Type="http://schemas.openxmlformats.org/officeDocument/2006/relationships/font" Target="fonts/Montserrat-bold.fntdata"/><Relationship Id="rId52" Type="http://schemas.openxmlformats.org/officeDocument/2006/relationships/font" Target="fonts/Montserrat-regular.fntdata"/><Relationship Id="rId11" Type="http://schemas.openxmlformats.org/officeDocument/2006/relationships/slide" Target="slides/slide6.xml"/><Relationship Id="rId55" Type="http://schemas.openxmlformats.org/officeDocument/2006/relationships/font" Target="fonts/Montserrat-boldItalic.fntdata"/><Relationship Id="rId10" Type="http://schemas.openxmlformats.org/officeDocument/2006/relationships/slide" Target="slides/slide5.xml"/><Relationship Id="rId54" Type="http://schemas.openxmlformats.org/officeDocument/2006/relationships/font" Target="fonts/Montserrat-italic.fntdata"/><Relationship Id="rId13" Type="http://schemas.openxmlformats.org/officeDocument/2006/relationships/slide" Target="slides/slide8.xml"/><Relationship Id="rId57" Type="http://schemas.openxmlformats.org/officeDocument/2006/relationships/font" Target="fonts/Oswald-bold.fntdata"/><Relationship Id="rId12" Type="http://schemas.openxmlformats.org/officeDocument/2006/relationships/slide" Target="slides/slide7.xml"/><Relationship Id="rId56" Type="http://schemas.openxmlformats.org/officeDocument/2006/relationships/font" Target="fonts/Oswald-regular.fntdata"/><Relationship Id="rId15" Type="http://schemas.openxmlformats.org/officeDocument/2006/relationships/slide" Target="slides/slide10.xml"/><Relationship Id="rId59" Type="http://schemas.openxmlformats.org/officeDocument/2006/relationships/font" Target="fonts/Merriweather-bold.fntdata"/><Relationship Id="rId14" Type="http://schemas.openxmlformats.org/officeDocument/2006/relationships/slide" Target="slides/slide9.xml"/><Relationship Id="rId58" Type="http://schemas.openxmlformats.org/officeDocument/2006/relationships/font" Target="fonts/Merriweather-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63d90402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63d90402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63d90402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63d90402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63d90402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63d90402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63d904023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63d904023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63d90402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63d90402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63d90402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63d90402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63d90402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63d90402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63d904023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63d90402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63d90402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f63d90402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63d904023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f63d904023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f63d904023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f63d904023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f63d90402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f63d90402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f63d904023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f63d90402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63d90402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f63d90402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f63d904023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f63d904023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63d904023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f63d904023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f63d904023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f63d904023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f63d904023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f63d904023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f63d904023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f63d904023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f63d904023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f63d904023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f63d904023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f63d904023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63d90402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63d90402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63d904023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63d904023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f63d904023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f63d904023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f63d904023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f63d904023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f63d904023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f63d904023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f63d904023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f63d904023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f63d904023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f63d904023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f63d904023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f63d904023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f63d904023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f63d904023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f63d904023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f63d904023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f63d904023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f63d904023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63d90402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63d90402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f63d904023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f63d904023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f63d904023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f63d904023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f63d904023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f63d904023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63d90402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f63d90402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63d90402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f63d90402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63d90402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63d90402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63d90402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63d90402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63d90402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63d90402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Merriweather"/>
              <a:buNone/>
              <a:defRPr b="1" sz="6800">
                <a:latin typeface="Merriweather"/>
                <a:ea typeface="Merriweather"/>
                <a:cs typeface="Merriweather"/>
                <a:sym typeface="Merriweather"/>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100"/>
              <a:buFont typeface="Montserrat"/>
              <a:buNone/>
              <a:defRPr b="1" sz="21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68300" lvl="0" marL="457200" algn="ctr">
              <a:spcBef>
                <a:spcPts val="0"/>
              </a:spcBef>
              <a:spcAft>
                <a:spcPts val="0"/>
              </a:spcAft>
              <a:buSzPts val="2200"/>
              <a:buChar char="●"/>
              <a:defRPr>
                <a:highlight>
                  <a:schemeClr val="dk1"/>
                </a:highlight>
              </a:defRPr>
            </a:lvl1pPr>
            <a:lvl2pPr indent="-342900" lvl="1" marL="914400" algn="ctr">
              <a:spcBef>
                <a:spcPts val="0"/>
              </a:spcBef>
              <a:spcAft>
                <a:spcPts val="0"/>
              </a:spcAft>
              <a:buSzPts val="1800"/>
              <a:buChar char="○"/>
              <a:defRPr>
                <a:highlight>
                  <a:schemeClr val="dk1"/>
                </a:highlight>
              </a:defRPr>
            </a:lvl2pPr>
            <a:lvl3pPr indent="-330200" lvl="2" marL="1371600" algn="ctr">
              <a:spcBef>
                <a:spcPts val="0"/>
              </a:spcBef>
              <a:spcAft>
                <a:spcPts val="0"/>
              </a:spcAft>
              <a:buSzPts val="16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68300" lvl="0" marL="457200">
              <a:spcBef>
                <a:spcPts val="0"/>
              </a:spcBef>
              <a:spcAft>
                <a:spcPts val="0"/>
              </a:spcAft>
              <a:buSzPts val="2200"/>
              <a:buChar char="●"/>
              <a:defRPr/>
            </a:lvl1pPr>
            <a:lvl2pPr indent="-342900" lvl="1" marL="914400">
              <a:spcBef>
                <a:spcPts val="0"/>
              </a:spcBef>
              <a:spcAft>
                <a:spcPts val="0"/>
              </a:spcAft>
              <a:buSzPts val="1800"/>
              <a:buChar char="○"/>
              <a:defRPr/>
            </a:lvl2pPr>
            <a:lvl3pPr indent="-330200" lvl="2" marL="1371600">
              <a:spcBef>
                <a:spcPts val="0"/>
              </a:spcBef>
              <a:spcAft>
                <a:spcPts val="0"/>
              </a:spcAft>
              <a:buSzPts val="16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sz="1800"/>
            </a:lvl1pPr>
            <a:lvl2pPr indent="-330200" lvl="1" marL="914400">
              <a:spcBef>
                <a:spcPts val="0"/>
              </a:spcBef>
              <a:spcAft>
                <a:spcPts val="0"/>
              </a:spcAft>
              <a:buSzPts val="1600"/>
              <a:buChar char="○"/>
              <a:defRPr sz="1600"/>
            </a:lvl2pPr>
            <a:lvl3pPr indent="-317500" lvl="2" marL="1371600">
              <a:spcBef>
                <a:spcPts val="0"/>
              </a:spcBef>
              <a:spcAft>
                <a:spcPts val="0"/>
              </a:spcAft>
              <a:buSzPts val="1400"/>
              <a:buChar char="■"/>
              <a:defRPr sz="14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sz="1800"/>
            </a:lvl1pPr>
            <a:lvl2pPr indent="-330200" lvl="1" marL="914400">
              <a:spcBef>
                <a:spcPts val="0"/>
              </a:spcBef>
              <a:spcAft>
                <a:spcPts val="0"/>
              </a:spcAft>
              <a:buSzPts val="1600"/>
              <a:buChar char="○"/>
              <a:defRPr sz="1600"/>
            </a:lvl2pPr>
            <a:lvl3pPr indent="-317500" lvl="2" marL="1371600">
              <a:spcBef>
                <a:spcPts val="0"/>
              </a:spcBef>
              <a:spcAft>
                <a:spcPts val="0"/>
              </a:spcAft>
              <a:buSzPts val="1400"/>
              <a:buChar char="■"/>
              <a:defRPr sz="14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68300" lvl="0" marL="457200">
              <a:spcBef>
                <a:spcPts val="0"/>
              </a:spcBef>
              <a:spcAft>
                <a:spcPts val="0"/>
              </a:spcAft>
              <a:buSzPts val="2200"/>
              <a:buChar char="●"/>
              <a:defRPr>
                <a:highlight>
                  <a:schemeClr val="lt1"/>
                </a:highlight>
              </a:defRPr>
            </a:lvl1pPr>
            <a:lvl2pPr indent="-342900" lvl="1" marL="914400">
              <a:spcBef>
                <a:spcPts val="0"/>
              </a:spcBef>
              <a:spcAft>
                <a:spcPts val="0"/>
              </a:spcAft>
              <a:buSzPts val="1800"/>
              <a:buChar char="○"/>
              <a:defRPr>
                <a:highlight>
                  <a:schemeClr val="lt1"/>
                </a:highlight>
              </a:defRPr>
            </a:lvl2pPr>
            <a:lvl3pPr indent="-330200" lvl="2" marL="1371600">
              <a:spcBef>
                <a:spcPts val="0"/>
              </a:spcBef>
              <a:spcAft>
                <a:spcPts val="0"/>
              </a:spcAft>
              <a:buSzPts val="16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2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400"/>
              <a:buFont typeface="Oswald"/>
              <a:buNone/>
              <a:defRPr sz="34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68300" lvl="0" marL="457200">
              <a:lnSpc>
                <a:spcPct val="115000"/>
              </a:lnSpc>
              <a:spcBef>
                <a:spcPts val="0"/>
              </a:spcBef>
              <a:spcAft>
                <a:spcPts val="0"/>
              </a:spcAft>
              <a:buClr>
                <a:schemeClr val="dk2"/>
              </a:buClr>
              <a:buSzPts val="2200"/>
              <a:buFont typeface="Merriweather"/>
              <a:buChar char="●"/>
              <a:defRPr sz="2200">
                <a:solidFill>
                  <a:schemeClr val="dk2"/>
                </a:solidFill>
                <a:latin typeface="Merriweather"/>
                <a:ea typeface="Merriweather"/>
                <a:cs typeface="Merriweather"/>
                <a:sym typeface="Merriweather"/>
              </a:defRPr>
            </a:lvl1pPr>
            <a:lvl2pPr indent="-342900" lvl="1" marL="914400">
              <a:lnSpc>
                <a:spcPct val="115000"/>
              </a:lnSpc>
              <a:spcBef>
                <a:spcPts val="0"/>
              </a:spcBef>
              <a:spcAft>
                <a:spcPts val="0"/>
              </a:spcAft>
              <a:buClr>
                <a:schemeClr val="dk2"/>
              </a:buClr>
              <a:buSzPts val="1800"/>
              <a:buFont typeface="Merriweather"/>
              <a:buChar char="○"/>
              <a:defRPr sz="1800">
                <a:solidFill>
                  <a:schemeClr val="dk2"/>
                </a:solidFill>
                <a:latin typeface="Merriweather"/>
                <a:ea typeface="Merriweather"/>
                <a:cs typeface="Merriweather"/>
                <a:sym typeface="Merriweather"/>
              </a:defRPr>
            </a:lvl2pPr>
            <a:lvl3pPr indent="-330200" lvl="2" marL="1371600">
              <a:lnSpc>
                <a:spcPct val="115000"/>
              </a:lnSpc>
              <a:spcBef>
                <a:spcPts val="0"/>
              </a:spcBef>
              <a:spcAft>
                <a:spcPts val="0"/>
              </a:spcAft>
              <a:buClr>
                <a:schemeClr val="dk2"/>
              </a:buClr>
              <a:buSzPts val="1600"/>
              <a:buFont typeface="Merriweather"/>
              <a:buChar char="■"/>
              <a:defRPr sz="1600">
                <a:solidFill>
                  <a:schemeClr val="dk2"/>
                </a:solidFill>
                <a:latin typeface="Merriweather"/>
                <a:ea typeface="Merriweather"/>
                <a:cs typeface="Merriweather"/>
                <a:sym typeface="Merriweather"/>
              </a:defRPr>
            </a:lvl3pPr>
            <a:lvl4pPr indent="-317500" lvl="3" marL="1828800">
              <a:lnSpc>
                <a:spcPct val="115000"/>
              </a:lnSpc>
              <a:spcBef>
                <a:spcPts val="0"/>
              </a:spcBef>
              <a:spcAft>
                <a:spcPts val="0"/>
              </a:spcAft>
              <a:buClr>
                <a:schemeClr val="dk2"/>
              </a:buClr>
              <a:buSzPts val="1400"/>
              <a:buFont typeface="Merriweather"/>
              <a:buChar char="●"/>
              <a:defRPr>
                <a:solidFill>
                  <a:schemeClr val="dk2"/>
                </a:solidFill>
                <a:latin typeface="Merriweather"/>
                <a:ea typeface="Merriweather"/>
                <a:cs typeface="Merriweather"/>
                <a:sym typeface="Merriweather"/>
              </a:defRPr>
            </a:lvl4pPr>
            <a:lvl5pPr indent="-317500" lvl="4" marL="2286000">
              <a:lnSpc>
                <a:spcPct val="115000"/>
              </a:lnSpc>
              <a:spcBef>
                <a:spcPts val="0"/>
              </a:spcBef>
              <a:spcAft>
                <a:spcPts val="0"/>
              </a:spcAft>
              <a:buClr>
                <a:schemeClr val="dk2"/>
              </a:buClr>
              <a:buSzPts val="1400"/>
              <a:buFont typeface="Merriweather"/>
              <a:buChar char="○"/>
              <a:defRPr>
                <a:solidFill>
                  <a:schemeClr val="dk2"/>
                </a:solidFill>
                <a:latin typeface="Merriweather"/>
                <a:ea typeface="Merriweather"/>
                <a:cs typeface="Merriweather"/>
                <a:sym typeface="Merriweather"/>
              </a:defRPr>
            </a:lvl5pPr>
            <a:lvl6pPr indent="-317500" lvl="5" marL="2743200">
              <a:lnSpc>
                <a:spcPct val="115000"/>
              </a:lnSpc>
              <a:spcBef>
                <a:spcPts val="0"/>
              </a:spcBef>
              <a:spcAft>
                <a:spcPts val="0"/>
              </a:spcAft>
              <a:buClr>
                <a:schemeClr val="dk2"/>
              </a:buClr>
              <a:buSzPts val="1400"/>
              <a:buFont typeface="Merriweather"/>
              <a:buChar char="■"/>
              <a:defRPr>
                <a:solidFill>
                  <a:schemeClr val="dk2"/>
                </a:solidFill>
                <a:latin typeface="Merriweather"/>
                <a:ea typeface="Merriweather"/>
                <a:cs typeface="Merriweather"/>
                <a:sym typeface="Merriweather"/>
              </a:defRPr>
            </a:lvl6pPr>
            <a:lvl7pPr indent="-317500" lvl="6" marL="3200400">
              <a:lnSpc>
                <a:spcPct val="115000"/>
              </a:lnSpc>
              <a:spcBef>
                <a:spcPts val="0"/>
              </a:spcBef>
              <a:spcAft>
                <a:spcPts val="0"/>
              </a:spcAft>
              <a:buClr>
                <a:schemeClr val="dk2"/>
              </a:buClr>
              <a:buSzPts val="1400"/>
              <a:buFont typeface="Merriweather"/>
              <a:buChar char="●"/>
              <a:defRPr>
                <a:solidFill>
                  <a:schemeClr val="dk2"/>
                </a:solidFill>
                <a:latin typeface="Merriweather"/>
                <a:ea typeface="Merriweather"/>
                <a:cs typeface="Merriweather"/>
                <a:sym typeface="Merriweather"/>
              </a:defRPr>
            </a:lvl7pPr>
            <a:lvl8pPr indent="-317500" lvl="7" marL="3657600">
              <a:lnSpc>
                <a:spcPct val="115000"/>
              </a:lnSpc>
              <a:spcBef>
                <a:spcPts val="0"/>
              </a:spcBef>
              <a:spcAft>
                <a:spcPts val="0"/>
              </a:spcAft>
              <a:buClr>
                <a:schemeClr val="dk2"/>
              </a:buClr>
              <a:buSzPts val="1400"/>
              <a:buFont typeface="Merriweather"/>
              <a:buChar char="○"/>
              <a:defRPr>
                <a:solidFill>
                  <a:schemeClr val="dk2"/>
                </a:solidFill>
                <a:latin typeface="Merriweather"/>
                <a:ea typeface="Merriweather"/>
                <a:cs typeface="Merriweather"/>
                <a:sym typeface="Merriweather"/>
              </a:defRPr>
            </a:lvl8pPr>
            <a:lvl9pPr indent="-317500" lvl="8" marL="4114800">
              <a:lnSpc>
                <a:spcPct val="115000"/>
              </a:lnSpc>
              <a:spcBef>
                <a:spcPts val="0"/>
              </a:spcBef>
              <a:spcAft>
                <a:spcPts val="0"/>
              </a:spcAft>
              <a:buClr>
                <a:schemeClr val="dk2"/>
              </a:buClr>
              <a:buSzPts val="1400"/>
              <a:buFont typeface="Merriweather"/>
              <a:buChar char="■"/>
              <a:defRPr>
                <a:solidFill>
                  <a:schemeClr val="dk2"/>
                </a:solidFill>
                <a:latin typeface="Merriweather"/>
                <a:ea typeface="Merriweather"/>
                <a:cs typeface="Merriweather"/>
                <a:sym typeface="Merriweather"/>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Merriweather"/>
                <a:ea typeface="Merriweather"/>
                <a:cs typeface="Merriweather"/>
                <a:sym typeface="Merriweather"/>
              </a:rPr>
              <a:t>Review Session </a:t>
            </a:r>
            <a:r>
              <a:rPr lang="en"/>
              <a:t>6</a:t>
            </a:r>
            <a:endParaRPr>
              <a:latin typeface="Merriweather"/>
              <a:ea typeface="Merriweather"/>
              <a:cs typeface="Merriweather"/>
              <a:sym typeface="Merriweather"/>
            </a:endParaRPr>
          </a:p>
        </p:txBody>
      </p:sp>
      <p:sp>
        <p:nvSpPr>
          <p:cNvPr id="59" name="Google Shape;59;p13"/>
          <p:cNvSpPr txBox="1"/>
          <p:nvPr>
            <p:ph idx="1" type="subTitle"/>
          </p:nvPr>
        </p:nvSpPr>
        <p:spPr>
          <a:xfrm>
            <a:off x="344250" y="3550650"/>
            <a:ext cx="4910100" cy="751800"/>
          </a:xfrm>
          <a:prstGeom prst="rect">
            <a:avLst/>
          </a:prstGeom>
        </p:spPr>
        <p:txBody>
          <a:bodyPr anchorCtr="0" anchor="ctr" bIns="91425" lIns="91425" spcFirstLastPara="1" rIns="91425" wrap="square" tIns="91425">
            <a:normAutofit lnSpcReduction="20000"/>
          </a:bodyPr>
          <a:lstStyle/>
          <a:p>
            <a:pPr indent="0" lvl="0" marL="0" rtl="0" algn="l">
              <a:spcBef>
                <a:spcPts val="0"/>
              </a:spcBef>
              <a:spcAft>
                <a:spcPts val="0"/>
              </a:spcAft>
              <a:buNone/>
            </a:pPr>
            <a:r>
              <a:rPr lang="en"/>
              <a:t>API-201, 10.22.21</a:t>
            </a:r>
            <a:endParaRPr/>
          </a:p>
          <a:p>
            <a:pPr indent="0" lvl="0" marL="0" rtl="0" algn="l">
              <a:spcBef>
                <a:spcPts val="0"/>
              </a:spcBef>
              <a:spcAft>
                <a:spcPts val="0"/>
              </a:spcAft>
              <a:buNone/>
            </a:pPr>
            <a:r>
              <a:rPr lang="en"/>
              <a:t>Sophie Hill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distribution to use?</a:t>
            </a:r>
            <a:endParaRPr/>
          </a:p>
        </p:txBody>
      </p:sp>
      <p:sp>
        <p:nvSpPr>
          <p:cNvPr id="118" name="Google Shape;118;p22"/>
          <p:cNvSpPr txBox="1"/>
          <p:nvPr>
            <p:ph idx="1" type="body"/>
          </p:nvPr>
        </p:nvSpPr>
        <p:spPr>
          <a:xfrm>
            <a:off x="311700" y="1234050"/>
            <a:ext cx="3999900" cy="3334800"/>
          </a:xfrm>
          <a:prstGeom prst="rect">
            <a:avLst/>
          </a:prstGeom>
          <a:ln cap="flat" cmpd="sng" w="19050">
            <a:solidFill>
              <a:schemeClr val="lt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a:t>For proportions / difference-in-proportions:</a:t>
            </a:r>
            <a:endParaRPr b="1"/>
          </a:p>
          <a:p>
            <a:pPr indent="0" lvl="0" marL="0" rtl="0" algn="l">
              <a:spcBef>
                <a:spcPts val="1200"/>
              </a:spcBef>
              <a:spcAft>
                <a:spcPts val="0"/>
              </a:spcAft>
              <a:buNone/>
            </a:pPr>
            <a:r>
              <a:t/>
            </a:r>
            <a:endParaRPr/>
          </a:p>
          <a:p>
            <a:pPr indent="0" lvl="0" marL="0" rtl="0" algn="l">
              <a:spcBef>
                <a:spcPts val="1200"/>
              </a:spcBef>
              <a:spcAft>
                <a:spcPts val="1200"/>
              </a:spcAft>
              <a:buNone/>
            </a:pPr>
            <a:r>
              <a:rPr lang="en" sz="1700"/>
              <a:t>→ </a:t>
            </a:r>
            <a:r>
              <a:rPr lang="en" sz="1700">
                <a:solidFill>
                  <a:schemeClr val="accent6"/>
                </a:solidFill>
              </a:rPr>
              <a:t>normal distribution</a:t>
            </a:r>
            <a:endParaRPr sz="1700">
              <a:solidFill>
                <a:schemeClr val="accent6"/>
              </a:solidFill>
            </a:endParaRPr>
          </a:p>
        </p:txBody>
      </p:sp>
      <p:sp>
        <p:nvSpPr>
          <p:cNvPr id="119" name="Google Shape;119;p22"/>
          <p:cNvSpPr txBox="1"/>
          <p:nvPr>
            <p:ph idx="2" type="body"/>
          </p:nvPr>
        </p:nvSpPr>
        <p:spPr>
          <a:xfrm>
            <a:off x="4832400" y="1234050"/>
            <a:ext cx="3999900" cy="3334800"/>
          </a:xfrm>
          <a:prstGeom prst="rect">
            <a:avLst/>
          </a:prstGeom>
          <a:ln cap="flat" cmpd="sng" w="19050">
            <a:solidFill>
              <a:schemeClr val="lt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a:t>For means / difference-in-means:</a:t>
            </a:r>
            <a:endParaRPr b="1"/>
          </a:p>
          <a:p>
            <a:pPr indent="0" lvl="0" marL="0" rtl="0" algn="l">
              <a:spcBef>
                <a:spcPts val="1200"/>
              </a:spcBef>
              <a:spcAft>
                <a:spcPts val="0"/>
              </a:spcAft>
              <a:buNone/>
            </a:pPr>
            <a:r>
              <a:t/>
            </a:r>
            <a:endParaRPr b="1"/>
          </a:p>
          <a:p>
            <a:pPr indent="0" lvl="0" marL="0" rtl="0" algn="l">
              <a:spcBef>
                <a:spcPts val="1200"/>
              </a:spcBef>
              <a:spcAft>
                <a:spcPts val="0"/>
              </a:spcAft>
              <a:buNone/>
            </a:pPr>
            <a:r>
              <a:rPr lang="en" sz="1700"/>
              <a:t>If 𝝈 is known → </a:t>
            </a:r>
            <a:r>
              <a:rPr lang="en" sz="1700">
                <a:solidFill>
                  <a:schemeClr val="accent6"/>
                </a:solidFill>
              </a:rPr>
              <a:t>normal distribution</a:t>
            </a:r>
            <a:endParaRPr sz="1700">
              <a:solidFill>
                <a:schemeClr val="accent6"/>
              </a:solidFill>
            </a:endParaRPr>
          </a:p>
          <a:p>
            <a:pPr indent="0" lvl="0" marL="0" rtl="0" algn="l">
              <a:spcBef>
                <a:spcPts val="1200"/>
              </a:spcBef>
              <a:spcAft>
                <a:spcPts val="0"/>
              </a:spcAft>
              <a:buNone/>
            </a:pPr>
            <a:r>
              <a:t/>
            </a:r>
            <a:endParaRPr/>
          </a:p>
          <a:p>
            <a:pPr indent="0" lvl="0" marL="0" rtl="0" algn="l">
              <a:spcBef>
                <a:spcPts val="1200"/>
              </a:spcBef>
              <a:spcAft>
                <a:spcPts val="1200"/>
              </a:spcAft>
              <a:buClr>
                <a:schemeClr val="dk2"/>
              </a:buClr>
              <a:buSzPts val="1100"/>
              <a:buFont typeface="Arial"/>
              <a:buNone/>
            </a:pPr>
            <a:r>
              <a:rPr lang="en" sz="1700"/>
              <a:t>If 𝝈 is unknown → </a:t>
            </a:r>
            <a:r>
              <a:rPr lang="en" sz="1700">
                <a:solidFill>
                  <a:schemeClr val="accent5"/>
                </a:solidFill>
              </a:rPr>
              <a:t>t-distribution</a:t>
            </a:r>
            <a:endParaRPr sz="1700">
              <a:solidFill>
                <a:schemeClr val="accent5"/>
              </a:solidFill>
            </a:endParaRPr>
          </a:p>
        </p:txBody>
      </p:sp>
      <p:sp>
        <p:nvSpPr>
          <p:cNvPr id="120" name="Google Shape;120;p22"/>
          <p:cNvSpPr txBox="1"/>
          <p:nvPr/>
        </p:nvSpPr>
        <p:spPr>
          <a:xfrm>
            <a:off x="4860000" y="515825"/>
            <a:ext cx="39447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2"/>
              </a:buClr>
              <a:buSzPts val="1100"/>
              <a:buFont typeface="Arial"/>
              <a:buNone/>
            </a:pPr>
            <a:r>
              <a:rPr i="1" lang="en" sz="1600">
                <a:solidFill>
                  <a:schemeClr val="dk2"/>
                </a:solidFill>
                <a:latin typeface="Merriweather"/>
                <a:ea typeface="Merriweather"/>
                <a:cs typeface="Merriweather"/>
                <a:sym typeface="Merriweather"/>
              </a:rPr>
              <a:t>Note: </a:t>
            </a:r>
            <a:r>
              <a:rPr i="1" lang="en" sz="1600">
                <a:solidFill>
                  <a:schemeClr val="dk2"/>
                </a:solidFill>
                <a:latin typeface="Merriweather"/>
                <a:ea typeface="Merriweather"/>
                <a:cs typeface="Merriweather"/>
                <a:sym typeface="Merriweather"/>
              </a:rPr>
              <a:t>𝝈 = population standard deviation</a:t>
            </a:r>
            <a:endParaRPr i="1" sz="1300">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distribution to use?</a:t>
            </a:r>
            <a:endParaRPr/>
          </a:p>
        </p:txBody>
      </p:sp>
      <p:sp>
        <p:nvSpPr>
          <p:cNvPr id="126" name="Google Shape;126;p23"/>
          <p:cNvSpPr txBox="1"/>
          <p:nvPr>
            <p:ph idx="1" type="body"/>
          </p:nvPr>
        </p:nvSpPr>
        <p:spPr>
          <a:xfrm>
            <a:off x="311700" y="1234050"/>
            <a:ext cx="3999900" cy="3334800"/>
          </a:xfrm>
          <a:prstGeom prst="rect">
            <a:avLst/>
          </a:prstGeom>
          <a:ln cap="flat" cmpd="sng" w="19050">
            <a:solidFill>
              <a:schemeClr val="lt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a:t>For proportions / difference-in-proportions:</a:t>
            </a:r>
            <a:endParaRPr b="1"/>
          </a:p>
          <a:p>
            <a:pPr indent="0" lvl="0" marL="0" rtl="0" algn="l">
              <a:spcBef>
                <a:spcPts val="1200"/>
              </a:spcBef>
              <a:spcAft>
                <a:spcPts val="0"/>
              </a:spcAft>
              <a:buNone/>
            </a:pPr>
            <a:r>
              <a:t/>
            </a:r>
            <a:endParaRPr/>
          </a:p>
          <a:p>
            <a:pPr indent="0" lvl="0" marL="0" rtl="0" algn="l">
              <a:spcBef>
                <a:spcPts val="1200"/>
              </a:spcBef>
              <a:spcAft>
                <a:spcPts val="1200"/>
              </a:spcAft>
              <a:buNone/>
            </a:pPr>
            <a:r>
              <a:rPr lang="en" sz="1700"/>
              <a:t>→ </a:t>
            </a:r>
            <a:r>
              <a:rPr lang="en" sz="1700">
                <a:solidFill>
                  <a:schemeClr val="accent6"/>
                </a:solidFill>
              </a:rPr>
              <a:t>normal distribution</a:t>
            </a:r>
            <a:endParaRPr sz="1700">
              <a:solidFill>
                <a:schemeClr val="accent6"/>
              </a:solidFill>
            </a:endParaRPr>
          </a:p>
        </p:txBody>
      </p:sp>
      <p:sp>
        <p:nvSpPr>
          <p:cNvPr id="127" name="Google Shape;127;p23"/>
          <p:cNvSpPr txBox="1"/>
          <p:nvPr>
            <p:ph idx="2" type="body"/>
          </p:nvPr>
        </p:nvSpPr>
        <p:spPr>
          <a:xfrm>
            <a:off x="4832400" y="1234050"/>
            <a:ext cx="3999900" cy="3334800"/>
          </a:xfrm>
          <a:prstGeom prst="rect">
            <a:avLst/>
          </a:prstGeom>
          <a:ln cap="flat" cmpd="sng" w="19050">
            <a:solidFill>
              <a:schemeClr val="lt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a:t>For means / difference-in-means:</a:t>
            </a:r>
            <a:endParaRPr b="1"/>
          </a:p>
          <a:p>
            <a:pPr indent="0" lvl="0" marL="0" rtl="0" algn="l">
              <a:spcBef>
                <a:spcPts val="1200"/>
              </a:spcBef>
              <a:spcAft>
                <a:spcPts val="0"/>
              </a:spcAft>
              <a:buNone/>
            </a:pPr>
            <a:r>
              <a:t/>
            </a:r>
            <a:endParaRPr b="1"/>
          </a:p>
          <a:p>
            <a:pPr indent="0" lvl="0" marL="0" rtl="0" algn="l">
              <a:spcBef>
                <a:spcPts val="1200"/>
              </a:spcBef>
              <a:spcAft>
                <a:spcPts val="0"/>
              </a:spcAft>
              <a:buNone/>
            </a:pPr>
            <a:r>
              <a:rPr lang="en" sz="1700"/>
              <a:t>If 𝝈 is known → </a:t>
            </a:r>
            <a:r>
              <a:rPr lang="en" sz="1700">
                <a:solidFill>
                  <a:schemeClr val="accent6"/>
                </a:solidFill>
              </a:rPr>
              <a:t>normal distribution</a:t>
            </a:r>
            <a:endParaRPr sz="1700">
              <a:solidFill>
                <a:schemeClr val="accent6"/>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1700"/>
              <a:t>If 𝝈 is unknown → </a:t>
            </a:r>
            <a:r>
              <a:rPr lang="en" sz="1700">
                <a:solidFill>
                  <a:schemeClr val="accent5"/>
                </a:solidFill>
              </a:rPr>
              <a:t>t-distribution</a:t>
            </a:r>
            <a:endParaRPr sz="1700">
              <a:solidFill>
                <a:schemeClr val="accent5"/>
              </a:solidFill>
            </a:endParaRPr>
          </a:p>
        </p:txBody>
      </p:sp>
      <p:sp>
        <p:nvSpPr>
          <p:cNvPr id="128" name="Google Shape;128;p23"/>
          <p:cNvSpPr txBox="1"/>
          <p:nvPr/>
        </p:nvSpPr>
        <p:spPr>
          <a:xfrm>
            <a:off x="4860000" y="515825"/>
            <a:ext cx="39447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i="1" lang="en" sz="1600">
                <a:solidFill>
                  <a:schemeClr val="dk2"/>
                </a:solidFill>
                <a:latin typeface="Merriweather"/>
                <a:ea typeface="Merriweather"/>
                <a:cs typeface="Merriweather"/>
                <a:sym typeface="Merriweather"/>
              </a:rPr>
              <a:t>Note: 𝝈 = population standard deviation</a:t>
            </a:r>
            <a:endParaRPr i="1" sz="1300">
              <a:latin typeface="Merriweather"/>
              <a:ea typeface="Merriweather"/>
              <a:cs typeface="Merriweather"/>
              <a:sym typeface="Merriweather"/>
            </a:endParaRPr>
          </a:p>
        </p:txBody>
      </p:sp>
      <p:sp>
        <p:nvSpPr>
          <p:cNvPr id="129" name="Google Shape;129;p23"/>
          <p:cNvSpPr/>
          <p:nvPr/>
        </p:nvSpPr>
        <p:spPr>
          <a:xfrm>
            <a:off x="2078700" y="3697325"/>
            <a:ext cx="2438100" cy="1104000"/>
          </a:xfrm>
          <a:prstGeom prst="roundRect">
            <a:avLst>
              <a:gd fmla="val 16667" name="adj"/>
            </a:avLst>
          </a:prstGeom>
          <a:solidFill>
            <a:srgbClr val="F4CCC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900">
                <a:latin typeface="Merriweather"/>
                <a:ea typeface="Merriweather"/>
                <a:cs typeface="Merriweather"/>
                <a:sym typeface="Merriweather"/>
              </a:rPr>
              <a:t>Why?</a:t>
            </a:r>
            <a:endParaRPr b="1" sz="2900">
              <a:latin typeface="Merriweather"/>
              <a:ea typeface="Merriweather"/>
              <a:cs typeface="Merriweather"/>
              <a:sym typeface="Merriweather"/>
            </a:endParaRPr>
          </a:p>
        </p:txBody>
      </p:sp>
      <p:sp>
        <p:nvSpPr>
          <p:cNvPr id="130" name="Google Shape;130;p23"/>
          <p:cNvSpPr txBox="1"/>
          <p:nvPr/>
        </p:nvSpPr>
        <p:spPr>
          <a:xfrm>
            <a:off x="2472650" y="4190225"/>
            <a:ext cx="627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T-distribution for Two Types of Uncertainty...</a:t>
            </a:r>
            <a:endParaRPr/>
          </a:p>
        </p:txBody>
      </p:sp>
      <p:pic>
        <p:nvPicPr>
          <p:cNvPr id="136" name="Google Shape;136;p24"/>
          <p:cNvPicPr preferRelativeResize="0"/>
          <p:nvPr/>
        </p:nvPicPr>
        <p:blipFill>
          <a:blip r:embed="rId3">
            <a:alphaModFix/>
          </a:blip>
          <a:stretch>
            <a:fillRect/>
          </a:stretch>
        </p:blipFill>
        <p:spPr>
          <a:xfrm>
            <a:off x="2717300" y="1322525"/>
            <a:ext cx="6274300" cy="353853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T-distribution for Two Types of Uncertainty...</a:t>
            </a:r>
            <a:endParaRPr/>
          </a:p>
        </p:txBody>
      </p:sp>
      <p:sp>
        <p:nvSpPr>
          <p:cNvPr id="142" name="Google Shape;142;p25"/>
          <p:cNvSpPr txBox="1"/>
          <p:nvPr/>
        </p:nvSpPr>
        <p:spPr>
          <a:xfrm>
            <a:off x="227900" y="1891188"/>
            <a:ext cx="24894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erriweather"/>
                <a:ea typeface="Merriweather"/>
                <a:cs typeface="Merriweather"/>
                <a:sym typeface="Merriweather"/>
              </a:rPr>
              <a:t>If we knew the true population proportion, q, then we would automatically know the mean and SE of the sampling distribution.</a:t>
            </a:r>
            <a:endParaRPr sz="1800">
              <a:latin typeface="Merriweather"/>
              <a:ea typeface="Merriweather"/>
              <a:cs typeface="Merriweather"/>
              <a:sym typeface="Merriweather"/>
            </a:endParaRPr>
          </a:p>
        </p:txBody>
      </p:sp>
      <p:pic>
        <p:nvPicPr>
          <p:cNvPr id="143" name="Google Shape;143;p25"/>
          <p:cNvPicPr preferRelativeResize="0"/>
          <p:nvPr/>
        </p:nvPicPr>
        <p:blipFill>
          <a:blip r:embed="rId3">
            <a:alphaModFix/>
          </a:blip>
          <a:stretch>
            <a:fillRect/>
          </a:stretch>
        </p:blipFill>
        <p:spPr>
          <a:xfrm>
            <a:off x="2717300" y="1322525"/>
            <a:ext cx="6274300" cy="353853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T-distribution for Two Types of Uncertainty...</a:t>
            </a:r>
            <a:endParaRPr/>
          </a:p>
        </p:txBody>
      </p:sp>
      <p:sp>
        <p:nvSpPr>
          <p:cNvPr id="149" name="Google Shape;149;p26"/>
          <p:cNvSpPr txBox="1"/>
          <p:nvPr/>
        </p:nvSpPr>
        <p:spPr>
          <a:xfrm>
            <a:off x="227900" y="2306838"/>
            <a:ext cx="24894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erriweather"/>
                <a:ea typeface="Merriweather"/>
                <a:cs typeface="Merriweather"/>
                <a:sym typeface="Merriweather"/>
              </a:rPr>
              <a:t>In general, we don’t know q, so we use our sample estimate q-hat to approximate it.</a:t>
            </a:r>
            <a:endParaRPr sz="1800">
              <a:latin typeface="Merriweather"/>
              <a:ea typeface="Merriweather"/>
              <a:cs typeface="Merriweather"/>
              <a:sym typeface="Merriweather"/>
            </a:endParaRPr>
          </a:p>
        </p:txBody>
      </p:sp>
      <p:pic>
        <p:nvPicPr>
          <p:cNvPr id="150" name="Google Shape;150;p26"/>
          <p:cNvPicPr preferRelativeResize="0"/>
          <p:nvPr/>
        </p:nvPicPr>
        <p:blipFill>
          <a:blip r:embed="rId3">
            <a:alphaModFix/>
          </a:blip>
          <a:stretch>
            <a:fillRect/>
          </a:stretch>
        </p:blipFill>
        <p:spPr>
          <a:xfrm>
            <a:off x="2717300" y="1322525"/>
            <a:ext cx="6274300" cy="3538536"/>
          </a:xfrm>
          <a:prstGeom prst="rect">
            <a:avLst/>
          </a:prstGeom>
          <a:noFill/>
          <a:ln>
            <a:noFill/>
          </a:ln>
        </p:spPr>
      </p:pic>
      <p:sp>
        <p:nvSpPr>
          <p:cNvPr id="151" name="Google Shape;151;p26"/>
          <p:cNvSpPr/>
          <p:nvPr/>
        </p:nvSpPr>
        <p:spPr>
          <a:xfrm>
            <a:off x="4580075" y="3025600"/>
            <a:ext cx="938400" cy="5082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6"/>
          <p:cNvSpPr/>
          <p:nvPr/>
        </p:nvSpPr>
        <p:spPr>
          <a:xfrm>
            <a:off x="6181075" y="2813975"/>
            <a:ext cx="2861400" cy="8097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T-distribution for Two Types of Uncertainty...</a:t>
            </a:r>
            <a:endParaRPr/>
          </a:p>
        </p:txBody>
      </p:sp>
      <p:sp>
        <p:nvSpPr>
          <p:cNvPr id="158" name="Google Shape;158;p27"/>
          <p:cNvSpPr txBox="1"/>
          <p:nvPr/>
        </p:nvSpPr>
        <p:spPr>
          <a:xfrm>
            <a:off x="237100" y="1322525"/>
            <a:ext cx="23370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erriweather"/>
                <a:ea typeface="Merriweather"/>
                <a:cs typeface="Merriweather"/>
                <a:sym typeface="Merriweather"/>
              </a:rPr>
              <a:t>For means, we use two different quantities: </a:t>
            </a:r>
            <a:r>
              <a:rPr lang="en" sz="1800">
                <a:solidFill>
                  <a:srgbClr val="FF0000"/>
                </a:solidFill>
                <a:latin typeface="Merriweather"/>
                <a:ea typeface="Merriweather"/>
                <a:cs typeface="Merriweather"/>
                <a:sym typeface="Merriweather"/>
              </a:rPr>
              <a:t>the sample mean approximates the population mean</a:t>
            </a:r>
            <a:r>
              <a:rPr lang="en" sz="1800">
                <a:latin typeface="Merriweather"/>
                <a:ea typeface="Merriweather"/>
                <a:cs typeface="Merriweather"/>
                <a:sym typeface="Merriweather"/>
              </a:rPr>
              <a:t>,  </a:t>
            </a:r>
            <a:endParaRPr sz="1800">
              <a:latin typeface="Merriweather"/>
              <a:ea typeface="Merriweather"/>
              <a:cs typeface="Merriweather"/>
              <a:sym typeface="Merriweather"/>
            </a:endParaRPr>
          </a:p>
        </p:txBody>
      </p:sp>
      <p:pic>
        <p:nvPicPr>
          <p:cNvPr id="159" name="Google Shape;159;p27"/>
          <p:cNvPicPr preferRelativeResize="0"/>
          <p:nvPr/>
        </p:nvPicPr>
        <p:blipFill>
          <a:blip r:embed="rId3">
            <a:alphaModFix/>
          </a:blip>
          <a:stretch>
            <a:fillRect/>
          </a:stretch>
        </p:blipFill>
        <p:spPr>
          <a:xfrm>
            <a:off x="2717300" y="1322525"/>
            <a:ext cx="6274300" cy="3538536"/>
          </a:xfrm>
          <a:prstGeom prst="rect">
            <a:avLst/>
          </a:prstGeom>
          <a:noFill/>
          <a:ln>
            <a:noFill/>
          </a:ln>
        </p:spPr>
      </p:pic>
      <p:sp>
        <p:nvSpPr>
          <p:cNvPr id="160" name="Google Shape;160;p27"/>
          <p:cNvSpPr/>
          <p:nvPr/>
        </p:nvSpPr>
        <p:spPr>
          <a:xfrm>
            <a:off x="4572000" y="3780100"/>
            <a:ext cx="938400" cy="5082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T-distribution for Two Types of Uncertainty...</a:t>
            </a:r>
            <a:endParaRPr/>
          </a:p>
        </p:txBody>
      </p:sp>
      <p:sp>
        <p:nvSpPr>
          <p:cNvPr id="166" name="Google Shape;166;p28"/>
          <p:cNvSpPr txBox="1"/>
          <p:nvPr/>
        </p:nvSpPr>
        <p:spPr>
          <a:xfrm>
            <a:off x="237100" y="1322525"/>
            <a:ext cx="23370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erriweather"/>
                <a:ea typeface="Merriweather"/>
                <a:cs typeface="Merriweather"/>
                <a:sym typeface="Merriweather"/>
              </a:rPr>
              <a:t>For means, we use two different quantities: </a:t>
            </a:r>
            <a:r>
              <a:rPr lang="en" sz="1800">
                <a:solidFill>
                  <a:srgbClr val="FF0000"/>
                </a:solidFill>
                <a:latin typeface="Merriweather"/>
                <a:ea typeface="Merriweather"/>
                <a:cs typeface="Merriweather"/>
                <a:sym typeface="Merriweather"/>
              </a:rPr>
              <a:t>the sample mean approximates the population mean</a:t>
            </a:r>
            <a:r>
              <a:rPr lang="en" sz="1800">
                <a:latin typeface="Merriweather"/>
                <a:ea typeface="Merriweather"/>
                <a:cs typeface="Merriweather"/>
                <a:sym typeface="Merriweather"/>
              </a:rPr>
              <a:t>,  and </a:t>
            </a:r>
            <a:r>
              <a:rPr lang="en" sz="1800">
                <a:solidFill>
                  <a:srgbClr val="0000FF"/>
                </a:solidFill>
                <a:latin typeface="Merriweather"/>
                <a:ea typeface="Merriweather"/>
                <a:cs typeface="Merriweather"/>
                <a:sym typeface="Merriweather"/>
              </a:rPr>
              <a:t>the sample standard deviation approximates the population standard deviation</a:t>
            </a:r>
            <a:r>
              <a:rPr lang="en" sz="1800">
                <a:latin typeface="Merriweather"/>
                <a:ea typeface="Merriweather"/>
                <a:cs typeface="Merriweather"/>
                <a:sym typeface="Merriweather"/>
              </a:rPr>
              <a:t>.</a:t>
            </a:r>
            <a:endParaRPr sz="1800">
              <a:latin typeface="Merriweather"/>
              <a:ea typeface="Merriweather"/>
              <a:cs typeface="Merriweather"/>
              <a:sym typeface="Merriweather"/>
            </a:endParaRPr>
          </a:p>
        </p:txBody>
      </p:sp>
      <p:pic>
        <p:nvPicPr>
          <p:cNvPr id="167" name="Google Shape;167;p28"/>
          <p:cNvPicPr preferRelativeResize="0"/>
          <p:nvPr/>
        </p:nvPicPr>
        <p:blipFill>
          <a:blip r:embed="rId3">
            <a:alphaModFix/>
          </a:blip>
          <a:stretch>
            <a:fillRect/>
          </a:stretch>
        </p:blipFill>
        <p:spPr>
          <a:xfrm>
            <a:off x="2717300" y="1322525"/>
            <a:ext cx="6274300" cy="3538536"/>
          </a:xfrm>
          <a:prstGeom prst="rect">
            <a:avLst/>
          </a:prstGeom>
          <a:noFill/>
          <a:ln>
            <a:noFill/>
          </a:ln>
        </p:spPr>
      </p:pic>
      <p:sp>
        <p:nvSpPr>
          <p:cNvPr id="168" name="Google Shape;168;p28"/>
          <p:cNvSpPr/>
          <p:nvPr/>
        </p:nvSpPr>
        <p:spPr>
          <a:xfrm>
            <a:off x="4572000" y="3780100"/>
            <a:ext cx="938400" cy="5082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8"/>
          <p:cNvSpPr/>
          <p:nvPr/>
        </p:nvSpPr>
        <p:spPr>
          <a:xfrm>
            <a:off x="6130200" y="3724900"/>
            <a:ext cx="2861400" cy="809700"/>
          </a:xfrm>
          <a:prstGeom prst="roundRect">
            <a:avLst>
              <a:gd fmla="val 16667" name="adj"/>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T-distribution for Two Types of Uncertainty...</a:t>
            </a:r>
            <a:endParaRPr/>
          </a:p>
        </p:txBody>
      </p:sp>
      <p:pic>
        <p:nvPicPr>
          <p:cNvPr id="175" name="Google Shape;175;p29"/>
          <p:cNvPicPr preferRelativeResize="0"/>
          <p:nvPr/>
        </p:nvPicPr>
        <p:blipFill>
          <a:blip r:embed="rId3">
            <a:alphaModFix/>
          </a:blip>
          <a:stretch>
            <a:fillRect/>
          </a:stretch>
        </p:blipFill>
        <p:spPr>
          <a:xfrm>
            <a:off x="1217113" y="1160925"/>
            <a:ext cx="6709781" cy="3820976"/>
          </a:xfrm>
          <a:prstGeom prst="rect">
            <a:avLst/>
          </a:prstGeom>
          <a:noFill/>
          <a:ln>
            <a:noFill/>
          </a:ln>
        </p:spPr>
      </p:pic>
      <p:sp>
        <p:nvSpPr>
          <p:cNvPr id="176" name="Google Shape;176;p29"/>
          <p:cNvSpPr txBox="1"/>
          <p:nvPr/>
        </p:nvSpPr>
        <p:spPr>
          <a:xfrm>
            <a:off x="181875" y="4157350"/>
            <a:ext cx="221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From Handout 15:</a:t>
            </a:r>
            <a:endParaRPr>
              <a:latin typeface="Merriweather"/>
              <a:ea typeface="Merriweather"/>
              <a:cs typeface="Merriweather"/>
              <a:sym typeface="Merriweath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T-distribution vs Normal distribution</a:t>
            </a:r>
            <a:endParaRPr/>
          </a:p>
        </p:txBody>
      </p:sp>
      <p:pic>
        <p:nvPicPr>
          <p:cNvPr id="182" name="Google Shape;182;p30"/>
          <p:cNvPicPr preferRelativeResize="0"/>
          <p:nvPr/>
        </p:nvPicPr>
        <p:blipFill>
          <a:blip r:embed="rId3">
            <a:alphaModFix/>
          </a:blip>
          <a:stretch>
            <a:fillRect/>
          </a:stretch>
        </p:blipFill>
        <p:spPr>
          <a:xfrm>
            <a:off x="4037200" y="2063025"/>
            <a:ext cx="4877901" cy="2817649"/>
          </a:xfrm>
          <a:prstGeom prst="rect">
            <a:avLst/>
          </a:prstGeom>
          <a:noFill/>
          <a:ln>
            <a:noFill/>
          </a:ln>
        </p:spPr>
      </p:pic>
      <p:sp>
        <p:nvSpPr>
          <p:cNvPr id="183" name="Google Shape;183;p30"/>
          <p:cNvSpPr txBox="1"/>
          <p:nvPr/>
        </p:nvSpPr>
        <p:spPr>
          <a:xfrm>
            <a:off x="311700" y="1277350"/>
            <a:ext cx="6579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Merriweather"/>
                <a:ea typeface="Merriweather"/>
                <a:cs typeface="Merriweather"/>
                <a:sym typeface="Merriweather"/>
              </a:rPr>
              <a:t>Compared to the Normal distribution, the t-distribution has:</a:t>
            </a:r>
            <a:endParaRPr sz="1600">
              <a:latin typeface="Merriweather"/>
              <a:ea typeface="Merriweather"/>
              <a:cs typeface="Merriweather"/>
              <a:sym typeface="Merriweather"/>
            </a:endParaRPr>
          </a:p>
        </p:txBody>
      </p:sp>
      <p:sp>
        <p:nvSpPr>
          <p:cNvPr id="184" name="Google Shape;184;p30"/>
          <p:cNvSpPr txBox="1"/>
          <p:nvPr/>
        </p:nvSpPr>
        <p:spPr>
          <a:xfrm>
            <a:off x="129750" y="1750175"/>
            <a:ext cx="38361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Merriweather"/>
                <a:ea typeface="Merriweather"/>
                <a:cs typeface="Merriweather"/>
                <a:sym typeface="Merriweather"/>
              </a:rPr>
              <a:t>-a similar shape (symmetric, unimodal)</a:t>
            </a:r>
            <a:endParaRPr sz="1600">
              <a:latin typeface="Merriweather"/>
              <a:ea typeface="Merriweather"/>
              <a:cs typeface="Merriweather"/>
              <a:sym typeface="Merriweather"/>
            </a:endParaRPr>
          </a:p>
          <a:p>
            <a:pPr indent="0" lvl="0" marL="0" rtl="0" algn="l">
              <a:spcBef>
                <a:spcPts val="0"/>
              </a:spcBef>
              <a:spcAft>
                <a:spcPts val="0"/>
              </a:spcAft>
              <a:buNone/>
            </a:pPr>
            <a:r>
              <a:t/>
            </a:r>
            <a:endParaRPr sz="1600">
              <a:latin typeface="Merriweather"/>
              <a:ea typeface="Merriweather"/>
              <a:cs typeface="Merriweather"/>
              <a:sym typeface="Merriweather"/>
            </a:endParaRPr>
          </a:p>
          <a:p>
            <a:pPr indent="0" lvl="0" marL="0" rtl="0" algn="l">
              <a:spcBef>
                <a:spcPts val="0"/>
              </a:spcBef>
              <a:spcAft>
                <a:spcPts val="0"/>
              </a:spcAft>
              <a:buNone/>
            </a:pPr>
            <a:r>
              <a:rPr lang="en" sz="1600">
                <a:latin typeface="Merriweather"/>
                <a:ea typeface="Merriweather"/>
                <a:cs typeface="Merriweather"/>
                <a:sym typeface="Merriweather"/>
              </a:rPr>
              <a:t>-“Fatter tails”, aka higher spread</a:t>
            </a:r>
            <a:endParaRPr sz="1600">
              <a:latin typeface="Merriweather"/>
              <a:ea typeface="Merriweather"/>
              <a:cs typeface="Merriweather"/>
              <a:sym typeface="Merriweather"/>
            </a:endParaRPr>
          </a:p>
          <a:p>
            <a:pPr indent="0" lvl="0" marL="0" rtl="0" algn="l">
              <a:spcBef>
                <a:spcPts val="0"/>
              </a:spcBef>
              <a:spcAft>
                <a:spcPts val="0"/>
              </a:spcAft>
              <a:buNone/>
            </a:pPr>
            <a:r>
              <a:t/>
            </a:r>
            <a:endParaRPr sz="1600">
              <a:latin typeface="Merriweather"/>
              <a:ea typeface="Merriweather"/>
              <a:cs typeface="Merriweather"/>
              <a:sym typeface="Merriweather"/>
            </a:endParaRPr>
          </a:p>
          <a:p>
            <a:pPr indent="0" lvl="0" marL="0" rtl="0" algn="l">
              <a:spcBef>
                <a:spcPts val="0"/>
              </a:spcBef>
              <a:spcAft>
                <a:spcPts val="0"/>
              </a:spcAft>
              <a:buNone/>
            </a:pPr>
            <a:r>
              <a:rPr lang="en" sz="1600">
                <a:latin typeface="Merriweather"/>
                <a:ea typeface="Merriweather"/>
                <a:cs typeface="Merriweather"/>
                <a:sym typeface="Merriweather"/>
              </a:rPr>
              <a:t>-an additional parameter: the degrees of freedom.</a:t>
            </a:r>
            <a:endParaRPr sz="1600">
              <a:latin typeface="Merriweather"/>
              <a:ea typeface="Merriweather"/>
              <a:cs typeface="Merriweather"/>
              <a:sym typeface="Merriweather"/>
            </a:endParaRPr>
          </a:p>
          <a:p>
            <a:pPr indent="0" lvl="0" marL="0" rtl="0" algn="l">
              <a:spcBef>
                <a:spcPts val="0"/>
              </a:spcBef>
              <a:spcAft>
                <a:spcPts val="0"/>
              </a:spcAft>
              <a:buNone/>
            </a:pPr>
            <a:r>
              <a:t/>
            </a:r>
            <a:endParaRPr sz="1600">
              <a:latin typeface="Merriweather"/>
              <a:ea typeface="Merriweather"/>
              <a:cs typeface="Merriweather"/>
              <a:sym typeface="Merriweather"/>
            </a:endParaRPr>
          </a:p>
          <a:p>
            <a:pPr indent="0" lvl="0" marL="0" rtl="0" algn="l">
              <a:spcBef>
                <a:spcPts val="0"/>
              </a:spcBef>
              <a:spcAft>
                <a:spcPts val="0"/>
              </a:spcAft>
              <a:buNone/>
            </a:pPr>
            <a:r>
              <a:rPr lang="en" sz="1600">
                <a:latin typeface="Merriweather"/>
                <a:ea typeface="Merriweather"/>
                <a:cs typeface="Merriweather"/>
                <a:sym typeface="Merriweather"/>
              </a:rPr>
              <a:t>For a single mean,  df = n-1</a:t>
            </a:r>
            <a:endParaRPr sz="1600">
              <a:latin typeface="Merriweather"/>
              <a:ea typeface="Merriweather"/>
              <a:cs typeface="Merriweather"/>
              <a:sym typeface="Merriweather"/>
            </a:endParaRPr>
          </a:p>
          <a:p>
            <a:pPr indent="0" lvl="0" marL="0" rtl="0" algn="l">
              <a:spcBef>
                <a:spcPts val="0"/>
              </a:spcBef>
              <a:spcAft>
                <a:spcPts val="0"/>
              </a:spcAft>
              <a:buNone/>
            </a:pPr>
            <a:r>
              <a:rPr lang="en" sz="1600">
                <a:latin typeface="Merriweather"/>
                <a:ea typeface="Merriweather"/>
                <a:cs typeface="Merriweather"/>
                <a:sym typeface="Merriweather"/>
              </a:rPr>
              <a:t>For a difference in means we use the smaller of the 2 sample sizes, </a:t>
            </a:r>
            <a:endParaRPr sz="1600">
              <a:latin typeface="Merriweather"/>
              <a:ea typeface="Merriweather"/>
              <a:cs typeface="Merriweather"/>
              <a:sym typeface="Merriweather"/>
            </a:endParaRPr>
          </a:p>
          <a:p>
            <a:pPr indent="0" lvl="0" marL="0" rtl="0" algn="l">
              <a:spcBef>
                <a:spcPts val="0"/>
              </a:spcBef>
              <a:spcAft>
                <a:spcPts val="0"/>
              </a:spcAft>
              <a:buNone/>
            </a:pPr>
            <a:r>
              <a:rPr lang="en" sz="1600">
                <a:latin typeface="Merriweather"/>
                <a:ea typeface="Merriweather"/>
                <a:cs typeface="Merriweather"/>
                <a:sym typeface="Merriweather"/>
              </a:rPr>
              <a:t>df = n</a:t>
            </a:r>
            <a:r>
              <a:rPr baseline="-25000" lang="en" sz="1600">
                <a:latin typeface="Merriweather"/>
                <a:ea typeface="Merriweather"/>
                <a:cs typeface="Merriweather"/>
                <a:sym typeface="Merriweather"/>
              </a:rPr>
              <a:t>smaller</a:t>
            </a:r>
            <a:r>
              <a:rPr lang="en" sz="1600">
                <a:latin typeface="Merriweather"/>
                <a:ea typeface="Merriweather"/>
                <a:cs typeface="Merriweather"/>
                <a:sym typeface="Merriweather"/>
              </a:rPr>
              <a:t>- 1</a:t>
            </a:r>
            <a:endParaRPr sz="1600">
              <a:latin typeface="Merriweather"/>
              <a:ea typeface="Merriweather"/>
              <a:cs typeface="Merriweather"/>
              <a:sym typeface="Merriweath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T-distribution vs Normal distribution</a:t>
            </a:r>
            <a:endParaRPr/>
          </a:p>
        </p:txBody>
      </p:sp>
      <p:pic>
        <p:nvPicPr>
          <p:cNvPr id="190" name="Google Shape;190;p31"/>
          <p:cNvPicPr preferRelativeResize="0"/>
          <p:nvPr/>
        </p:nvPicPr>
        <p:blipFill>
          <a:blip r:embed="rId3">
            <a:alphaModFix/>
          </a:blip>
          <a:stretch>
            <a:fillRect/>
          </a:stretch>
        </p:blipFill>
        <p:spPr>
          <a:xfrm>
            <a:off x="4037200" y="2063025"/>
            <a:ext cx="4877901" cy="2817649"/>
          </a:xfrm>
          <a:prstGeom prst="rect">
            <a:avLst/>
          </a:prstGeom>
          <a:noFill/>
          <a:ln>
            <a:noFill/>
          </a:ln>
        </p:spPr>
      </p:pic>
      <p:sp>
        <p:nvSpPr>
          <p:cNvPr id="191" name="Google Shape;191;p31"/>
          <p:cNvSpPr txBox="1"/>
          <p:nvPr/>
        </p:nvSpPr>
        <p:spPr>
          <a:xfrm>
            <a:off x="311700" y="1277350"/>
            <a:ext cx="6579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Merriweather"/>
                <a:ea typeface="Merriweather"/>
                <a:cs typeface="Merriweather"/>
                <a:sym typeface="Merriweather"/>
              </a:rPr>
              <a:t>Compared to the Normal distribution, the t-distribution has:</a:t>
            </a:r>
            <a:endParaRPr sz="1600">
              <a:latin typeface="Merriweather"/>
              <a:ea typeface="Merriweather"/>
              <a:cs typeface="Merriweather"/>
              <a:sym typeface="Merriweather"/>
            </a:endParaRPr>
          </a:p>
        </p:txBody>
      </p:sp>
      <p:sp>
        <p:nvSpPr>
          <p:cNvPr id="192" name="Google Shape;192;p31"/>
          <p:cNvSpPr txBox="1"/>
          <p:nvPr/>
        </p:nvSpPr>
        <p:spPr>
          <a:xfrm>
            <a:off x="129750" y="1750175"/>
            <a:ext cx="38361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Merriweather"/>
                <a:ea typeface="Merriweather"/>
                <a:cs typeface="Merriweather"/>
                <a:sym typeface="Merriweather"/>
              </a:rPr>
              <a:t>-a similar shape (symmetric, unimodal)</a:t>
            </a:r>
            <a:endParaRPr sz="1600">
              <a:latin typeface="Merriweather"/>
              <a:ea typeface="Merriweather"/>
              <a:cs typeface="Merriweather"/>
              <a:sym typeface="Merriweather"/>
            </a:endParaRPr>
          </a:p>
          <a:p>
            <a:pPr indent="0" lvl="0" marL="0" rtl="0" algn="l">
              <a:spcBef>
                <a:spcPts val="0"/>
              </a:spcBef>
              <a:spcAft>
                <a:spcPts val="0"/>
              </a:spcAft>
              <a:buNone/>
            </a:pPr>
            <a:r>
              <a:t/>
            </a:r>
            <a:endParaRPr sz="1600">
              <a:latin typeface="Merriweather"/>
              <a:ea typeface="Merriweather"/>
              <a:cs typeface="Merriweather"/>
              <a:sym typeface="Merriweather"/>
            </a:endParaRPr>
          </a:p>
          <a:p>
            <a:pPr indent="0" lvl="0" marL="0" rtl="0" algn="l">
              <a:spcBef>
                <a:spcPts val="0"/>
              </a:spcBef>
              <a:spcAft>
                <a:spcPts val="0"/>
              </a:spcAft>
              <a:buNone/>
            </a:pPr>
            <a:r>
              <a:rPr lang="en" sz="1600">
                <a:latin typeface="Merriweather"/>
                <a:ea typeface="Merriweather"/>
                <a:cs typeface="Merriweather"/>
                <a:sym typeface="Merriweather"/>
              </a:rPr>
              <a:t>-“Fatter tails”, aka higher spread</a:t>
            </a:r>
            <a:endParaRPr sz="1600">
              <a:latin typeface="Merriweather"/>
              <a:ea typeface="Merriweather"/>
              <a:cs typeface="Merriweather"/>
              <a:sym typeface="Merriweather"/>
            </a:endParaRPr>
          </a:p>
          <a:p>
            <a:pPr indent="0" lvl="0" marL="0" rtl="0" algn="l">
              <a:spcBef>
                <a:spcPts val="0"/>
              </a:spcBef>
              <a:spcAft>
                <a:spcPts val="0"/>
              </a:spcAft>
              <a:buNone/>
            </a:pPr>
            <a:r>
              <a:t/>
            </a:r>
            <a:endParaRPr sz="1600">
              <a:latin typeface="Merriweather"/>
              <a:ea typeface="Merriweather"/>
              <a:cs typeface="Merriweather"/>
              <a:sym typeface="Merriweather"/>
            </a:endParaRPr>
          </a:p>
          <a:p>
            <a:pPr indent="0" lvl="0" marL="0" rtl="0" algn="l">
              <a:spcBef>
                <a:spcPts val="0"/>
              </a:spcBef>
              <a:spcAft>
                <a:spcPts val="0"/>
              </a:spcAft>
              <a:buNone/>
            </a:pPr>
            <a:r>
              <a:rPr lang="en" sz="1600">
                <a:latin typeface="Merriweather"/>
                <a:ea typeface="Merriweather"/>
                <a:cs typeface="Merriweather"/>
                <a:sym typeface="Merriweather"/>
              </a:rPr>
              <a:t>-an additional parameter: the degrees of freedom.</a:t>
            </a:r>
            <a:endParaRPr sz="1600">
              <a:latin typeface="Merriweather"/>
              <a:ea typeface="Merriweather"/>
              <a:cs typeface="Merriweather"/>
              <a:sym typeface="Merriweather"/>
            </a:endParaRPr>
          </a:p>
          <a:p>
            <a:pPr indent="0" lvl="0" marL="0" rtl="0" algn="l">
              <a:spcBef>
                <a:spcPts val="0"/>
              </a:spcBef>
              <a:spcAft>
                <a:spcPts val="0"/>
              </a:spcAft>
              <a:buNone/>
            </a:pPr>
            <a:r>
              <a:t/>
            </a:r>
            <a:endParaRPr sz="1600">
              <a:latin typeface="Merriweather"/>
              <a:ea typeface="Merriweather"/>
              <a:cs typeface="Merriweather"/>
              <a:sym typeface="Merriweather"/>
            </a:endParaRPr>
          </a:p>
          <a:p>
            <a:pPr indent="0" lvl="0" marL="0" rtl="0" algn="l">
              <a:spcBef>
                <a:spcPts val="0"/>
              </a:spcBef>
              <a:spcAft>
                <a:spcPts val="0"/>
              </a:spcAft>
              <a:buNone/>
            </a:pPr>
            <a:r>
              <a:rPr lang="en" sz="1600">
                <a:latin typeface="Merriweather"/>
                <a:ea typeface="Merriweather"/>
                <a:cs typeface="Merriweather"/>
                <a:sym typeface="Merriweather"/>
              </a:rPr>
              <a:t>For a single mean,  df = n-1</a:t>
            </a:r>
            <a:endParaRPr sz="1600">
              <a:latin typeface="Merriweather"/>
              <a:ea typeface="Merriweather"/>
              <a:cs typeface="Merriweather"/>
              <a:sym typeface="Merriweather"/>
            </a:endParaRPr>
          </a:p>
          <a:p>
            <a:pPr indent="0" lvl="0" marL="0" rtl="0" algn="l">
              <a:spcBef>
                <a:spcPts val="0"/>
              </a:spcBef>
              <a:spcAft>
                <a:spcPts val="0"/>
              </a:spcAft>
              <a:buNone/>
            </a:pPr>
            <a:r>
              <a:rPr lang="en" sz="1600">
                <a:latin typeface="Merriweather"/>
                <a:ea typeface="Merriweather"/>
                <a:cs typeface="Merriweather"/>
                <a:sym typeface="Merriweather"/>
              </a:rPr>
              <a:t>For a difference in means we use the smaller of the 2 sample sizes, </a:t>
            </a:r>
            <a:endParaRPr sz="1600">
              <a:latin typeface="Merriweather"/>
              <a:ea typeface="Merriweather"/>
              <a:cs typeface="Merriweather"/>
              <a:sym typeface="Merriweather"/>
            </a:endParaRPr>
          </a:p>
          <a:p>
            <a:pPr indent="0" lvl="0" marL="0" rtl="0" algn="l">
              <a:spcBef>
                <a:spcPts val="0"/>
              </a:spcBef>
              <a:spcAft>
                <a:spcPts val="0"/>
              </a:spcAft>
              <a:buNone/>
            </a:pPr>
            <a:r>
              <a:rPr lang="en" sz="1600">
                <a:latin typeface="Merriweather"/>
                <a:ea typeface="Merriweather"/>
                <a:cs typeface="Merriweather"/>
                <a:sym typeface="Merriweather"/>
              </a:rPr>
              <a:t>df = n</a:t>
            </a:r>
            <a:r>
              <a:rPr baseline="-25000" lang="en" sz="1600">
                <a:latin typeface="Merriweather"/>
                <a:ea typeface="Merriweather"/>
                <a:cs typeface="Merriweather"/>
                <a:sym typeface="Merriweather"/>
              </a:rPr>
              <a:t>smaller</a:t>
            </a:r>
            <a:r>
              <a:rPr lang="en" sz="1600">
                <a:latin typeface="Merriweather"/>
                <a:ea typeface="Merriweather"/>
                <a:cs typeface="Merriweather"/>
                <a:sym typeface="Merriweather"/>
              </a:rPr>
              <a:t>- 1</a:t>
            </a:r>
            <a:endParaRPr sz="1600">
              <a:latin typeface="Merriweather"/>
              <a:ea typeface="Merriweather"/>
              <a:cs typeface="Merriweather"/>
              <a:sym typeface="Merriweather"/>
            </a:endParaRPr>
          </a:p>
        </p:txBody>
      </p:sp>
      <p:sp>
        <p:nvSpPr>
          <p:cNvPr id="193" name="Google Shape;193;p31"/>
          <p:cNvSpPr/>
          <p:nvPr/>
        </p:nvSpPr>
        <p:spPr>
          <a:xfrm>
            <a:off x="6173400" y="373675"/>
            <a:ext cx="2658900" cy="1473600"/>
          </a:xfrm>
          <a:prstGeom prst="roundRect">
            <a:avLst>
              <a:gd fmla="val 16667" name="adj"/>
            </a:avLst>
          </a:prstGeom>
          <a:solidFill>
            <a:srgbClr val="F4CCC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erriweather"/>
                <a:ea typeface="Merriweather"/>
                <a:cs typeface="Merriweather"/>
                <a:sym typeface="Merriweather"/>
              </a:rPr>
              <a:t>When n &gt; 30, the t-distribution becomes v close to normal!</a:t>
            </a:r>
            <a:endParaRPr b="1" sz="2000">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are you finding tricky with this week’s material?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distribution to use?</a:t>
            </a:r>
            <a:endParaRPr/>
          </a:p>
        </p:txBody>
      </p:sp>
      <p:sp>
        <p:nvSpPr>
          <p:cNvPr id="199" name="Google Shape;199;p32"/>
          <p:cNvSpPr txBox="1"/>
          <p:nvPr>
            <p:ph idx="1" type="body"/>
          </p:nvPr>
        </p:nvSpPr>
        <p:spPr>
          <a:xfrm>
            <a:off x="311700" y="1234050"/>
            <a:ext cx="3999900" cy="3334800"/>
          </a:xfrm>
          <a:prstGeom prst="rect">
            <a:avLst/>
          </a:prstGeom>
          <a:ln cap="flat" cmpd="sng" w="19050">
            <a:solidFill>
              <a:schemeClr val="lt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a:t>For proportions / difference-in-proportions:</a:t>
            </a:r>
            <a:endParaRPr b="1"/>
          </a:p>
          <a:p>
            <a:pPr indent="0" lvl="0" marL="0" rtl="0" algn="l">
              <a:spcBef>
                <a:spcPts val="1200"/>
              </a:spcBef>
              <a:spcAft>
                <a:spcPts val="0"/>
              </a:spcAft>
              <a:buNone/>
            </a:pPr>
            <a:r>
              <a:t/>
            </a:r>
            <a:endParaRPr/>
          </a:p>
          <a:p>
            <a:pPr indent="0" lvl="0" marL="0" rtl="0" algn="l">
              <a:spcBef>
                <a:spcPts val="1200"/>
              </a:spcBef>
              <a:spcAft>
                <a:spcPts val="1200"/>
              </a:spcAft>
              <a:buNone/>
            </a:pPr>
            <a:r>
              <a:rPr lang="en" sz="1700"/>
              <a:t>→ </a:t>
            </a:r>
            <a:r>
              <a:rPr lang="en" sz="1700">
                <a:solidFill>
                  <a:schemeClr val="accent6"/>
                </a:solidFill>
              </a:rPr>
              <a:t>normal distribution</a:t>
            </a:r>
            <a:endParaRPr sz="1700">
              <a:solidFill>
                <a:schemeClr val="accent6"/>
              </a:solidFill>
            </a:endParaRPr>
          </a:p>
        </p:txBody>
      </p:sp>
      <p:sp>
        <p:nvSpPr>
          <p:cNvPr id="200" name="Google Shape;200;p32"/>
          <p:cNvSpPr txBox="1"/>
          <p:nvPr>
            <p:ph idx="2" type="body"/>
          </p:nvPr>
        </p:nvSpPr>
        <p:spPr>
          <a:xfrm>
            <a:off x="4832400" y="1234050"/>
            <a:ext cx="3999900" cy="3334800"/>
          </a:xfrm>
          <a:prstGeom prst="rect">
            <a:avLst/>
          </a:prstGeom>
          <a:ln cap="flat" cmpd="sng" w="19050">
            <a:solidFill>
              <a:schemeClr val="lt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a:t>For means / difference-in-means:</a:t>
            </a:r>
            <a:endParaRPr b="1"/>
          </a:p>
          <a:p>
            <a:pPr indent="0" lvl="0" marL="0" rtl="0" algn="l">
              <a:spcBef>
                <a:spcPts val="1200"/>
              </a:spcBef>
              <a:spcAft>
                <a:spcPts val="0"/>
              </a:spcAft>
              <a:buNone/>
            </a:pPr>
            <a:r>
              <a:t/>
            </a:r>
            <a:endParaRPr b="1"/>
          </a:p>
          <a:p>
            <a:pPr indent="0" lvl="0" marL="0" rtl="0" algn="l">
              <a:spcBef>
                <a:spcPts val="1200"/>
              </a:spcBef>
              <a:spcAft>
                <a:spcPts val="0"/>
              </a:spcAft>
              <a:buNone/>
            </a:pPr>
            <a:r>
              <a:rPr lang="en" sz="1700"/>
              <a:t>If 𝝈 is known → </a:t>
            </a:r>
            <a:r>
              <a:rPr lang="en" sz="1700">
                <a:solidFill>
                  <a:schemeClr val="accent6"/>
                </a:solidFill>
              </a:rPr>
              <a:t>normal distribution</a:t>
            </a:r>
            <a:endParaRPr sz="1700">
              <a:solidFill>
                <a:schemeClr val="accent6"/>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1700"/>
              <a:t>If 𝝈 is unknown → </a:t>
            </a:r>
            <a:r>
              <a:rPr lang="en" sz="1700">
                <a:solidFill>
                  <a:schemeClr val="accent5"/>
                </a:solidFill>
              </a:rPr>
              <a:t>t-distribution</a:t>
            </a:r>
            <a:endParaRPr sz="1700">
              <a:solidFill>
                <a:schemeClr val="accent5"/>
              </a:solidFill>
            </a:endParaRPr>
          </a:p>
        </p:txBody>
      </p:sp>
      <p:sp>
        <p:nvSpPr>
          <p:cNvPr id="201" name="Google Shape;201;p32"/>
          <p:cNvSpPr txBox="1"/>
          <p:nvPr/>
        </p:nvSpPr>
        <p:spPr>
          <a:xfrm>
            <a:off x="4860000" y="515825"/>
            <a:ext cx="39447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i="1" lang="en" sz="1600">
                <a:solidFill>
                  <a:schemeClr val="dk2"/>
                </a:solidFill>
                <a:latin typeface="Merriweather"/>
                <a:ea typeface="Merriweather"/>
                <a:cs typeface="Merriweather"/>
                <a:sym typeface="Merriweather"/>
              </a:rPr>
              <a:t>Note: 𝝈 = population standard deviation</a:t>
            </a:r>
            <a:endParaRPr i="1" sz="1300">
              <a:latin typeface="Merriweather"/>
              <a:ea typeface="Merriweather"/>
              <a:cs typeface="Merriweather"/>
              <a:sym typeface="Merriweathe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distribution to use?</a:t>
            </a:r>
            <a:endParaRPr/>
          </a:p>
        </p:txBody>
      </p:sp>
      <p:sp>
        <p:nvSpPr>
          <p:cNvPr id="207" name="Google Shape;207;p33"/>
          <p:cNvSpPr txBox="1"/>
          <p:nvPr>
            <p:ph idx="1" type="body"/>
          </p:nvPr>
        </p:nvSpPr>
        <p:spPr>
          <a:xfrm>
            <a:off x="311700" y="1234050"/>
            <a:ext cx="3999900" cy="3334800"/>
          </a:xfrm>
          <a:prstGeom prst="rect">
            <a:avLst/>
          </a:prstGeom>
          <a:ln cap="flat" cmpd="sng" w="19050">
            <a:solidFill>
              <a:schemeClr val="lt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a:t>For proportions / difference-in-proportions:</a:t>
            </a:r>
            <a:endParaRPr b="1"/>
          </a:p>
          <a:p>
            <a:pPr indent="0" lvl="0" marL="0" rtl="0" algn="l">
              <a:spcBef>
                <a:spcPts val="1200"/>
              </a:spcBef>
              <a:spcAft>
                <a:spcPts val="0"/>
              </a:spcAft>
              <a:buNone/>
            </a:pPr>
            <a:r>
              <a:t/>
            </a:r>
            <a:endParaRPr/>
          </a:p>
          <a:p>
            <a:pPr indent="0" lvl="0" marL="0" rtl="0" algn="l">
              <a:spcBef>
                <a:spcPts val="1200"/>
              </a:spcBef>
              <a:spcAft>
                <a:spcPts val="1200"/>
              </a:spcAft>
              <a:buNone/>
            </a:pPr>
            <a:r>
              <a:rPr lang="en" sz="1700"/>
              <a:t>→ </a:t>
            </a:r>
            <a:r>
              <a:rPr lang="en" sz="1700">
                <a:solidFill>
                  <a:schemeClr val="accent6"/>
                </a:solidFill>
              </a:rPr>
              <a:t>normal distribution</a:t>
            </a:r>
            <a:endParaRPr sz="1700">
              <a:solidFill>
                <a:schemeClr val="accent6"/>
              </a:solidFill>
            </a:endParaRPr>
          </a:p>
        </p:txBody>
      </p:sp>
      <p:sp>
        <p:nvSpPr>
          <p:cNvPr id="208" name="Google Shape;208;p33"/>
          <p:cNvSpPr txBox="1"/>
          <p:nvPr>
            <p:ph idx="2" type="body"/>
          </p:nvPr>
        </p:nvSpPr>
        <p:spPr>
          <a:xfrm>
            <a:off x="4832400" y="1234050"/>
            <a:ext cx="3999900" cy="3334800"/>
          </a:xfrm>
          <a:prstGeom prst="rect">
            <a:avLst/>
          </a:prstGeom>
          <a:ln cap="flat" cmpd="sng" w="19050">
            <a:solidFill>
              <a:schemeClr val="lt2"/>
            </a:solidFill>
            <a:prstDash val="solid"/>
            <a:round/>
            <a:headEnd len="sm" w="sm" type="none"/>
            <a:tailEnd len="sm" w="sm" type="none"/>
          </a:ln>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a:t>For means / difference-in-means:</a:t>
            </a:r>
            <a:endParaRPr b="1"/>
          </a:p>
          <a:p>
            <a:pPr indent="0" lvl="0" marL="0" rtl="0" algn="l">
              <a:spcBef>
                <a:spcPts val="1200"/>
              </a:spcBef>
              <a:spcAft>
                <a:spcPts val="0"/>
              </a:spcAft>
              <a:buNone/>
            </a:pPr>
            <a:r>
              <a:t/>
            </a:r>
            <a:endParaRPr b="1"/>
          </a:p>
          <a:p>
            <a:pPr indent="0" lvl="0" marL="0" rtl="0" algn="l">
              <a:spcBef>
                <a:spcPts val="1200"/>
              </a:spcBef>
              <a:spcAft>
                <a:spcPts val="0"/>
              </a:spcAft>
              <a:buNone/>
            </a:pPr>
            <a:r>
              <a:rPr lang="en" sz="1700"/>
              <a:t>If 𝝈 is known → </a:t>
            </a:r>
            <a:r>
              <a:rPr lang="en" sz="1700">
                <a:solidFill>
                  <a:schemeClr val="accent6"/>
                </a:solidFill>
              </a:rPr>
              <a:t>normal distribution</a:t>
            </a:r>
            <a:endParaRPr sz="1700">
              <a:solidFill>
                <a:schemeClr val="accent6"/>
              </a:solidFill>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700"/>
              <a:t>If 𝝈 is unknown → </a:t>
            </a:r>
            <a:r>
              <a:rPr lang="en" sz="1700">
                <a:solidFill>
                  <a:schemeClr val="accent5"/>
                </a:solidFill>
              </a:rPr>
              <a:t>t-distribution</a:t>
            </a:r>
            <a:endParaRPr sz="1700">
              <a:solidFill>
                <a:schemeClr val="accent5"/>
              </a:solidFill>
            </a:endParaRPr>
          </a:p>
          <a:p>
            <a:pPr indent="0" lvl="0" marL="0" rtl="0" algn="l">
              <a:spcBef>
                <a:spcPts val="1200"/>
              </a:spcBef>
              <a:spcAft>
                <a:spcPts val="1200"/>
              </a:spcAft>
              <a:buNone/>
            </a:pPr>
            <a:r>
              <a:rPr lang="en" sz="1700">
                <a:solidFill>
                  <a:schemeClr val="accent5"/>
                </a:solidFill>
              </a:rPr>
              <a:t>(though if we have a “large sample”,  say n &gt; 30, this is basically equivalent to the normal anyway!)</a:t>
            </a:r>
            <a:endParaRPr sz="1700">
              <a:solidFill>
                <a:schemeClr val="accent5"/>
              </a:solidFill>
            </a:endParaRPr>
          </a:p>
        </p:txBody>
      </p:sp>
      <p:sp>
        <p:nvSpPr>
          <p:cNvPr id="209" name="Google Shape;209;p33"/>
          <p:cNvSpPr txBox="1"/>
          <p:nvPr/>
        </p:nvSpPr>
        <p:spPr>
          <a:xfrm>
            <a:off x="4860000" y="515825"/>
            <a:ext cx="39447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i="1" lang="en" sz="1600">
                <a:solidFill>
                  <a:schemeClr val="dk2"/>
                </a:solidFill>
                <a:latin typeface="Merriweather"/>
                <a:ea typeface="Merriweather"/>
                <a:cs typeface="Merriweather"/>
                <a:sym typeface="Merriweather"/>
              </a:rPr>
              <a:t>Note: 𝝈 = population standard deviation</a:t>
            </a:r>
            <a:endParaRPr i="1" sz="1300">
              <a:latin typeface="Merriweather"/>
              <a:ea typeface="Merriweather"/>
              <a:cs typeface="Merriweather"/>
              <a:sym typeface="Merriweathe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Practice Problem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Problem: Baby weights</a:t>
            </a:r>
            <a:endParaRPr/>
          </a:p>
        </p:txBody>
      </p:sp>
      <p:sp>
        <p:nvSpPr>
          <p:cNvPr id="220" name="Google Shape;220;p3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Do</a:t>
            </a:r>
            <a:r>
              <a:rPr lang="en" sz="1600"/>
              <a:t> newborns from mothers who smoke have a different average birth weight than newborns from mothers who don’t smoke?</a:t>
            </a:r>
            <a:endParaRPr sz="1600"/>
          </a:p>
          <a:p>
            <a:pPr indent="0" lvl="0" marL="0" rtl="0" algn="l">
              <a:spcBef>
                <a:spcPts val="1200"/>
              </a:spcBef>
              <a:spcAft>
                <a:spcPts val="0"/>
              </a:spcAft>
              <a:buClr>
                <a:schemeClr val="dk2"/>
              </a:buClr>
              <a:buSzPts val="1100"/>
              <a:buFont typeface="Arial"/>
              <a:buNone/>
            </a:pPr>
            <a:r>
              <a:rPr lang="en" sz="1600"/>
              <a:t>Let’s test this using a dataset from North Carolina including 50 mothers who smoke and 100 mothers who don’t.</a:t>
            </a:r>
            <a:endParaRPr sz="1600"/>
          </a:p>
          <a:p>
            <a:pPr indent="0" lvl="0" marL="0" rtl="0" algn="l">
              <a:spcBef>
                <a:spcPts val="1200"/>
              </a:spcBef>
              <a:spcAft>
                <a:spcPts val="1200"/>
              </a:spcAft>
              <a:buNone/>
            </a:pPr>
            <a:r>
              <a:t/>
            </a:r>
            <a:endParaRPr sz="1600"/>
          </a:p>
        </p:txBody>
      </p:sp>
      <p:pic>
        <p:nvPicPr>
          <p:cNvPr id="221" name="Google Shape;221;p35"/>
          <p:cNvPicPr preferRelativeResize="0"/>
          <p:nvPr/>
        </p:nvPicPr>
        <p:blipFill>
          <a:blip r:embed="rId3">
            <a:alphaModFix/>
          </a:blip>
          <a:stretch>
            <a:fillRect/>
          </a:stretch>
        </p:blipFill>
        <p:spPr>
          <a:xfrm>
            <a:off x="1597838" y="2784300"/>
            <a:ext cx="5948325" cy="1912425"/>
          </a:xfrm>
          <a:prstGeom prst="rect">
            <a:avLst/>
          </a:prstGeom>
          <a:noFill/>
          <a:ln>
            <a:noFill/>
          </a:ln>
        </p:spPr>
      </p:pic>
      <p:sp>
        <p:nvSpPr>
          <p:cNvPr id="222" name="Google Shape;222;p35"/>
          <p:cNvSpPr txBox="1"/>
          <p:nvPr/>
        </p:nvSpPr>
        <p:spPr>
          <a:xfrm>
            <a:off x="6885475" y="4696725"/>
            <a:ext cx="2255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erriweather"/>
                <a:ea typeface="Merriweather"/>
                <a:cs typeface="Merriweather"/>
                <a:sym typeface="Merriweather"/>
              </a:rPr>
              <a:t>From OIS Exercise 7.3.2</a:t>
            </a:r>
            <a:endParaRPr sz="1300">
              <a:latin typeface="Merriweather"/>
              <a:ea typeface="Merriweather"/>
              <a:cs typeface="Merriweather"/>
              <a:sym typeface="Merriweathe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Problem: Baby weights</a:t>
            </a:r>
            <a:endParaRPr/>
          </a:p>
        </p:txBody>
      </p:sp>
      <p:sp>
        <p:nvSpPr>
          <p:cNvPr id="228" name="Google Shape;228;p3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Do newborns from mothers who smoke have a different average birth weight than newborns from mothers who don’t smoke?</a:t>
            </a:r>
            <a:endParaRPr sz="1600"/>
          </a:p>
          <a:p>
            <a:pPr indent="0" lvl="0" marL="0" rtl="0" algn="l">
              <a:spcBef>
                <a:spcPts val="1200"/>
              </a:spcBef>
              <a:spcAft>
                <a:spcPts val="0"/>
              </a:spcAft>
              <a:buNone/>
            </a:pPr>
            <a:r>
              <a:rPr lang="en" sz="1600"/>
              <a:t>Let’s test this using a dataset from North Carolina including 50 mothers who smoke and 100 mothers who don’t.</a:t>
            </a:r>
            <a:endParaRPr sz="1600"/>
          </a:p>
          <a:p>
            <a:pPr indent="0" lvl="0" marL="0" rtl="0" algn="l">
              <a:spcBef>
                <a:spcPts val="1200"/>
              </a:spcBef>
              <a:spcAft>
                <a:spcPts val="1200"/>
              </a:spcAft>
              <a:buNone/>
            </a:pPr>
            <a:r>
              <a:t/>
            </a:r>
            <a:endParaRPr sz="1600"/>
          </a:p>
        </p:txBody>
      </p:sp>
      <p:sp>
        <p:nvSpPr>
          <p:cNvPr id="229" name="Google Shape;229;p36"/>
          <p:cNvSpPr txBox="1"/>
          <p:nvPr/>
        </p:nvSpPr>
        <p:spPr>
          <a:xfrm>
            <a:off x="6885475" y="4696725"/>
            <a:ext cx="2255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erriweather"/>
                <a:ea typeface="Merriweather"/>
                <a:cs typeface="Merriweather"/>
                <a:sym typeface="Merriweather"/>
              </a:rPr>
              <a:t>From OIS Exercise 7.3.2</a:t>
            </a:r>
            <a:endParaRPr sz="1300">
              <a:latin typeface="Merriweather"/>
              <a:ea typeface="Merriweather"/>
              <a:cs typeface="Merriweather"/>
              <a:sym typeface="Merriweather"/>
            </a:endParaRPr>
          </a:p>
        </p:txBody>
      </p:sp>
      <p:pic>
        <p:nvPicPr>
          <p:cNvPr id="230" name="Google Shape;230;p36"/>
          <p:cNvPicPr preferRelativeResize="0"/>
          <p:nvPr/>
        </p:nvPicPr>
        <p:blipFill>
          <a:blip r:embed="rId3">
            <a:alphaModFix/>
          </a:blip>
          <a:stretch>
            <a:fillRect/>
          </a:stretch>
        </p:blipFill>
        <p:spPr>
          <a:xfrm>
            <a:off x="1047694" y="2703699"/>
            <a:ext cx="7048617" cy="1916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Problem: Baby weights</a:t>
            </a:r>
            <a:endParaRPr/>
          </a:p>
        </p:txBody>
      </p:sp>
      <p:sp>
        <p:nvSpPr>
          <p:cNvPr id="236" name="Google Shape;236;p3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Do newborns from mothers who smoke have a different average birth weight than newborns from mothers who don’t smoke?</a:t>
            </a:r>
            <a:endParaRPr sz="1600"/>
          </a:p>
          <a:p>
            <a:pPr indent="0" lvl="0" marL="0" rtl="0" algn="l">
              <a:spcBef>
                <a:spcPts val="1200"/>
              </a:spcBef>
              <a:spcAft>
                <a:spcPts val="0"/>
              </a:spcAft>
              <a:buNone/>
            </a:pPr>
            <a:r>
              <a:rPr lang="en" sz="1600"/>
              <a:t>Let’s test this using a dataset from North Carolina including 50 mothers who smoke and 100 mothers who don’t.</a:t>
            </a:r>
            <a:endParaRPr sz="1600"/>
          </a:p>
          <a:p>
            <a:pPr indent="0" lvl="0" marL="0" rtl="0" algn="l">
              <a:spcBef>
                <a:spcPts val="1200"/>
              </a:spcBef>
              <a:spcAft>
                <a:spcPts val="1200"/>
              </a:spcAft>
              <a:buNone/>
            </a:pPr>
            <a:r>
              <a:t/>
            </a:r>
            <a:endParaRPr sz="1600"/>
          </a:p>
        </p:txBody>
      </p:sp>
      <p:sp>
        <p:nvSpPr>
          <p:cNvPr id="237" name="Google Shape;237;p37"/>
          <p:cNvSpPr txBox="1"/>
          <p:nvPr/>
        </p:nvSpPr>
        <p:spPr>
          <a:xfrm>
            <a:off x="6885475" y="4696725"/>
            <a:ext cx="2255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erriweather"/>
                <a:ea typeface="Merriweather"/>
                <a:cs typeface="Merriweather"/>
                <a:sym typeface="Merriweather"/>
              </a:rPr>
              <a:t>From OIS Exercise 7.3.2</a:t>
            </a:r>
            <a:endParaRPr sz="1300">
              <a:latin typeface="Merriweather"/>
              <a:ea typeface="Merriweather"/>
              <a:cs typeface="Merriweather"/>
              <a:sym typeface="Merriweather"/>
            </a:endParaRPr>
          </a:p>
        </p:txBody>
      </p:sp>
      <p:pic>
        <p:nvPicPr>
          <p:cNvPr id="238" name="Google Shape;238;p37"/>
          <p:cNvPicPr preferRelativeResize="0"/>
          <p:nvPr/>
        </p:nvPicPr>
        <p:blipFill>
          <a:blip r:embed="rId3">
            <a:alphaModFix/>
          </a:blip>
          <a:stretch>
            <a:fillRect/>
          </a:stretch>
        </p:blipFill>
        <p:spPr>
          <a:xfrm>
            <a:off x="1047694" y="2703699"/>
            <a:ext cx="7048617" cy="1916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Problem: Baby weights</a:t>
            </a:r>
            <a:endParaRPr/>
          </a:p>
        </p:txBody>
      </p:sp>
      <p:sp>
        <p:nvSpPr>
          <p:cNvPr id="244" name="Google Shape;244;p3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Do newborns from mothers who smoke have a different average birth weight than newborns from mothers who don’t smoke?</a:t>
            </a:r>
            <a:endParaRPr sz="1600"/>
          </a:p>
          <a:p>
            <a:pPr indent="0" lvl="0" marL="0" rtl="0" algn="l">
              <a:spcBef>
                <a:spcPts val="1200"/>
              </a:spcBef>
              <a:spcAft>
                <a:spcPts val="0"/>
              </a:spcAft>
              <a:buNone/>
            </a:pPr>
            <a:r>
              <a:rPr lang="en" sz="1600"/>
              <a:t>Let’s test this using a dataset from North Carolina including 50 mothers who smoke and 100 mothers who don’t.</a:t>
            </a:r>
            <a:endParaRPr sz="1600"/>
          </a:p>
          <a:p>
            <a:pPr indent="0" lvl="0" marL="0" rtl="0" algn="l">
              <a:spcBef>
                <a:spcPts val="1200"/>
              </a:spcBef>
              <a:spcAft>
                <a:spcPts val="1200"/>
              </a:spcAft>
              <a:buNone/>
            </a:pPr>
            <a:r>
              <a:t/>
            </a:r>
            <a:endParaRPr sz="1600"/>
          </a:p>
        </p:txBody>
      </p:sp>
      <p:sp>
        <p:nvSpPr>
          <p:cNvPr id="245" name="Google Shape;245;p38"/>
          <p:cNvSpPr txBox="1"/>
          <p:nvPr/>
        </p:nvSpPr>
        <p:spPr>
          <a:xfrm>
            <a:off x="6885475" y="4696725"/>
            <a:ext cx="2255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erriweather"/>
                <a:ea typeface="Merriweather"/>
                <a:cs typeface="Merriweather"/>
                <a:sym typeface="Merriweather"/>
              </a:rPr>
              <a:t>From OIS Exercise 7.3.2</a:t>
            </a:r>
            <a:endParaRPr sz="1300">
              <a:latin typeface="Merriweather"/>
              <a:ea typeface="Merriweather"/>
              <a:cs typeface="Merriweather"/>
              <a:sym typeface="Merriweather"/>
            </a:endParaRPr>
          </a:p>
        </p:txBody>
      </p:sp>
      <p:pic>
        <p:nvPicPr>
          <p:cNvPr id="246" name="Google Shape;246;p38"/>
          <p:cNvPicPr preferRelativeResize="0"/>
          <p:nvPr/>
        </p:nvPicPr>
        <p:blipFill>
          <a:blip r:embed="rId3">
            <a:alphaModFix/>
          </a:blip>
          <a:stretch>
            <a:fillRect/>
          </a:stretch>
        </p:blipFill>
        <p:spPr>
          <a:xfrm>
            <a:off x="4572000" y="2935190"/>
            <a:ext cx="4260300" cy="1513734"/>
          </a:xfrm>
          <a:prstGeom prst="rect">
            <a:avLst/>
          </a:prstGeom>
          <a:noFill/>
          <a:ln>
            <a:noFill/>
          </a:ln>
        </p:spPr>
      </p:pic>
      <p:sp>
        <p:nvSpPr>
          <p:cNvPr id="247" name="Google Shape;247;p38"/>
          <p:cNvSpPr txBox="1"/>
          <p:nvPr/>
        </p:nvSpPr>
        <p:spPr>
          <a:xfrm>
            <a:off x="413075" y="2751775"/>
            <a:ext cx="4075500" cy="861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Merriweather"/>
              <a:buAutoNum type="arabicPeriod"/>
            </a:pPr>
            <a:r>
              <a:rPr b="1" lang="en" sz="1600">
                <a:latin typeface="Merriweather"/>
                <a:ea typeface="Merriweather"/>
                <a:cs typeface="Merriweather"/>
                <a:sym typeface="Merriweather"/>
              </a:rPr>
              <a:t>What is the null hypothesis?</a:t>
            </a:r>
            <a:endParaRPr b="1" sz="1600">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Problem: Baby weights</a:t>
            </a:r>
            <a:endParaRPr/>
          </a:p>
        </p:txBody>
      </p:sp>
      <p:sp>
        <p:nvSpPr>
          <p:cNvPr id="253" name="Google Shape;253;p3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Do newborns from mothers who smoke have a different average birth weight than newborns from mothers who don’t smoke?</a:t>
            </a:r>
            <a:endParaRPr sz="1600"/>
          </a:p>
          <a:p>
            <a:pPr indent="0" lvl="0" marL="0" rtl="0" algn="l">
              <a:spcBef>
                <a:spcPts val="1200"/>
              </a:spcBef>
              <a:spcAft>
                <a:spcPts val="0"/>
              </a:spcAft>
              <a:buNone/>
            </a:pPr>
            <a:r>
              <a:rPr lang="en" sz="1600"/>
              <a:t>Let’s test this using a dataset from North Carolina including 50 mothers who smoke and 100 mothers who don’t.</a:t>
            </a:r>
            <a:endParaRPr sz="1600"/>
          </a:p>
          <a:p>
            <a:pPr indent="0" lvl="0" marL="0" rtl="0" algn="l">
              <a:spcBef>
                <a:spcPts val="1200"/>
              </a:spcBef>
              <a:spcAft>
                <a:spcPts val="1200"/>
              </a:spcAft>
              <a:buNone/>
            </a:pPr>
            <a:r>
              <a:t/>
            </a:r>
            <a:endParaRPr sz="1600"/>
          </a:p>
        </p:txBody>
      </p:sp>
      <p:sp>
        <p:nvSpPr>
          <p:cNvPr id="254" name="Google Shape;254;p39"/>
          <p:cNvSpPr txBox="1"/>
          <p:nvPr/>
        </p:nvSpPr>
        <p:spPr>
          <a:xfrm>
            <a:off x="6885475" y="4696725"/>
            <a:ext cx="2255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erriweather"/>
                <a:ea typeface="Merriweather"/>
                <a:cs typeface="Merriweather"/>
                <a:sym typeface="Merriweather"/>
              </a:rPr>
              <a:t>From OIS Exercise 7.3.2</a:t>
            </a:r>
            <a:endParaRPr sz="1300">
              <a:latin typeface="Merriweather"/>
              <a:ea typeface="Merriweather"/>
              <a:cs typeface="Merriweather"/>
              <a:sym typeface="Merriweather"/>
            </a:endParaRPr>
          </a:p>
        </p:txBody>
      </p:sp>
      <p:pic>
        <p:nvPicPr>
          <p:cNvPr id="255" name="Google Shape;255;p39"/>
          <p:cNvPicPr preferRelativeResize="0"/>
          <p:nvPr/>
        </p:nvPicPr>
        <p:blipFill>
          <a:blip r:embed="rId3">
            <a:alphaModFix/>
          </a:blip>
          <a:stretch>
            <a:fillRect/>
          </a:stretch>
        </p:blipFill>
        <p:spPr>
          <a:xfrm>
            <a:off x="4572000" y="2935190"/>
            <a:ext cx="4260300" cy="1513734"/>
          </a:xfrm>
          <a:prstGeom prst="rect">
            <a:avLst/>
          </a:prstGeom>
          <a:noFill/>
          <a:ln>
            <a:noFill/>
          </a:ln>
        </p:spPr>
      </p:pic>
      <p:sp>
        <p:nvSpPr>
          <p:cNvPr id="256" name="Google Shape;256;p39"/>
          <p:cNvSpPr txBox="1"/>
          <p:nvPr/>
        </p:nvSpPr>
        <p:spPr>
          <a:xfrm>
            <a:off x="413075" y="2751775"/>
            <a:ext cx="4075500" cy="1908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Merriweather"/>
              <a:buAutoNum type="arabicPeriod"/>
            </a:pPr>
            <a:r>
              <a:rPr b="1" lang="en" sz="1600">
                <a:latin typeface="Merriweather"/>
                <a:ea typeface="Merriweather"/>
                <a:cs typeface="Merriweather"/>
                <a:sym typeface="Merriweather"/>
              </a:rPr>
              <a:t>What is the null hypothesis?</a:t>
            </a:r>
            <a:endParaRPr b="1" sz="1600">
              <a:latin typeface="Merriweather"/>
              <a:ea typeface="Merriweather"/>
              <a:cs typeface="Merriweather"/>
              <a:sym typeface="Merriweather"/>
            </a:endParaRPr>
          </a:p>
          <a:p>
            <a:pPr indent="0" lvl="0" marL="0" rtl="0" algn="l">
              <a:spcBef>
                <a:spcPts val="0"/>
              </a:spcBef>
              <a:spcAft>
                <a:spcPts val="0"/>
              </a:spcAft>
              <a:buNone/>
            </a:pPr>
            <a:r>
              <a:t/>
            </a:r>
            <a:endParaRPr sz="1600">
              <a:latin typeface="Merriweather"/>
              <a:ea typeface="Merriweather"/>
              <a:cs typeface="Merriweather"/>
              <a:sym typeface="Merriweather"/>
            </a:endParaRPr>
          </a:p>
          <a:p>
            <a:pPr indent="0" lvl="0" marL="0" rtl="0" algn="l">
              <a:spcBef>
                <a:spcPts val="0"/>
              </a:spcBef>
              <a:spcAft>
                <a:spcPts val="0"/>
              </a:spcAft>
              <a:buNone/>
            </a:pPr>
            <a:r>
              <a:rPr lang="en" sz="1600">
                <a:solidFill>
                  <a:schemeClr val="accent6"/>
                </a:solidFill>
                <a:latin typeface="Merriweather"/>
                <a:ea typeface="Merriweather"/>
                <a:cs typeface="Merriweather"/>
                <a:sym typeface="Merriweather"/>
              </a:rPr>
              <a:t>H</a:t>
            </a:r>
            <a:r>
              <a:rPr baseline="-25000" lang="en" sz="1600">
                <a:solidFill>
                  <a:schemeClr val="accent6"/>
                </a:solidFill>
                <a:latin typeface="Merriweather"/>
                <a:ea typeface="Merriweather"/>
                <a:cs typeface="Merriweather"/>
                <a:sym typeface="Merriweather"/>
              </a:rPr>
              <a:t>0</a:t>
            </a:r>
            <a:r>
              <a:rPr lang="en" sz="1600">
                <a:solidFill>
                  <a:schemeClr val="accent6"/>
                </a:solidFill>
                <a:latin typeface="Merriweather"/>
                <a:ea typeface="Merriweather"/>
                <a:cs typeface="Merriweather"/>
                <a:sym typeface="Merriweather"/>
              </a:rPr>
              <a:t>: There is no difference in average birth weight for newborns from mothers who did and did not smoke.</a:t>
            </a:r>
            <a:endParaRPr sz="1600">
              <a:solidFill>
                <a:schemeClr val="accent6"/>
              </a:solidFill>
              <a:latin typeface="Merriweather"/>
              <a:ea typeface="Merriweather"/>
              <a:cs typeface="Merriweather"/>
              <a:sym typeface="Merriweather"/>
            </a:endParaRPr>
          </a:p>
          <a:p>
            <a:pPr indent="0" lvl="0" marL="0" rtl="0" algn="l">
              <a:spcBef>
                <a:spcPts val="0"/>
              </a:spcBef>
              <a:spcAft>
                <a:spcPts val="0"/>
              </a:spcAft>
              <a:buNone/>
            </a:pPr>
            <a:r>
              <a:t/>
            </a:r>
            <a:endParaRPr sz="1600">
              <a:latin typeface="Merriweather"/>
              <a:ea typeface="Merriweather"/>
              <a:cs typeface="Merriweather"/>
              <a:sym typeface="Merriweather"/>
            </a:endParaRPr>
          </a:p>
          <a:p>
            <a:pPr indent="0" lvl="0" marL="0" rtl="0" algn="l">
              <a:spcBef>
                <a:spcPts val="0"/>
              </a:spcBef>
              <a:spcAft>
                <a:spcPts val="0"/>
              </a:spcAft>
              <a:buNone/>
            </a:pPr>
            <a:r>
              <a:rPr lang="en" sz="1600">
                <a:solidFill>
                  <a:schemeClr val="accent6"/>
                </a:solidFill>
                <a:latin typeface="Merriweather"/>
                <a:ea typeface="Merriweather"/>
                <a:cs typeface="Merriweather"/>
                <a:sym typeface="Merriweather"/>
              </a:rPr>
              <a:t>In notation:  </a:t>
            </a:r>
            <a:endParaRPr sz="1600">
              <a:solidFill>
                <a:schemeClr val="accent6"/>
              </a:solidFill>
              <a:latin typeface="Merriweather"/>
              <a:ea typeface="Merriweather"/>
              <a:cs typeface="Merriweather"/>
              <a:sym typeface="Merriweather"/>
            </a:endParaRPr>
          </a:p>
        </p:txBody>
      </p:sp>
      <p:pic>
        <p:nvPicPr>
          <p:cNvPr id="257" name="Google Shape;257;p39"/>
          <p:cNvPicPr preferRelativeResize="0"/>
          <p:nvPr/>
        </p:nvPicPr>
        <p:blipFill>
          <a:blip r:embed="rId4">
            <a:alphaModFix/>
          </a:blip>
          <a:stretch>
            <a:fillRect/>
          </a:stretch>
        </p:blipFill>
        <p:spPr>
          <a:xfrm>
            <a:off x="1958176" y="4330275"/>
            <a:ext cx="1417250" cy="325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Problem: Baby weights</a:t>
            </a:r>
            <a:endParaRPr/>
          </a:p>
        </p:txBody>
      </p:sp>
      <p:sp>
        <p:nvSpPr>
          <p:cNvPr id="263" name="Google Shape;263;p4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Do newborns from mothers who smoke have a different average birth weight than newborns from mothers who don’t smoke?</a:t>
            </a:r>
            <a:endParaRPr sz="1600"/>
          </a:p>
          <a:p>
            <a:pPr indent="0" lvl="0" marL="0" rtl="0" algn="l">
              <a:spcBef>
                <a:spcPts val="1200"/>
              </a:spcBef>
              <a:spcAft>
                <a:spcPts val="0"/>
              </a:spcAft>
              <a:buNone/>
            </a:pPr>
            <a:r>
              <a:rPr lang="en" sz="1600"/>
              <a:t>Let’s test this using a dataset from North Carolina including 50 mothers who smoke and 100 mothers who don’t.</a:t>
            </a:r>
            <a:endParaRPr sz="1600"/>
          </a:p>
          <a:p>
            <a:pPr indent="0" lvl="0" marL="0" rtl="0" algn="l">
              <a:spcBef>
                <a:spcPts val="1200"/>
              </a:spcBef>
              <a:spcAft>
                <a:spcPts val="1200"/>
              </a:spcAft>
              <a:buNone/>
            </a:pPr>
            <a:r>
              <a:t/>
            </a:r>
            <a:endParaRPr sz="1600"/>
          </a:p>
        </p:txBody>
      </p:sp>
      <p:sp>
        <p:nvSpPr>
          <p:cNvPr id="264" name="Google Shape;264;p40"/>
          <p:cNvSpPr txBox="1"/>
          <p:nvPr/>
        </p:nvSpPr>
        <p:spPr>
          <a:xfrm>
            <a:off x="6885475" y="4696725"/>
            <a:ext cx="2255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erriweather"/>
                <a:ea typeface="Merriweather"/>
                <a:cs typeface="Merriweather"/>
                <a:sym typeface="Merriweather"/>
              </a:rPr>
              <a:t>From OIS Exercise 7.3.2</a:t>
            </a:r>
            <a:endParaRPr sz="1300">
              <a:latin typeface="Merriweather"/>
              <a:ea typeface="Merriweather"/>
              <a:cs typeface="Merriweather"/>
              <a:sym typeface="Merriweather"/>
            </a:endParaRPr>
          </a:p>
        </p:txBody>
      </p:sp>
      <p:pic>
        <p:nvPicPr>
          <p:cNvPr id="265" name="Google Shape;265;p40"/>
          <p:cNvPicPr preferRelativeResize="0"/>
          <p:nvPr/>
        </p:nvPicPr>
        <p:blipFill>
          <a:blip r:embed="rId3">
            <a:alphaModFix/>
          </a:blip>
          <a:stretch>
            <a:fillRect/>
          </a:stretch>
        </p:blipFill>
        <p:spPr>
          <a:xfrm>
            <a:off x="4572000" y="2935190"/>
            <a:ext cx="4260300" cy="1513734"/>
          </a:xfrm>
          <a:prstGeom prst="rect">
            <a:avLst/>
          </a:prstGeom>
          <a:noFill/>
          <a:ln>
            <a:noFill/>
          </a:ln>
        </p:spPr>
      </p:pic>
      <p:sp>
        <p:nvSpPr>
          <p:cNvPr id="266" name="Google Shape;266;p40"/>
          <p:cNvSpPr txBox="1"/>
          <p:nvPr/>
        </p:nvSpPr>
        <p:spPr>
          <a:xfrm>
            <a:off x="413075" y="2751775"/>
            <a:ext cx="40755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2.   </a:t>
            </a:r>
            <a:r>
              <a:rPr b="1" lang="en" sz="1600">
                <a:latin typeface="Merriweather"/>
                <a:ea typeface="Merriweather"/>
                <a:cs typeface="Merriweather"/>
                <a:sym typeface="Merriweather"/>
              </a:rPr>
              <a:t>What is our estimate of the difference?</a:t>
            </a:r>
            <a:endParaRPr b="1" sz="1600">
              <a:latin typeface="Merriweather"/>
              <a:ea typeface="Merriweather"/>
              <a:cs typeface="Merriweather"/>
              <a:sym typeface="Merriweather"/>
            </a:endParaRPr>
          </a:p>
          <a:p>
            <a:pPr indent="0" lvl="0" marL="0" rtl="0" algn="l">
              <a:spcBef>
                <a:spcPts val="0"/>
              </a:spcBef>
              <a:spcAft>
                <a:spcPts val="0"/>
              </a:spcAft>
              <a:buNone/>
            </a:pPr>
            <a:r>
              <a:t/>
            </a:r>
            <a:endParaRPr sz="1600">
              <a:latin typeface="Merriweather"/>
              <a:ea typeface="Merriweather"/>
              <a:cs typeface="Merriweather"/>
              <a:sym typeface="Merriweather"/>
            </a:endParaRPr>
          </a:p>
          <a:p>
            <a:pPr indent="0" lvl="0" marL="0" rtl="0" algn="l">
              <a:spcBef>
                <a:spcPts val="0"/>
              </a:spcBef>
              <a:spcAft>
                <a:spcPts val="0"/>
              </a:spcAft>
              <a:buNone/>
            </a:pPr>
            <a:r>
              <a:t/>
            </a:r>
            <a:endParaRPr sz="1600">
              <a:solidFill>
                <a:schemeClr val="accent6"/>
              </a:solidFill>
              <a:latin typeface="Merriweather"/>
              <a:ea typeface="Merriweather"/>
              <a:cs typeface="Merriweather"/>
              <a:sym typeface="Merriweather"/>
            </a:endParaRPr>
          </a:p>
        </p:txBody>
      </p:sp>
      <p:pic>
        <p:nvPicPr>
          <p:cNvPr id="267" name="Google Shape;267;p40"/>
          <p:cNvPicPr preferRelativeResize="0"/>
          <p:nvPr/>
        </p:nvPicPr>
        <p:blipFill rotWithShape="1">
          <a:blip r:embed="rId4">
            <a:alphaModFix/>
          </a:blip>
          <a:srcRect b="-18147" l="0" r="31427" t="0"/>
          <a:stretch/>
        </p:blipFill>
        <p:spPr>
          <a:xfrm>
            <a:off x="2239675" y="3114775"/>
            <a:ext cx="971825" cy="384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Problem: Baby weights</a:t>
            </a:r>
            <a:endParaRPr/>
          </a:p>
        </p:txBody>
      </p:sp>
      <p:sp>
        <p:nvSpPr>
          <p:cNvPr id="273" name="Google Shape;273;p4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Do newborns from mothers who smoke have a different average birth weight than newborns from mothers who don’t smoke?</a:t>
            </a:r>
            <a:endParaRPr sz="1600"/>
          </a:p>
          <a:p>
            <a:pPr indent="0" lvl="0" marL="0" rtl="0" algn="l">
              <a:spcBef>
                <a:spcPts val="1200"/>
              </a:spcBef>
              <a:spcAft>
                <a:spcPts val="0"/>
              </a:spcAft>
              <a:buNone/>
            </a:pPr>
            <a:r>
              <a:rPr lang="en" sz="1600"/>
              <a:t>Let’s test this using a dataset from North Carolina including 50 mothers who smoke and 100 mothers who don’t.</a:t>
            </a:r>
            <a:endParaRPr sz="1600"/>
          </a:p>
          <a:p>
            <a:pPr indent="0" lvl="0" marL="0" rtl="0" algn="l">
              <a:spcBef>
                <a:spcPts val="1200"/>
              </a:spcBef>
              <a:spcAft>
                <a:spcPts val="1200"/>
              </a:spcAft>
              <a:buNone/>
            </a:pPr>
            <a:r>
              <a:t/>
            </a:r>
            <a:endParaRPr sz="1600"/>
          </a:p>
        </p:txBody>
      </p:sp>
      <p:sp>
        <p:nvSpPr>
          <p:cNvPr id="274" name="Google Shape;274;p41"/>
          <p:cNvSpPr txBox="1"/>
          <p:nvPr/>
        </p:nvSpPr>
        <p:spPr>
          <a:xfrm>
            <a:off x="6885475" y="4696725"/>
            <a:ext cx="2255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erriweather"/>
                <a:ea typeface="Merriweather"/>
                <a:cs typeface="Merriweather"/>
                <a:sym typeface="Merriweather"/>
              </a:rPr>
              <a:t>From OIS Exercise 7.3.2</a:t>
            </a:r>
            <a:endParaRPr sz="1300">
              <a:latin typeface="Merriweather"/>
              <a:ea typeface="Merriweather"/>
              <a:cs typeface="Merriweather"/>
              <a:sym typeface="Merriweather"/>
            </a:endParaRPr>
          </a:p>
        </p:txBody>
      </p:sp>
      <p:pic>
        <p:nvPicPr>
          <p:cNvPr id="275" name="Google Shape;275;p41"/>
          <p:cNvPicPr preferRelativeResize="0"/>
          <p:nvPr/>
        </p:nvPicPr>
        <p:blipFill>
          <a:blip r:embed="rId3">
            <a:alphaModFix/>
          </a:blip>
          <a:stretch>
            <a:fillRect/>
          </a:stretch>
        </p:blipFill>
        <p:spPr>
          <a:xfrm>
            <a:off x="4572000" y="2935190"/>
            <a:ext cx="4260300" cy="1513734"/>
          </a:xfrm>
          <a:prstGeom prst="rect">
            <a:avLst/>
          </a:prstGeom>
          <a:noFill/>
          <a:ln>
            <a:noFill/>
          </a:ln>
        </p:spPr>
      </p:pic>
      <p:sp>
        <p:nvSpPr>
          <p:cNvPr id="276" name="Google Shape;276;p41"/>
          <p:cNvSpPr txBox="1"/>
          <p:nvPr/>
        </p:nvSpPr>
        <p:spPr>
          <a:xfrm>
            <a:off x="413075" y="2751775"/>
            <a:ext cx="40755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2.   What is our estimate of the difference?</a:t>
            </a:r>
            <a:endParaRPr b="1" sz="1600">
              <a:latin typeface="Merriweather"/>
              <a:ea typeface="Merriweather"/>
              <a:cs typeface="Merriweather"/>
              <a:sym typeface="Merriweather"/>
            </a:endParaRPr>
          </a:p>
          <a:p>
            <a:pPr indent="0" lvl="0" marL="0" rtl="0" algn="l">
              <a:spcBef>
                <a:spcPts val="0"/>
              </a:spcBef>
              <a:spcAft>
                <a:spcPts val="0"/>
              </a:spcAft>
              <a:buNone/>
            </a:pPr>
            <a:r>
              <a:t/>
            </a:r>
            <a:endParaRPr sz="1600">
              <a:latin typeface="Merriweather"/>
              <a:ea typeface="Merriweather"/>
              <a:cs typeface="Merriweather"/>
              <a:sym typeface="Merriweather"/>
            </a:endParaRPr>
          </a:p>
          <a:p>
            <a:pPr indent="457200" lvl="0" marL="457200" rtl="0" algn="l">
              <a:spcBef>
                <a:spcPts val="0"/>
              </a:spcBef>
              <a:spcAft>
                <a:spcPts val="0"/>
              </a:spcAft>
              <a:buNone/>
            </a:pPr>
            <a:r>
              <a:t/>
            </a:r>
            <a:endParaRPr sz="1600">
              <a:solidFill>
                <a:schemeClr val="accent6"/>
              </a:solidFill>
              <a:latin typeface="Merriweather"/>
              <a:ea typeface="Merriweather"/>
              <a:cs typeface="Merriweather"/>
              <a:sym typeface="Merriweather"/>
            </a:endParaRPr>
          </a:p>
          <a:p>
            <a:pPr indent="457200" lvl="0" marL="457200" rtl="0" algn="l">
              <a:spcBef>
                <a:spcPts val="0"/>
              </a:spcBef>
              <a:spcAft>
                <a:spcPts val="0"/>
              </a:spcAft>
              <a:buNone/>
            </a:pPr>
            <a:r>
              <a:rPr lang="en" sz="1600">
                <a:solidFill>
                  <a:schemeClr val="accent6"/>
                </a:solidFill>
                <a:latin typeface="Merriweather"/>
                <a:ea typeface="Merriweather"/>
                <a:cs typeface="Merriweather"/>
                <a:sym typeface="Merriweather"/>
              </a:rPr>
              <a:t>= 7.18 - 6.78 = 0.4</a:t>
            </a:r>
            <a:endParaRPr sz="1600">
              <a:solidFill>
                <a:schemeClr val="accent6"/>
              </a:solidFill>
              <a:latin typeface="Merriweather"/>
              <a:ea typeface="Merriweather"/>
              <a:cs typeface="Merriweather"/>
              <a:sym typeface="Merriweather"/>
            </a:endParaRPr>
          </a:p>
        </p:txBody>
      </p:sp>
      <p:pic>
        <p:nvPicPr>
          <p:cNvPr id="277" name="Google Shape;277;p41"/>
          <p:cNvPicPr preferRelativeResize="0"/>
          <p:nvPr/>
        </p:nvPicPr>
        <p:blipFill rotWithShape="1">
          <a:blip r:embed="rId4">
            <a:alphaModFix/>
          </a:blip>
          <a:srcRect b="-18147" l="0" r="31427" t="0"/>
          <a:stretch/>
        </p:blipFill>
        <p:spPr>
          <a:xfrm>
            <a:off x="2239675" y="3114775"/>
            <a:ext cx="971825" cy="384900"/>
          </a:xfrm>
          <a:prstGeom prst="rect">
            <a:avLst/>
          </a:prstGeom>
          <a:noFill/>
          <a:ln>
            <a:noFill/>
          </a:ln>
        </p:spPr>
      </p:pic>
      <p:pic>
        <p:nvPicPr>
          <p:cNvPr id="278" name="Google Shape;278;p41"/>
          <p:cNvPicPr preferRelativeResize="0"/>
          <p:nvPr/>
        </p:nvPicPr>
        <p:blipFill>
          <a:blip r:embed="rId5">
            <a:alphaModFix/>
          </a:blip>
          <a:stretch>
            <a:fillRect/>
          </a:stretch>
        </p:blipFill>
        <p:spPr>
          <a:xfrm>
            <a:off x="421561" y="3781876"/>
            <a:ext cx="909764" cy="384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for today</a:t>
            </a:r>
            <a:endParaRPr/>
          </a:p>
        </p:txBody>
      </p:sp>
      <p:sp>
        <p:nvSpPr>
          <p:cNvPr id="70" name="Google Shape;70;p1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lnSpcReduction="20000"/>
          </a:bodyPr>
          <a:lstStyle/>
          <a:p>
            <a:pPr indent="-368300" lvl="0" marL="457200" rtl="0" algn="l">
              <a:spcBef>
                <a:spcPts val="0"/>
              </a:spcBef>
              <a:spcAft>
                <a:spcPts val="0"/>
              </a:spcAft>
              <a:buSzPts val="2200"/>
              <a:buChar char="●"/>
            </a:pPr>
            <a:r>
              <a:rPr lang="en"/>
              <a:t>Review new material (t-distribution, testing difference in means/proportions)</a:t>
            </a:r>
            <a:endParaRPr/>
          </a:p>
          <a:p>
            <a:pPr indent="0" lvl="0" marL="0" rtl="0" algn="l">
              <a:spcBef>
                <a:spcPts val="1200"/>
              </a:spcBef>
              <a:spcAft>
                <a:spcPts val="0"/>
              </a:spcAft>
              <a:buNone/>
            </a:pPr>
            <a:r>
              <a:t/>
            </a:r>
            <a:endParaRPr sz="200"/>
          </a:p>
          <a:p>
            <a:pPr indent="-368300" lvl="0" marL="457200" rtl="0" algn="l">
              <a:spcBef>
                <a:spcPts val="1200"/>
              </a:spcBef>
              <a:spcAft>
                <a:spcPts val="0"/>
              </a:spcAft>
              <a:buSzPts val="2200"/>
              <a:buChar char="●"/>
            </a:pPr>
            <a:r>
              <a:rPr lang="en"/>
              <a:t>Practice Problem</a:t>
            </a:r>
            <a:endParaRPr/>
          </a:p>
          <a:p>
            <a:pPr indent="0" lvl="0" marL="0" rtl="0" algn="l">
              <a:spcBef>
                <a:spcPts val="1200"/>
              </a:spcBef>
              <a:spcAft>
                <a:spcPts val="0"/>
              </a:spcAft>
              <a:buNone/>
            </a:pPr>
            <a:r>
              <a:t/>
            </a:r>
            <a:endParaRPr baseline="-25000" sz="600"/>
          </a:p>
          <a:p>
            <a:pPr indent="-368300" lvl="0" marL="457200" rtl="0" algn="l">
              <a:spcBef>
                <a:spcPts val="1200"/>
              </a:spcBef>
              <a:spcAft>
                <a:spcPts val="0"/>
              </a:spcAft>
              <a:buSzPts val="2200"/>
              <a:buChar char="●"/>
            </a:pPr>
            <a:r>
              <a:rPr lang="en"/>
              <a:t>Tips for PSet 6</a:t>
            </a:r>
            <a:endParaRPr/>
          </a:p>
          <a:p>
            <a:pPr indent="0" lvl="0" marL="0" rtl="0" algn="l">
              <a:spcBef>
                <a:spcPts val="1200"/>
              </a:spcBef>
              <a:spcAft>
                <a:spcPts val="0"/>
              </a:spcAft>
              <a:buNone/>
            </a:pPr>
            <a:r>
              <a:t/>
            </a:r>
            <a:endParaRPr sz="800"/>
          </a:p>
          <a:p>
            <a:pPr indent="-368300" lvl="0" marL="457200" rtl="0" algn="l">
              <a:spcBef>
                <a:spcPts val="1200"/>
              </a:spcBef>
              <a:spcAft>
                <a:spcPts val="0"/>
              </a:spcAft>
              <a:buSzPts val="2200"/>
              <a:buChar char="●"/>
            </a:pPr>
            <a:r>
              <a:rPr lang="en"/>
              <a:t>Heads up: Sophie is </a:t>
            </a:r>
            <a:r>
              <a:rPr lang="en">
                <a:solidFill>
                  <a:srgbClr val="FF0000"/>
                </a:solidFill>
              </a:rPr>
              <a:t>on strike</a:t>
            </a:r>
            <a:r>
              <a:rPr lang="en"/>
              <a:t> with her union next week Weds-Fri!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Problem: Baby weights</a:t>
            </a:r>
            <a:endParaRPr/>
          </a:p>
        </p:txBody>
      </p:sp>
      <p:sp>
        <p:nvSpPr>
          <p:cNvPr id="284" name="Google Shape;284;p42"/>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Do newborns from mothers who smoke have a different average birth weight than newborns from mothers who don’t smoke?</a:t>
            </a:r>
            <a:endParaRPr sz="1600"/>
          </a:p>
          <a:p>
            <a:pPr indent="0" lvl="0" marL="0" rtl="0" algn="l">
              <a:spcBef>
                <a:spcPts val="1200"/>
              </a:spcBef>
              <a:spcAft>
                <a:spcPts val="0"/>
              </a:spcAft>
              <a:buNone/>
            </a:pPr>
            <a:r>
              <a:rPr lang="en" sz="1600"/>
              <a:t>Let’s test this using a dataset from North Carolina including 50 mothers who smoke and 100 mothers who don’t.</a:t>
            </a:r>
            <a:endParaRPr sz="1600"/>
          </a:p>
          <a:p>
            <a:pPr indent="0" lvl="0" marL="0" rtl="0" algn="l">
              <a:spcBef>
                <a:spcPts val="1200"/>
              </a:spcBef>
              <a:spcAft>
                <a:spcPts val="1200"/>
              </a:spcAft>
              <a:buNone/>
            </a:pPr>
            <a:r>
              <a:t/>
            </a:r>
            <a:endParaRPr sz="1600"/>
          </a:p>
        </p:txBody>
      </p:sp>
      <p:sp>
        <p:nvSpPr>
          <p:cNvPr id="285" name="Google Shape;285;p42"/>
          <p:cNvSpPr txBox="1"/>
          <p:nvPr/>
        </p:nvSpPr>
        <p:spPr>
          <a:xfrm>
            <a:off x="6885475" y="4696725"/>
            <a:ext cx="2255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erriweather"/>
                <a:ea typeface="Merriweather"/>
                <a:cs typeface="Merriweather"/>
                <a:sym typeface="Merriweather"/>
              </a:rPr>
              <a:t>From OIS Exercise 7.3.2</a:t>
            </a:r>
            <a:endParaRPr sz="1300">
              <a:latin typeface="Merriweather"/>
              <a:ea typeface="Merriweather"/>
              <a:cs typeface="Merriweather"/>
              <a:sym typeface="Merriweather"/>
            </a:endParaRPr>
          </a:p>
        </p:txBody>
      </p:sp>
      <p:pic>
        <p:nvPicPr>
          <p:cNvPr id="286" name="Google Shape;286;p42"/>
          <p:cNvPicPr preferRelativeResize="0"/>
          <p:nvPr/>
        </p:nvPicPr>
        <p:blipFill>
          <a:blip r:embed="rId3">
            <a:alphaModFix/>
          </a:blip>
          <a:stretch>
            <a:fillRect/>
          </a:stretch>
        </p:blipFill>
        <p:spPr>
          <a:xfrm>
            <a:off x="4572000" y="2935190"/>
            <a:ext cx="4260300" cy="1513734"/>
          </a:xfrm>
          <a:prstGeom prst="rect">
            <a:avLst/>
          </a:prstGeom>
          <a:noFill/>
          <a:ln>
            <a:noFill/>
          </a:ln>
        </p:spPr>
      </p:pic>
      <p:sp>
        <p:nvSpPr>
          <p:cNvPr id="287" name="Google Shape;287;p42"/>
          <p:cNvSpPr txBox="1"/>
          <p:nvPr/>
        </p:nvSpPr>
        <p:spPr>
          <a:xfrm>
            <a:off x="413075" y="2751775"/>
            <a:ext cx="40755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3. What is the standard error of this estimate?</a:t>
            </a:r>
            <a:endParaRPr b="1" sz="1600">
              <a:latin typeface="Merriweather"/>
              <a:ea typeface="Merriweather"/>
              <a:cs typeface="Merriweather"/>
              <a:sym typeface="Merriweather"/>
            </a:endParaRPr>
          </a:p>
          <a:p>
            <a:pPr indent="0" lvl="0" marL="0" rtl="0" algn="l">
              <a:spcBef>
                <a:spcPts val="0"/>
              </a:spcBef>
              <a:spcAft>
                <a:spcPts val="0"/>
              </a:spcAft>
              <a:buNone/>
            </a:pPr>
            <a:r>
              <a:t/>
            </a:r>
            <a:endParaRPr b="1" sz="1600">
              <a:latin typeface="Merriweather"/>
              <a:ea typeface="Merriweather"/>
              <a:cs typeface="Merriweather"/>
              <a:sym typeface="Merriweather"/>
            </a:endParaRPr>
          </a:p>
          <a:p>
            <a:pPr indent="0" lvl="0" marL="0" rtl="0" algn="l">
              <a:spcBef>
                <a:spcPts val="0"/>
              </a:spcBef>
              <a:spcAft>
                <a:spcPts val="0"/>
              </a:spcAft>
              <a:buNone/>
            </a:pPr>
            <a:r>
              <a:t/>
            </a:r>
            <a:endParaRPr sz="1600">
              <a:latin typeface="Merriweather"/>
              <a:ea typeface="Merriweather"/>
              <a:cs typeface="Merriweather"/>
              <a:sym typeface="Merriweather"/>
            </a:endParaRPr>
          </a:p>
          <a:p>
            <a:pPr indent="457200" lvl="0" marL="457200" rtl="0" algn="l">
              <a:spcBef>
                <a:spcPts val="0"/>
              </a:spcBef>
              <a:spcAft>
                <a:spcPts val="0"/>
              </a:spcAft>
              <a:buNone/>
            </a:pPr>
            <a:r>
              <a:t/>
            </a:r>
            <a:endParaRPr sz="1600">
              <a:solidFill>
                <a:schemeClr val="accent6"/>
              </a:solidFill>
              <a:latin typeface="Merriweather"/>
              <a:ea typeface="Merriweather"/>
              <a:cs typeface="Merriweather"/>
              <a:sym typeface="Merriweather"/>
            </a:endParaRPr>
          </a:p>
          <a:p>
            <a:pPr indent="457200" lvl="0" marL="457200" rtl="0" algn="l">
              <a:spcBef>
                <a:spcPts val="0"/>
              </a:spcBef>
              <a:spcAft>
                <a:spcPts val="0"/>
              </a:spcAft>
              <a:buNone/>
            </a:pPr>
            <a:r>
              <a:t/>
            </a:r>
            <a:endParaRPr sz="1600">
              <a:solidFill>
                <a:schemeClr val="accent6"/>
              </a:solidFill>
              <a:latin typeface="Merriweather"/>
              <a:ea typeface="Merriweather"/>
              <a:cs typeface="Merriweather"/>
              <a:sym typeface="Merriweathe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Problem: Baby weights</a:t>
            </a:r>
            <a:endParaRPr/>
          </a:p>
        </p:txBody>
      </p:sp>
      <p:sp>
        <p:nvSpPr>
          <p:cNvPr id="293" name="Google Shape;293;p43"/>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Do newborns from mothers who smoke have a different average birth weight than newborns from mothers who don’t smoke?</a:t>
            </a:r>
            <a:endParaRPr sz="1600"/>
          </a:p>
          <a:p>
            <a:pPr indent="0" lvl="0" marL="0" rtl="0" algn="l">
              <a:spcBef>
                <a:spcPts val="1200"/>
              </a:spcBef>
              <a:spcAft>
                <a:spcPts val="0"/>
              </a:spcAft>
              <a:buNone/>
            </a:pPr>
            <a:r>
              <a:rPr lang="en" sz="1600"/>
              <a:t>Let’s test this using a dataset from North Carolina including 50 mothers who smoke and 100 mothers who don’t.</a:t>
            </a:r>
            <a:endParaRPr sz="1600"/>
          </a:p>
          <a:p>
            <a:pPr indent="0" lvl="0" marL="0" rtl="0" algn="l">
              <a:spcBef>
                <a:spcPts val="1200"/>
              </a:spcBef>
              <a:spcAft>
                <a:spcPts val="1200"/>
              </a:spcAft>
              <a:buNone/>
            </a:pPr>
            <a:r>
              <a:t/>
            </a:r>
            <a:endParaRPr sz="1600"/>
          </a:p>
        </p:txBody>
      </p:sp>
      <p:sp>
        <p:nvSpPr>
          <p:cNvPr id="294" name="Google Shape;294;p43"/>
          <p:cNvSpPr txBox="1"/>
          <p:nvPr/>
        </p:nvSpPr>
        <p:spPr>
          <a:xfrm>
            <a:off x="6885475" y="4696725"/>
            <a:ext cx="2255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erriweather"/>
                <a:ea typeface="Merriweather"/>
                <a:cs typeface="Merriweather"/>
                <a:sym typeface="Merriweather"/>
              </a:rPr>
              <a:t>From OIS Exercise 7.3.2</a:t>
            </a:r>
            <a:endParaRPr sz="1300">
              <a:latin typeface="Merriweather"/>
              <a:ea typeface="Merriweather"/>
              <a:cs typeface="Merriweather"/>
              <a:sym typeface="Merriweather"/>
            </a:endParaRPr>
          </a:p>
        </p:txBody>
      </p:sp>
      <p:pic>
        <p:nvPicPr>
          <p:cNvPr id="295" name="Google Shape;295;p43"/>
          <p:cNvPicPr preferRelativeResize="0"/>
          <p:nvPr/>
        </p:nvPicPr>
        <p:blipFill>
          <a:blip r:embed="rId3">
            <a:alphaModFix/>
          </a:blip>
          <a:stretch>
            <a:fillRect/>
          </a:stretch>
        </p:blipFill>
        <p:spPr>
          <a:xfrm>
            <a:off x="4572000" y="2935190"/>
            <a:ext cx="4260300" cy="1513734"/>
          </a:xfrm>
          <a:prstGeom prst="rect">
            <a:avLst/>
          </a:prstGeom>
          <a:noFill/>
          <a:ln>
            <a:noFill/>
          </a:ln>
        </p:spPr>
      </p:pic>
      <p:sp>
        <p:nvSpPr>
          <p:cNvPr id="296" name="Google Shape;296;p43"/>
          <p:cNvSpPr txBox="1"/>
          <p:nvPr/>
        </p:nvSpPr>
        <p:spPr>
          <a:xfrm>
            <a:off x="413075" y="2751775"/>
            <a:ext cx="40755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3. What is the standard error of this estimate?</a:t>
            </a:r>
            <a:endParaRPr b="1" sz="1600">
              <a:latin typeface="Merriweather"/>
              <a:ea typeface="Merriweather"/>
              <a:cs typeface="Merriweather"/>
              <a:sym typeface="Merriweather"/>
            </a:endParaRPr>
          </a:p>
          <a:p>
            <a:pPr indent="0" lvl="0" marL="0" rtl="0" algn="l">
              <a:spcBef>
                <a:spcPts val="0"/>
              </a:spcBef>
              <a:spcAft>
                <a:spcPts val="0"/>
              </a:spcAft>
              <a:buNone/>
            </a:pPr>
            <a:r>
              <a:t/>
            </a:r>
            <a:endParaRPr b="1" sz="1600">
              <a:latin typeface="Merriweather"/>
              <a:ea typeface="Merriweather"/>
              <a:cs typeface="Merriweather"/>
              <a:sym typeface="Merriweather"/>
            </a:endParaRPr>
          </a:p>
          <a:p>
            <a:pPr indent="0" lvl="0" marL="0" rtl="0" algn="l">
              <a:spcBef>
                <a:spcPts val="0"/>
              </a:spcBef>
              <a:spcAft>
                <a:spcPts val="0"/>
              </a:spcAft>
              <a:buNone/>
            </a:pPr>
            <a:r>
              <a:t/>
            </a:r>
            <a:endParaRPr sz="1600">
              <a:latin typeface="Merriweather"/>
              <a:ea typeface="Merriweather"/>
              <a:cs typeface="Merriweather"/>
              <a:sym typeface="Merriweather"/>
            </a:endParaRPr>
          </a:p>
          <a:p>
            <a:pPr indent="457200" lvl="0" marL="457200" rtl="0" algn="l">
              <a:spcBef>
                <a:spcPts val="0"/>
              </a:spcBef>
              <a:spcAft>
                <a:spcPts val="0"/>
              </a:spcAft>
              <a:buNone/>
            </a:pPr>
            <a:r>
              <a:t/>
            </a:r>
            <a:endParaRPr sz="1600">
              <a:solidFill>
                <a:schemeClr val="accent6"/>
              </a:solidFill>
              <a:latin typeface="Merriweather"/>
              <a:ea typeface="Merriweather"/>
              <a:cs typeface="Merriweather"/>
              <a:sym typeface="Merriweather"/>
            </a:endParaRPr>
          </a:p>
          <a:p>
            <a:pPr indent="457200" lvl="0" marL="457200" rtl="0" algn="l">
              <a:spcBef>
                <a:spcPts val="0"/>
              </a:spcBef>
              <a:spcAft>
                <a:spcPts val="0"/>
              </a:spcAft>
              <a:buNone/>
            </a:pPr>
            <a:r>
              <a:t/>
            </a:r>
            <a:endParaRPr sz="1600">
              <a:solidFill>
                <a:schemeClr val="accent6"/>
              </a:solidFill>
              <a:latin typeface="Merriweather"/>
              <a:ea typeface="Merriweather"/>
              <a:cs typeface="Merriweather"/>
              <a:sym typeface="Merriweather"/>
            </a:endParaRPr>
          </a:p>
        </p:txBody>
      </p:sp>
      <p:pic>
        <p:nvPicPr>
          <p:cNvPr id="297" name="Google Shape;297;p43"/>
          <p:cNvPicPr preferRelativeResize="0"/>
          <p:nvPr/>
        </p:nvPicPr>
        <p:blipFill rotWithShape="1">
          <a:blip r:embed="rId4">
            <a:alphaModFix/>
          </a:blip>
          <a:srcRect b="0" l="0" r="44882" t="0"/>
          <a:stretch/>
        </p:blipFill>
        <p:spPr>
          <a:xfrm>
            <a:off x="501275" y="3326100"/>
            <a:ext cx="3390600" cy="1014175"/>
          </a:xfrm>
          <a:prstGeom prst="rect">
            <a:avLst/>
          </a:prstGeom>
          <a:noFill/>
          <a:ln>
            <a:noFill/>
          </a:ln>
        </p:spPr>
      </p:pic>
      <p:pic>
        <p:nvPicPr>
          <p:cNvPr id="298" name="Google Shape;298;p43"/>
          <p:cNvPicPr preferRelativeResize="0"/>
          <p:nvPr/>
        </p:nvPicPr>
        <p:blipFill rotWithShape="1">
          <a:blip r:embed="rId4">
            <a:alphaModFix/>
          </a:blip>
          <a:srcRect b="15029" l="55088" r="1231" t="11871"/>
          <a:stretch/>
        </p:blipFill>
        <p:spPr>
          <a:xfrm>
            <a:off x="972375" y="4264075"/>
            <a:ext cx="2686925" cy="7413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Problem: Baby weights</a:t>
            </a:r>
            <a:endParaRPr/>
          </a:p>
        </p:txBody>
      </p:sp>
      <p:sp>
        <p:nvSpPr>
          <p:cNvPr id="304" name="Google Shape;304;p4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Do newborns from mothers who smoke have a different average birth weight than newborns from mothers who don’t smoke?</a:t>
            </a:r>
            <a:endParaRPr sz="1600"/>
          </a:p>
          <a:p>
            <a:pPr indent="0" lvl="0" marL="0" rtl="0" algn="l">
              <a:spcBef>
                <a:spcPts val="1200"/>
              </a:spcBef>
              <a:spcAft>
                <a:spcPts val="0"/>
              </a:spcAft>
              <a:buNone/>
            </a:pPr>
            <a:r>
              <a:rPr lang="en" sz="1600"/>
              <a:t>Let’s test this using a dataset from North Carolina including 50 mothers who smoke and 100 mothers who don’t.</a:t>
            </a:r>
            <a:endParaRPr sz="1600"/>
          </a:p>
          <a:p>
            <a:pPr indent="0" lvl="0" marL="0" rtl="0" algn="l">
              <a:spcBef>
                <a:spcPts val="1200"/>
              </a:spcBef>
              <a:spcAft>
                <a:spcPts val="1200"/>
              </a:spcAft>
              <a:buNone/>
            </a:pPr>
            <a:r>
              <a:t/>
            </a:r>
            <a:endParaRPr sz="1600"/>
          </a:p>
        </p:txBody>
      </p:sp>
      <p:sp>
        <p:nvSpPr>
          <p:cNvPr id="305" name="Google Shape;305;p44"/>
          <p:cNvSpPr txBox="1"/>
          <p:nvPr/>
        </p:nvSpPr>
        <p:spPr>
          <a:xfrm>
            <a:off x="6885475" y="4696725"/>
            <a:ext cx="2255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erriweather"/>
                <a:ea typeface="Merriweather"/>
                <a:cs typeface="Merriweather"/>
                <a:sym typeface="Merriweather"/>
              </a:rPr>
              <a:t>From OIS Exercise 7.3.2</a:t>
            </a:r>
            <a:endParaRPr sz="1300">
              <a:latin typeface="Merriweather"/>
              <a:ea typeface="Merriweather"/>
              <a:cs typeface="Merriweather"/>
              <a:sym typeface="Merriweather"/>
            </a:endParaRPr>
          </a:p>
        </p:txBody>
      </p:sp>
      <p:pic>
        <p:nvPicPr>
          <p:cNvPr id="306" name="Google Shape;306;p44"/>
          <p:cNvPicPr preferRelativeResize="0"/>
          <p:nvPr/>
        </p:nvPicPr>
        <p:blipFill>
          <a:blip r:embed="rId3">
            <a:alphaModFix/>
          </a:blip>
          <a:stretch>
            <a:fillRect/>
          </a:stretch>
        </p:blipFill>
        <p:spPr>
          <a:xfrm>
            <a:off x="4572000" y="2935190"/>
            <a:ext cx="4260300" cy="1513734"/>
          </a:xfrm>
          <a:prstGeom prst="rect">
            <a:avLst/>
          </a:prstGeom>
          <a:noFill/>
          <a:ln>
            <a:noFill/>
          </a:ln>
        </p:spPr>
      </p:pic>
      <p:sp>
        <p:nvSpPr>
          <p:cNvPr id="307" name="Google Shape;307;p44"/>
          <p:cNvSpPr txBox="1"/>
          <p:nvPr/>
        </p:nvSpPr>
        <p:spPr>
          <a:xfrm>
            <a:off x="413075" y="2751775"/>
            <a:ext cx="40755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4. </a:t>
            </a:r>
            <a:r>
              <a:rPr b="1" lang="en" sz="1600">
                <a:latin typeface="Merriweather"/>
                <a:ea typeface="Merriweather"/>
                <a:cs typeface="Merriweather"/>
                <a:sym typeface="Merriweather"/>
              </a:rPr>
              <a:t>What</a:t>
            </a:r>
            <a:r>
              <a:rPr b="1" lang="en" sz="1600">
                <a:latin typeface="Merriweather"/>
                <a:ea typeface="Merriweather"/>
                <a:cs typeface="Merriweather"/>
                <a:sym typeface="Merriweather"/>
              </a:rPr>
              <a:t> is the test statistic?</a:t>
            </a:r>
            <a:endParaRPr b="1" sz="1600">
              <a:latin typeface="Merriweather"/>
              <a:ea typeface="Merriweather"/>
              <a:cs typeface="Merriweather"/>
              <a:sym typeface="Merriweather"/>
            </a:endParaRPr>
          </a:p>
          <a:p>
            <a:pPr indent="0" lvl="0" marL="0" rtl="0" algn="l">
              <a:spcBef>
                <a:spcPts val="0"/>
              </a:spcBef>
              <a:spcAft>
                <a:spcPts val="0"/>
              </a:spcAft>
              <a:buNone/>
            </a:pPr>
            <a:r>
              <a:t/>
            </a:r>
            <a:endParaRPr b="1" sz="1600">
              <a:latin typeface="Merriweather"/>
              <a:ea typeface="Merriweather"/>
              <a:cs typeface="Merriweather"/>
              <a:sym typeface="Merriweather"/>
            </a:endParaRPr>
          </a:p>
          <a:p>
            <a:pPr indent="0" lvl="0" marL="0" rtl="0" algn="l">
              <a:spcBef>
                <a:spcPts val="0"/>
              </a:spcBef>
              <a:spcAft>
                <a:spcPts val="0"/>
              </a:spcAft>
              <a:buNone/>
            </a:pPr>
            <a:r>
              <a:t/>
            </a:r>
            <a:endParaRPr sz="1600">
              <a:latin typeface="Merriweather"/>
              <a:ea typeface="Merriweather"/>
              <a:cs typeface="Merriweather"/>
              <a:sym typeface="Merriweather"/>
            </a:endParaRPr>
          </a:p>
          <a:p>
            <a:pPr indent="457200" lvl="0" marL="457200" rtl="0" algn="l">
              <a:spcBef>
                <a:spcPts val="0"/>
              </a:spcBef>
              <a:spcAft>
                <a:spcPts val="0"/>
              </a:spcAft>
              <a:buNone/>
            </a:pPr>
            <a:r>
              <a:t/>
            </a:r>
            <a:endParaRPr sz="1600">
              <a:solidFill>
                <a:schemeClr val="accent6"/>
              </a:solidFill>
              <a:latin typeface="Merriweather"/>
              <a:ea typeface="Merriweather"/>
              <a:cs typeface="Merriweather"/>
              <a:sym typeface="Merriweather"/>
            </a:endParaRPr>
          </a:p>
          <a:p>
            <a:pPr indent="457200" lvl="0" marL="457200" rtl="0" algn="l">
              <a:spcBef>
                <a:spcPts val="0"/>
              </a:spcBef>
              <a:spcAft>
                <a:spcPts val="0"/>
              </a:spcAft>
              <a:buNone/>
            </a:pPr>
            <a:r>
              <a:t/>
            </a:r>
            <a:endParaRPr sz="1600">
              <a:solidFill>
                <a:schemeClr val="accent6"/>
              </a:solidFill>
              <a:latin typeface="Merriweather"/>
              <a:ea typeface="Merriweather"/>
              <a:cs typeface="Merriweather"/>
              <a:sym typeface="Merriweathe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Problem: Baby weights</a:t>
            </a:r>
            <a:endParaRPr/>
          </a:p>
        </p:txBody>
      </p:sp>
      <p:sp>
        <p:nvSpPr>
          <p:cNvPr id="313" name="Google Shape;313;p4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Do newborns from mothers who smoke have a different average birth weight than newborns from mothers who don’t smoke?</a:t>
            </a:r>
            <a:endParaRPr sz="1600"/>
          </a:p>
          <a:p>
            <a:pPr indent="0" lvl="0" marL="0" rtl="0" algn="l">
              <a:spcBef>
                <a:spcPts val="1200"/>
              </a:spcBef>
              <a:spcAft>
                <a:spcPts val="0"/>
              </a:spcAft>
              <a:buNone/>
            </a:pPr>
            <a:r>
              <a:rPr lang="en" sz="1600"/>
              <a:t>Let’s test this using a dataset from North Carolina including 50 mothers who smoke and 100 mothers who don’t.</a:t>
            </a:r>
            <a:endParaRPr sz="1600"/>
          </a:p>
          <a:p>
            <a:pPr indent="0" lvl="0" marL="0" rtl="0" algn="l">
              <a:spcBef>
                <a:spcPts val="1200"/>
              </a:spcBef>
              <a:spcAft>
                <a:spcPts val="1200"/>
              </a:spcAft>
              <a:buNone/>
            </a:pPr>
            <a:r>
              <a:t/>
            </a:r>
            <a:endParaRPr sz="1600"/>
          </a:p>
        </p:txBody>
      </p:sp>
      <p:sp>
        <p:nvSpPr>
          <p:cNvPr id="314" name="Google Shape;314;p45"/>
          <p:cNvSpPr txBox="1"/>
          <p:nvPr/>
        </p:nvSpPr>
        <p:spPr>
          <a:xfrm>
            <a:off x="6885475" y="4696725"/>
            <a:ext cx="2255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erriweather"/>
                <a:ea typeface="Merriweather"/>
                <a:cs typeface="Merriweather"/>
                <a:sym typeface="Merriweather"/>
              </a:rPr>
              <a:t>From OIS Exercise 7.3.2</a:t>
            </a:r>
            <a:endParaRPr sz="1300">
              <a:latin typeface="Merriweather"/>
              <a:ea typeface="Merriweather"/>
              <a:cs typeface="Merriweather"/>
              <a:sym typeface="Merriweather"/>
            </a:endParaRPr>
          </a:p>
        </p:txBody>
      </p:sp>
      <p:pic>
        <p:nvPicPr>
          <p:cNvPr id="315" name="Google Shape;315;p45"/>
          <p:cNvPicPr preferRelativeResize="0"/>
          <p:nvPr/>
        </p:nvPicPr>
        <p:blipFill>
          <a:blip r:embed="rId3">
            <a:alphaModFix/>
          </a:blip>
          <a:stretch>
            <a:fillRect/>
          </a:stretch>
        </p:blipFill>
        <p:spPr>
          <a:xfrm>
            <a:off x="4572000" y="2935190"/>
            <a:ext cx="4260300" cy="1513734"/>
          </a:xfrm>
          <a:prstGeom prst="rect">
            <a:avLst/>
          </a:prstGeom>
          <a:noFill/>
          <a:ln>
            <a:noFill/>
          </a:ln>
        </p:spPr>
      </p:pic>
      <p:sp>
        <p:nvSpPr>
          <p:cNvPr id="316" name="Google Shape;316;p45"/>
          <p:cNvSpPr txBox="1"/>
          <p:nvPr/>
        </p:nvSpPr>
        <p:spPr>
          <a:xfrm>
            <a:off x="413075" y="2751775"/>
            <a:ext cx="40755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4. What is the test statistic?</a:t>
            </a:r>
            <a:endParaRPr b="1" sz="1600">
              <a:latin typeface="Merriweather"/>
              <a:ea typeface="Merriweather"/>
              <a:cs typeface="Merriweather"/>
              <a:sym typeface="Merriweather"/>
            </a:endParaRPr>
          </a:p>
          <a:p>
            <a:pPr indent="0" lvl="0" marL="0" rtl="0" algn="l">
              <a:spcBef>
                <a:spcPts val="0"/>
              </a:spcBef>
              <a:spcAft>
                <a:spcPts val="0"/>
              </a:spcAft>
              <a:buNone/>
            </a:pPr>
            <a:r>
              <a:t/>
            </a:r>
            <a:endParaRPr b="1" sz="1600">
              <a:latin typeface="Merriweather"/>
              <a:ea typeface="Merriweather"/>
              <a:cs typeface="Merriweather"/>
              <a:sym typeface="Merriweather"/>
            </a:endParaRPr>
          </a:p>
          <a:p>
            <a:pPr indent="0" lvl="0" marL="0" rtl="0" algn="l">
              <a:spcBef>
                <a:spcPts val="0"/>
              </a:spcBef>
              <a:spcAft>
                <a:spcPts val="0"/>
              </a:spcAft>
              <a:buNone/>
            </a:pPr>
            <a:r>
              <a:t/>
            </a:r>
            <a:endParaRPr sz="1600">
              <a:latin typeface="Merriweather"/>
              <a:ea typeface="Merriweather"/>
              <a:cs typeface="Merriweather"/>
              <a:sym typeface="Merriweather"/>
            </a:endParaRPr>
          </a:p>
          <a:p>
            <a:pPr indent="457200" lvl="0" marL="457200" rtl="0" algn="l">
              <a:spcBef>
                <a:spcPts val="0"/>
              </a:spcBef>
              <a:spcAft>
                <a:spcPts val="0"/>
              </a:spcAft>
              <a:buNone/>
            </a:pPr>
            <a:r>
              <a:t/>
            </a:r>
            <a:endParaRPr sz="1600">
              <a:solidFill>
                <a:schemeClr val="accent6"/>
              </a:solidFill>
              <a:latin typeface="Merriweather"/>
              <a:ea typeface="Merriweather"/>
              <a:cs typeface="Merriweather"/>
              <a:sym typeface="Merriweather"/>
            </a:endParaRPr>
          </a:p>
          <a:p>
            <a:pPr indent="457200" lvl="0" marL="457200" rtl="0" algn="l">
              <a:spcBef>
                <a:spcPts val="0"/>
              </a:spcBef>
              <a:spcAft>
                <a:spcPts val="0"/>
              </a:spcAft>
              <a:buNone/>
            </a:pPr>
            <a:r>
              <a:t/>
            </a:r>
            <a:endParaRPr sz="1600">
              <a:solidFill>
                <a:schemeClr val="accent6"/>
              </a:solidFill>
              <a:latin typeface="Merriweather"/>
              <a:ea typeface="Merriweather"/>
              <a:cs typeface="Merriweather"/>
              <a:sym typeface="Merriweather"/>
            </a:endParaRPr>
          </a:p>
        </p:txBody>
      </p:sp>
      <p:pic>
        <p:nvPicPr>
          <p:cNvPr id="317" name="Google Shape;317;p45"/>
          <p:cNvPicPr preferRelativeResize="0"/>
          <p:nvPr/>
        </p:nvPicPr>
        <p:blipFill>
          <a:blip r:embed="rId4">
            <a:alphaModFix/>
          </a:blip>
          <a:stretch>
            <a:fillRect/>
          </a:stretch>
        </p:blipFill>
        <p:spPr>
          <a:xfrm>
            <a:off x="691350" y="3425875"/>
            <a:ext cx="3257550" cy="1143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Problem: Baby weights</a:t>
            </a:r>
            <a:endParaRPr/>
          </a:p>
        </p:txBody>
      </p:sp>
      <p:sp>
        <p:nvSpPr>
          <p:cNvPr id="323" name="Google Shape;323;p4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Do newborns from mothers who smoke have a different average birth weight than newborns from mothers who don’t smoke?</a:t>
            </a:r>
            <a:endParaRPr sz="1600"/>
          </a:p>
          <a:p>
            <a:pPr indent="0" lvl="0" marL="0" rtl="0" algn="l">
              <a:spcBef>
                <a:spcPts val="1200"/>
              </a:spcBef>
              <a:spcAft>
                <a:spcPts val="0"/>
              </a:spcAft>
              <a:buNone/>
            </a:pPr>
            <a:r>
              <a:rPr lang="en" sz="1600"/>
              <a:t>Let’s test this using a dataset from North Carolina including 50 mothers who smoke and 100 mothers who don’t.</a:t>
            </a:r>
            <a:endParaRPr sz="1600"/>
          </a:p>
          <a:p>
            <a:pPr indent="0" lvl="0" marL="0" rtl="0" algn="l">
              <a:spcBef>
                <a:spcPts val="1200"/>
              </a:spcBef>
              <a:spcAft>
                <a:spcPts val="1200"/>
              </a:spcAft>
              <a:buNone/>
            </a:pPr>
            <a:r>
              <a:t/>
            </a:r>
            <a:endParaRPr sz="1600"/>
          </a:p>
        </p:txBody>
      </p:sp>
      <p:sp>
        <p:nvSpPr>
          <p:cNvPr id="324" name="Google Shape;324;p46"/>
          <p:cNvSpPr txBox="1"/>
          <p:nvPr/>
        </p:nvSpPr>
        <p:spPr>
          <a:xfrm>
            <a:off x="6885475" y="4696725"/>
            <a:ext cx="2255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erriweather"/>
                <a:ea typeface="Merriweather"/>
                <a:cs typeface="Merriweather"/>
                <a:sym typeface="Merriweather"/>
              </a:rPr>
              <a:t>From OIS Exercise 7.3.2</a:t>
            </a:r>
            <a:endParaRPr sz="1300">
              <a:latin typeface="Merriweather"/>
              <a:ea typeface="Merriweather"/>
              <a:cs typeface="Merriweather"/>
              <a:sym typeface="Merriweather"/>
            </a:endParaRPr>
          </a:p>
        </p:txBody>
      </p:sp>
      <p:pic>
        <p:nvPicPr>
          <p:cNvPr id="325" name="Google Shape;325;p46"/>
          <p:cNvPicPr preferRelativeResize="0"/>
          <p:nvPr/>
        </p:nvPicPr>
        <p:blipFill>
          <a:blip r:embed="rId3">
            <a:alphaModFix/>
          </a:blip>
          <a:stretch>
            <a:fillRect/>
          </a:stretch>
        </p:blipFill>
        <p:spPr>
          <a:xfrm>
            <a:off x="4572000" y="2935190"/>
            <a:ext cx="4260300" cy="1513734"/>
          </a:xfrm>
          <a:prstGeom prst="rect">
            <a:avLst/>
          </a:prstGeom>
          <a:noFill/>
          <a:ln>
            <a:noFill/>
          </a:ln>
        </p:spPr>
      </p:pic>
      <p:sp>
        <p:nvSpPr>
          <p:cNvPr id="326" name="Google Shape;326;p46"/>
          <p:cNvSpPr txBox="1"/>
          <p:nvPr/>
        </p:nvSpPr>
        <p:spPr>
          <a:xfrm>
            <a:off x="413075" y="2751775"/>
            <a:ext cx="40755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4. What is the p-value corresponding to this test statistic?</a:t>
            </a:r>
            <a:endParaRPr b="1" sz="1600">
              <a:latin typeface="Merriweather"/>
              <a:ea typeface="Merriweather"/>
              <a:cs typeface="Merriweather"/>
              <a:sym typeface="Merriweather"/>
            </a:endParaRPr>
          </a:p>
          <a:p>
            <a:pPr indent="0" lvl="0" marL="0" rtl="0" algn="l">
              <a:spcBef>
                <a:spcPts val="0"/>
              </a:spcBef>
              <a:spcAft>
                <a:spcPts val="0"/>
              </a:spcAft>
              <a:buNone/>
            </a:pPr>
            <a:r>
              <a:t/>
            </a:r>
            <a:endParaRPr b="1" sz="1600">
              <a:latin typeface="Merriweather"/>
              <a:ea typeface="Merriweather"/>
              <a:cs typeface="Merriweather"/>
              <a:sym typeface="Merriweather"/>
            </a:endParaRPr>
          </a:p>
          <a:p>
            <a:pPr indent="-330200" lvl="0" marL="457200" rtl="0" algn="l">
              <a:spcBef>
                <a:spcPts val="0"/>
              </a:spcBef>
              <a:spcAft>
                <a:spcPts val="0"/>
              </a:spcAft>
              <a:buSzPts val="1600"/>
              <a:buFont typeface="Merriweather"/>
              <a:buAutoNum type="alphaLcParenBoth"/>
            </a:pPr>
            <a:r>
              <a:rPr b="1" lang="en" sz="1600">
                <a:latin typeface="Merriweather"/>
                <a:ea typeface="Merriweather"/>
                <a:cs typeface="Merriweather"/>
                <a:sym typeface="Merriweather"/>
              </a:rPr>
              <a:t>First decide what the degrees of freedom should be.</a:t>
            </a:r>
            <a:endParaRPr b="1" sz="1600">
              <a:latin typeface="Merriweather"/>
              <a:ea typeface="Merriweather"/>
              <a:cs typeface="Merriweather"/>
              <a:sym typeface="Merriweather"/>
            </a:endParaRPr>
          </a:p>
          <a:p>
            <a:pPr indent="-330200" lvl="0" marL="457200" rtl="0" algn="l">
              <a:spcBef>
                <a:spcPts val="0"/>
              </a:spcBef>
              <a:spcAft>
                <a:spcPts val="0"/>
              </a:spcAft>
              <a:buSzPts val="1600"/>
              <a:buFont typeface="Merriweather"/>
              <a:buAutoNum type="alphaLcParenBoth"/>
            </a:pPr>
            <a:r>
              <a:rPr b="1" lang="en" sz="1600">
                <a:latin typeface="Merriweather"/>
                <a:ea typeface="Merriweather"/>
                <a:cs typeface="Merriweather"/>
                <a:sym typeface="Merriweather"/>
              </a:rPr>
              <a:t>Then use this Excel formula to get the p-value: </a:t>
            </a:r>
            <a:endParaRPr b="1" sz="1600">
              <a:latin typeface="Merriweather"/>
              <a:ea typeface="Merriweather"/>
              <a:cs typeface="Merriweather"/>
              <a:sym typeface="Merriweather"/>
            </a:endParaRPr>
          </a:p>
          <a:p>
            <a:pPr indent="0" lvl="0" marL="457200" rtl="0" algn="l">
              <a:spcBef>
                <a:spcPts val="0"/>
              </a:spcBef>
              <a:spcAft>
                <a:spcPts val="0"/>
              </a:spcAft>
              <a:buNone/>
            </a:pPr>
            <a:r>
              <a:rPr b="1" lang="en" sz="1600">
                <a:latin typeface="Merriweather"/>
                <a:ea typeface="Merriweather"/>
                <a:cs typeface="Merriweather"/>
                <a:sym typeface="Merriweather"/>
              </a:rPr>
              <a:t>=TDIST(abs(T), df , 2)</a:t>
            </a:r>
            <a:endParaRPr sz="1600">
              <a:solidFill>
                <a:schemeClr val="accent6"/>
              </a:solidFill>
              <a:latin typeface="Merriweather"/>
              <a:ea typeface="Merriweather"/>
              <a:cs typeface="Merriweather"/>
              <a:sym typeface="Merriweathe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Problem: Baby weights</a:t>
            </a:r>
            <a:endParaRPr/>
          </a:p>
        </p:txBody>
      </p:sp>
      <p:sp>
        <p:nvSpPr>
          <p:cNvPr id="332" name="Google Shape;332;p4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Do newborns from mothers who smoke have a different average birth weight than newborns from mothers who don’t smoke?</a:t>
            </a:r>
            <a:endParaRPr sz="1600"/>
          </a:p>
          <a:p>
            <a:pPr indent="0" lvl="0" marL="0" rtl="0" algn="l">
              <a:spcBef>
                <a:spcPts val="1200"/>
              </a:spcBef>
              <a:spcAft>
                <a:spcPts val="0"/>
              </a:spcAft>
              <a:buNone/>
            </a:pPr>
            <a:r>
              <a:rPr lang="en" sz="1600"/>
              <a:t>Let’s test this using a dataset from North Carolina including 50 mothers who smoke and 100 mothers who don’t.</a:t>
            </a:r>
            <a:endParaRPr sz="1600"/>
          </a:p>
          <a:p>
            <a:pPr indent="0" lvl="0" marL="0" rtl="0" algn="l">
              <a:spcBef>
                <a:spcPts val="1200"/>
              </a:spcBef>
              <a:spcAft>
                <a:spcPts val="1200"/>
              </a:spcAft>
              <a:buNone/>
            </a:pPr>
            <a:r>
              <a:t/>
            </a:r>
            <a:endParaRPr sz="1600"/>
          </a:p>
        </p:txBody>
      </p:sp>
      <p:sp>
        <p:nvSpPr>
          <p:cNvPr id="333" name="Google Shape;333;p47"/>
          <p:cNvSpPr txBox="1"/>
          <p:nvPr/>
        </p:nvSpPr>
        <p:spPr>
          <a:xfrm>
            <a:off x="6885475" y="4696725"/>
            <a:ext cx="2255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erriweather"/>
                <a:ea typeface="Merriweather"/>
                <a:cs typeface="Merriweather"/>
                <a:sym typeface="Merriweather"/>
              </a:rPr>
              <a:t>From OIS Exercise 7.3.2</a:t>
            </a:r>
            <a:endParaRPr sz="1300">
              <a:latin typeface="Merriweather"/>
              <a:ea typeface="Merriweather"/>
              <a:cs typeface="Merriweather"/>
              <a:sym typeface="Merriweather"/>
            </a:endParaRPr>
          </a:p>
        </p:txBody>
      </p:sp>
      <p:pic>
        <p:nvPicPr>
          <p:cNvPr id="334" name="Google Shape;334;p47"/>
          <p:cNvPicPr preferRelativeResize="0"/>
          <p:nvPr/>
        </p:nvPicPr>
        <p:blipFill>
          <a:blip r:embed="rId3">
            <a:alphaModFix/>
          </a:blip>
          <a:stretch>
            <a:fillRect/>
          </a:stretch>
        </p:blipFill>
        <p:spPr>
          <a:xfrm>
            <a:off x="4572000" y="2935190"/>
            <a:ext cx="4260300" cy="1513734"/>
          </a:xfrm>
          <a:prstGeom prst="rect">
            <a:avLst/>
          </a:prstGeom>
          <a:noFill/>
          <a:ln>
            <a:noFill/>
          </a:ln>
        </p:spPr>
      </p:pic>
      <p:sp>
        <p:nvSpPr>
          <p:cNvPr id="335" name="Google Shape;335;p47"/>
          <p:cNvSpPr txBox="1"/>
          <p:nvPr/>
        </p:nvSpPr>
        <p:spPr>
          <a:xfrm>
            <a:off x="413075" y="2751775"/>
            <a:ext cx="40755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4. What is the p-value corresponding to this test statistic?</a:t>
            </a:r>
            <a:endParaRPr b="1" sz="1600">
              <a:latin typeface="Merriweather"/>
              <a:ea typeface="Merriweather"/>
              <a:cs typeface="Merriweather"/>
              <a:sym typeface="Merriweather"/>
            </a:endParaRPr>
          </a:p>
          <a:p>
            <a:pPr indent="0" lvl="0" marL="0" rtl="0" algn="l">
              <a:spcBef>
                <a:spcPts val="0"/>
              </a:spcBef>
              <a:spcAft>
                <a:spcPts val="0"/>
              </a:spcAft>
              <a:buNone/>
            </a:pPr>
            <a:r>
              <a:t/>
            </a:r>
            <a:endParaRPr b="1" sz="1600">
              <a:latin typeface="Merriweather"/>
              <a:ea typeface="Merriweather"/>
              <a:cs typeface="Merriweather"/>
              <a:sym typeface="Merriweather"/>
            </a:endParaRPr>
          </a:p>
          <a:p>
            <a:pPr indent="-330200" lvl="0" marL="457200" rtl="0" algn="l">
              <a:spcBef>
                <a:spcPts val="0"/>
              </a:spcBef>
              <a:spcAft>
                <a:spcPts val="0"/>
              </a:spcAft>
              <a:buClr>
                <a:schemeClr val="accent6"/>
              </a:buClr>
              <a:buSzPts val="1600"/>
              <a:buFont typeface="Merriweather"/>
              <a:buAutoNum type="alphaLcParenBoth"/>
            </a:pPr>
            <a:r>
              <a:rPr b="1" lang="en" sz="1600">
                <a:solidFill>
                  <a:schemeClr val="accent6"/>
                </a:solidFill>
                <a:latin typeface="Merriweather"/>
                <a:ea typeface="Merriweather"/>
                <a:cs typeface="Merriweather"/>
                <a:sym typeface="Merriweather"/>
              </a:rPr>
              <a:t>df = n</a:t>
            </a:r>
            <a:r>
              <a:rPr b="1" baseline="-25000" lang="en" sz="1600">
                <a:solidFill>
                  <a:schemeClr val="accent6"/>
                </a:solidFill>
                <a:latin typeface="Merriweather"/>
                <a:ea typeface="Merriweather"/>
                <a:cs typeface="Merriweather"/>
                <a:sym typeface="Merriweather"/>
              </a:rPr>
              <a:t>smaller</a:t>
            </a:r>
            <a:r>
              <a:rPr b="1" lang="en" sz="1600">
                <a:solidFill>
                  <a:schemeClr val="accent6"/>
                </a:solidFill>
                <a:latin typeface="Merriweather"/>
                <a:ea typeface="Merriweather"/>
                <a:cs typeface="Merriweather"/>
                <a:sym typeface="Merriweather"/>
              </a:rPr>
              <a:t> - 1 = 50 - 1 = 49</a:t>
            </a:r>
            <a:endParaRPr b="1" sz="1600">
              <a:solidFill>
                <a:schemeClr val="accent6"/>
              </a:solidFill>
              <a:latin typeface="Merriweather"/>
              <a:ea typeface="Merriweather"/>
              <a:cs typeface="Merriweather"/>
              <a:sym typeface="Merriweather"/>
            </a:endParaRPr>
          </a:p>
          <a:p>
            <a:pPr indent="0" lvl="0" marL="0" rtl="0" algn="l">
              <a:spcBef>
                <a:spcPts val="0"/>
              </a:spcBef>
              <a:spcAft>
                <a:spcPts val="0"/>
              </a:spcAft>
              <a:buNone/>
            </a:pPr>
            <a:r>
              <a:t/>
            </a:r>
            <a:endParaRPr b="1" sz="1600">
              <a:solidFill>
                <a:schemeClr val="accent6"/>
              </a:solidFill>
              <a:latin typeface="Merriweather"/>
              <a:ea typeface="Merriweather"/>
              <a:cs typeface="Merriweather"/>
              <a:sym typeface="Merriweather"/>
            </a:endParaRPr>
          </a:p>
          <a:p>
            <a:pPr indent="-330200" lvl="0" marL="457200" rtl="0" algn="l">
              <a:spcBef>
                <a:spcPts val="0"/>
              </a:spcBef>
              <a:spcAft>
                <a:spcPts val="0"/>
              </a:spcAft>
              <a:buClr>
                <a:schemeClr val="accent6"/>
              </a:buClr>
              <a:buSzPts val="1600"/>
              <a:buFont typeface="Merriweather"/>
              <a:buAutoNum type="alphaLcParenBoth"/>
            </a:pPr>
            <a:r>
              <a:rPr b="1" lang="en" sz="1600">
                <a:solidFill>
                  <a:schemeClr val="accent6"/>
                </a:solidFill>
                <a:latin typeface="Merriweather"/>
                <a:ea typeface="Merriweather"/>
                <a:cs typeface="Merriweather"/>
                <a:sym typeface="Merriweather"/>
              </a:rPr>
              <a:t>=TDIST(abs(1.54), 49 , 2) = 0.13</a:t>
            </a:r>
            <a:endParaRPr sz="1600">
              <a:solidFill>
                <a:schemeClr val="accent6"/>
              </a:solidFill>
              <a:latin typeface="Merriweather"/>
              <a:ea typeface="Merriweather"/>
              <a:cs typeface="Merriweather"/>
              <a:sym typeface="Merriweathe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Problem: Baby weights</a:t>
            </a:r>
            <a:endParaRPr/>
          </a:p>
        </p:txBody>
      </p:sp>
      <p:sp>
        <p:nvSpPr>
          <p:cNvPr id="341" name="Google Shape;341;p4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Do newborns from mothers who smoke have a different average birth weight than newborns from mothers who don’t smoke?</a:t>
            </a:r>
            <a:endParaRPr sz="1600"/>
          </a:p>
          <a:p>
            <a:pPr indent="0" lvl="0" marL="0" rtl="0" algn="l">
              <a:spcBef>
                <a:spcPts val="1200"/>
              </a:spcBef>
              <a:spcAft>
                <a:spcPts val="0"/>
              </a:spcAft>
              <a:buNone/>
            </a:pPr>
            <a:r>
              <a:rPr lang="en" sz="1600"/>
              <a:t>Let’s test this using a dataset from North Carolina including 50 mothers who smoke and 100 mothers who don’t.</a:t>
            </a:r>
            <a:endParaRPr sz="1600"/>
          </a:p>
          <a:p>
            <a:pPr indent="0" lvl="0" marL="0" rtl="0" algn="l">
              <a:spcBef>
                <a:spcPts val="1200"/>
              </a:spcBef>
              <a:spcAft>
                <a:spcPts val="1200"/>
              </a:spcAft>
              <a:buNone/>
            </a:pPr>
            <a:r>
              <a:t/>
            </a:r>
            <a:endParaRPr sz="1600"/>
          </a:p>
        </p:txBody>
      </p:sp>
      <p:sp>
        <p:nvSpPr>
          <p:cNvPr id="342" name="Google Shape;342;p48"/>
          <p:cNvSpPr txBox="1"/>
          <p:nvPr/>
        </p:nvSpPr>
        <p:spPr>
          <a:xfrm>
            <a:off x="6885475" y="4696725"/>
            <a:ext cx="2255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erriweather"/>
                <a:ea typeface="Merriweather"/>
                <a:cs typeface="Merriweather"/>
                <a:sym typeface="Merriweather"/>
              </a:rPr>
              <a:t>From OIS Exercise 7.3.2</a:t>
            </a:r>
            <a:endParaRPr sz="1300">
              <a:latin typeface="Merriweather"/>
              <a:ea typeface="Merriweather"/>
              <a:cs typeface="Merriweather"/>
              <a:sym typeface="Merriweather"/>
            </a:endParaRPr>
          </a:p>
        </p:txBody>
      </p:sp>
      <p:pic>
        <p:nvPicPr>
          <p:cNvPr id="343" name="Google Shape;343;p48"/>
          <p:cNvPicPr preferRelativeResize="0"/>
          <p:nvPr/>
        </p:nvPicPr>
        <p:blipFill>
          <a:blip r:embed="rId3">
            <a:alphaModFix/>
          </a:blip>
          <a:stretch>
            <a:fillRect/>
          </a:stretch>
        </p:blipFill>
        <p:spPr>
          <a:xfrm>
            <a:off x="4572000" y="2935190"/>
            <a:ext cx="4260300" cy="1513734"/>
          </a:xfrm>
          <a:prstGeom prst="rect">
            <a:avLst/>
          </a:prstGeom>
          <a:noFill/>
          <a:ln>
            <a:noFill/>
          </a:ln>
        </p:spPr>
      </p:pic>
      <p:sp>
        <p:nvSpPr>
          <p:cNvPr id="344" name="Google Shape;344;p48"/>
          <p:cNvSpPr txBox="1"/>
          <p:nvPr/>
        </p:nvSpPr>
        <p:spPr>
          <a:xfrm>
            <a:off x="413075" y="2751775"/>
            <a:ext cx="40755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5.  </a:t>
            </a:r>
            <a:r>
              <a:rPr b="1" lang="en" sz="1600">
                <a:latin typeface="Merriweather"/>
                <a:ea typeface="Merriweather"/>
                <a:cs typeface="Merriweather"/>
                <a:sym typeface="Merriweather"/>
              </a:rPr>
              <a:t>With a significance level of 5%, what is the conclusion of our hypothesis test?</a:t>
            </a:r>
            <a:endParaRPr b="1" sz="1600">
              <a:latin typeface="Merriweather"/>
              <a:ea typeface="Merriweather"/>
              <a:cs typeface="Merriweather"/>
              <a:sym typeface="Merriweather"/>
            </a:endParaRPr>
          </a:p>
          <a:p>
            <a:pPr indent="0" lvl="0" marL="0" rtl="0" algn="l">
              <a:spcBef>
                <a:spcPts val="0"/>
              </a:spcBef>
              <a:spcAft>
                <a:spcPts val="0"/>
              </a:spcAft>
              <a:buNone/>
            </a:pPr>
            <a:r>
              <a:t/>
            </a:r>
            <a:endParaRPr b="1" sz="1600">
              <a:latin typeface="Merriweather"/>
              <a:ea typeface="Merriweather"/>
              <a:cs typeface="Merriweather"/>
              <a:sym typeface="Merriweather"/>
            </a:endParaRPr>
          </a:p>
          <a:p>
            <a:pPr indent="0" lvl="0" marL="0" rtl="0" algn="l">
              <a:spcBef>
                <a:spcPts val="0"/>
              </a:spcBef>
              <a:spcAft>
                <a:spcPts val="0"/>
              </a:spcAft>
              <a:buNone/>
            </a:pPr>
            <a:r>
              <a:t/>
            </a:r>
            <a:endParaRPr sz="1600">
              <a:solidFill>
                <a:schemeClr val="accent6"/>
              </a:solidFill>
              <a:latin typeface="Merriweather"/>
              <a:ea typeface="Merriweather"/>
              <a:cs typeface="Merriweather"/>
              <a:sym typeface="Merriweathe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Problem: Baby weights</a:t>
            </a:r>
            <a:endParaRPr/>
          </a:p>
        </p:txBody>
      </p:sp>
      <p:sp>
        <p:nvSpPr>
          <p:cNvPr id="350" name="Google Shape;350;p4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Do newborns from mothers who smoke have a different average birth weight than newborns from mothers who don’t smoke?</a:t>
            </a:r>
            <a:endParaRPr sz="1600"/>
          </a:p>
          <a:p>
            <a:pPr indent="0" lvl="0" marL="0" rtl="0" algn="l">
              <a:spcBef>
                <a:spcPts val="1200"/>
              </a:spcBef>
              <a:spcAft>
                <a:spcPts val="0"/>
              </a:spcAft>
              <a:buNone/>
            </a:pPr>
            <a:r>
              <a:rPr lang="en" sz="1600"/>
              <a:t>Let’s test this using a dataset from North Carolina including 50 mothers who smoke and 100 mothers who don’t.</a:t>
            </a:r>
            <a:endParaRPr sz="1600"/>
          </a:p>
          <a:p>
            <a:pPr indent="0" lvl="0" marL="0" rtl="0" algn="l">
              <a:spcBef>
                <a:spcPts val="1200"/>
              </a:spcBef>
              <a:spcAft>
                <a:spcPts val="1200"/>
              </a:spcAft>
              <a:buNone/>
            </a:pPr>
            <a:r>
              <a:t/>
            </a:r>
            <a:endParaRPr sz="1600"/>
          </a:p>
        </p:txBody>
      </p:sp>
      <p:sp>
        <p:nvSpPr>
          <p:cNvPr id="351" name="Google Shape;351;p49"/>
          <p:cNvSpPr txBox="1"/>
          <p:nvPr/>
        </p:nvSpPr>
        <p:spPr>
          <a:xfrm>
            <a:off x="6885475" y="4696725"/>
            <a:ext cx="2255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erriweather"/>
                <a:ea typeface="Merriweather"/>
                <a:cs typeface="Merriweather"/>
                <a:sym typeface="Merriweather"/>
              </a:rPr>
              <a:t>From OIS Exercise 7.3.2</a:t>
            </a:r>
            <a:endParaRPr sz="1300">
              <a:latin typeface="Merriweather"/>
              <a:ea typeface="Merriweather"/>
              <a:cs typeface="Merriweather"/>
              <a:sym typeface="Merriweather"/>
            </a:endParaRPr>
          </a:p>
        </p:txBody>
      </p:sp>
      <p:pic>
        <p:nvPicPr>
          <p:cNvPr id="352" name="Google Shape;352;p49"/>
          <p:cNvPicPr preferRelativeResize="0"/>
          <p:nvPr/>
        </p:nvPicPr>
        <p:blipFill>
          <a:blip r:embed="rId3">
            <a:alphaModFix/>
          </a:blip>
          <a:stretch>
            <a:fillRect/>
          </a:stretch>
        </p:blipFill>
        <p:spPr>
          <a:xfrm>
            <a:off x="4572000" y="2935190"/>
            <a:ext cx="4260300" cy="1513734"/>
          </a:xfrm>
          <a:prstGeom prst="rect">
            <a:avLst/>
          </a:prstGeom>
          <a:noFill/>
          <a:ln>
            <a:noFill/>
          </a:ln>
        </p:spPr>
      </p:pic>
      <p:sp>
        <p:nvSpPr>
          <p:cNvPr id="353" name="Google Shape;353;p49"/>
          <p:cNvSpPr txBox="1"/>
          <p:nvPr/>
        </p:nvSpPr>
        <p:spPr>
          <a:xfrm>
            <a:off x="413075" y="2751775"/>
            <a:ext cx="40755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5.  With a significance level of 5%, what is the conclusion of our hypothesis test?</a:t>
            </a:r>
            <a:endParaRPr b="1" sz="1600">
              <a:latin typeface="Merriweather"/>
              <a:ea typeface="Merriweather"/>
              <a:cs typeface="Merriweather"/>
              <a:sym typeface="Merriweather"/>
            </a:endParaRPr>
          </a:p>
          <a:p>
            <a:pPr indent="0" lvl="0" marL="0" rtl="0" algn="l">
              <a:spcBef>
                <a:spcPts val="0"/>
              </a:spcBef>
              <a:spcAft>
                <a:spcPts val="0"/>
              </a:spcAft>
              <a:buNone/>
            </a:pPr>
            <a:r>
              <a:t/>
            </a:r>
            <a:endParaRPr b="1" sz="1600">
              <a:latin typeface="Merriweather"/>
              <a:ea typeface="Merriweather"/>
              <a:cs typeface="Merriweather"/>
              <a:sym typeface="Merriweather"/>
            </a:endParaRPr>
          </a:p>
          <a:p>
            <a:pPr indent="0" lvl="0" marL="0" rtl="0" algn="l">
              <a:spcBef>
                <a:spcPts val="0"/>
              </a:spcBef>
              <a:spcAft>
                <a:spcPts val="0"/>
              </a:spcAft>
              <a:buNone/>
            </a:pPr>
            <a:r>
              <a:rPr lang="en" sz="1600">
                <a:solidFill>
                  <a:schemeClr val="accent6"/>
                </a:solidFill>
                <a:latin typeface="Merriweather"/>
                <a:ea typeface="Merriweather"/>
                <a:cs typeface="Merriweather"/>
                <a:sym typeface="Merriweather"/>
              </a:rPr>
              <a:t>0.13 &gt; 0.05</a:t>
            </a:r>
            <a:endParaRPr sz="1600">
              <a:solidFill>
                <a:schemeClr val="accent6"/>
              </a:solidFill>
              <a:latin typeface="Merriweather"/>
              <a:ea typeface="Merriweather"/>
              <a:cs typeface="Merriweather"/>
              <a:sym typeface="Merriweather"/>
            </a:endParaRPr>
          </a:p>
          <a:p>
            <a:pPr indent="0" lvl="0" marL="0" rtl="0" algn="l">
              <a:spcBef>
                <a:spcPts val="0"/>
              </a:spcBef>
              <a:spcAft>
                <a:spcPts val="0"/>
              </a:spcAft>
              <a:buNone/>
            </a:pPr>
            <a:r>
              <a:t/>
            </a:r>
            <a:endParaRPr sz="1600">
              <a:solidFill>
                <a:schemeClr val="accent6"/>
              </a:solidFill>
              <a:latin typeface="Merriweather"/>
              <a:ea typeface="Merriweather"/>
              <a:cs typeface="Merriweather"/>
              <a:sym typeface="Merriweather"/>
            </a:endParaRPr>
          </a:p>
          <a:p>
            <a:pPr indent="0" lvl="0" marL="0" rtl="0" algn="l">
              <a:spcBef>
                <a:spcPts val="0"/>
              </a:spcBef>
              <a:spcAft>
                <a:spcPts val="0"/>
              </a:spcAft>
              <a:buNone/>
            </a:pPr>
            <a:r>
              <a:rPr b="1" lang="en" sz="1600">
                <a:solidFill>
                  <a:schemeClr val="accent6"/>
                </a:solidFill>
                <a:latin typeface="Merriweather"/>
                <a:ea typeface="Merriweather"/>
                <a:cs typeface="Merriweather"/>
                <a:sym typeface="Merriweather"/>
              </a:rPr>
              <a:t>Fail to reject</a:t>
            </a:r>
            <a:r>
              <a:rPr lang="en" sz="1600">
                <a:solidFill>
                  <a:schemeClr val="accent6"/>
                </a:solidFill>
                <a:latin typeface="Merriweather"/>
                <a:ea typeface="Merriweather"/>
                <a:cs typeface="Merriweather"/>
                <a:sym typeface="Merriweather"/>
              </a:rPr>
              <a:t> the null that there is no difference in average birth weight based on mother’s smoking status.</a:t>
            </a:r>
            <a:endParaRPr sz="1600">
              <a:solidFill>
                <a:schemeClr val="accent6"/>
              </a:solidFill>
              <a:latin typeface="Merriweather"/>
              <a:ea typeface="Merriweather"/>
              <a:cs typeface="Merriweather"/>
              <a:sym typeface="Merriweathe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0"/>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Tips for PSet 6</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Tips for PSet 6</a:t>
            </a:r>
            <a:endParaRPr/>
          </a:p>
        </p:txBody>
      </p:sp>
      <p:sp>
        <p:nvSpPr>
          <p:cNvPr id="364" name="Google Shape;364;p51"/>
          <p:cNvSpPr txBox="1"/>
          <p:nvPr>
            <p:ph idx="1" type="body"/>
          </p:nvPr>
        </p:nvSpPr>
        <p:spPr>
          <a:xfrm>
            <a:off x="311700" y="1234075"/>
            <a:ext cx="8520600" cy="3627900"/>
          </a:xfrm>
          <a:prstGeom prst="rect">
            <a:avLst/>
          </a:prstGeom>
        </p:spPr>
        <p:txBody>
          <a:bodyPr anchorCtr="0" anchor="t" bIns="91425" lIns="91425" spcFirstLastPara="1" rIns="91425" wrap="square" tIns="91425">
            <a:normAutofit fontScale="70000"/>
          </a:bodyPr>
          <a:lstStyle/>
          <a:p>
            <a:pPr indent="-326390" lvl="0" marL="457200" rtl="0" algn="l">
              <a:spcBef>
                <a:spcPts val="0"/>
              </a:spcBef>
              <a:spcAft>
                <a:spcPts val="0"/>
              </a:spcAft>
              <a:buSzPct val="100000"/>
              <a:buChar char="●"/>
            </a:pPr>
            <a:r>
              <a:rPr lang="en"/>
              <a:t>For Q1, you might find it helpful to look at the glossary on Handout 15, Appendix #2</a:t>
            </a:r>
            <a:endParaRPr/>
          </a:p>
          <a:p>
            <a:pPr indent="0" lvl="0" marL="0" rtl="0" algn="l">
              <a:spcBef>
                <a:spcPts val="1200"/>
              </a:spcBef>
              <a:spcAft>
                <a:spcPts val="0"/>
              </a:spcAft>
              <a:buNone/>
            </a:pPr>
            <a:r>
              <a:t/>
            </a:r>
            <a:endParaRPr sz="100"/>
          </a:p>
          <a:p>
            <a:pPr indent="-326390" lvl="0" marL="457200" rtl="0" algn="l">
              <a:spcBef>
                <a:spcPts val="1200"/>
              </a:spcBef>
              <a:spcAft>
                <a:spcPts val="0"/>
              </a:spcAft>
              <a:buClr>
                <a:schemeClr val="lt1"/>
              </a:buClr>
              <a:buSzPct val="100000"/>
              <a:buChar char="●"/>
            </a:pPr>
            <a:r>
              <a:rPr lang="en">
                <a:solidFill>
                  <a:schemeClr val="lt1"/>
                </a:solidFill>
              </a:rPr>
              <a:t>For the second part: one way to “relate” two concepts is to ask “what happens if this one gets bigger/smaller?”</a:t>
            </a:r>
            <a:endParaRPr>
              <a:solidFill>
                <a:schemeClr val="lt1"/>
              </a:solidFill>
            </a:endParaRPr>
          </a:p>
          <a:p>
            <a:pPr indent="0" lvl="0" marL="0" rtl="0" algn="l">
              <a:spcBef>
                <a:spcPts val="1200"/>
              </a:spcBef>
              <a:spcAft>
                <a:spcPts val="0"/>
              </a:spcAft>
              <a:buNone/>
            </a:pPr>
            <a:r>
              <a:t/>
            </a:r>
            <a:endParaRPr sz="100"/>
          </a:p>
          <a:p>
            <a:pPr indent="-326390" lvl="0" marL="457200" rtl="0" algn="l">
              <a:spcBef>
                <a:spcPts val="1200"/>
              </a:spcBef>
              <a:spcAft>
                <a:spcPts val="0"/>
              </a:spcAft>
              <a:buClr>
                <a:schemeClr val="lt1"/>
              </a:buClr>
              <a:buSzPct val="100000"/>
              <a:buChar char="●"/>
            </a:pPr>
            <a:r>
              <a:rPr lang="en">
                <a:solidFill>
                  <a:schemeClr val="lt1"/>
                </a:solidFill>
              </a:rPr>
              <a:t>On Q2, remember that the margin of error = multiplier x SE, so for a 95% CI the MoE = 1.95 x SE</a:t>
            </a:r>
            <a:endParaRPr>
              <a:solidFill>
                <a:schemeClr val="lt1"/>
              </a:solidFill>
            </a:endParaRPr>
          </a:p>
          <a:p>
            <a:pPr indent="0" lvl="0" marL="0" rtl="0" algn="l">
              <a:spcBef>
                <a:spcPts val="1200"/>
              </a:spcBef>
              <a:spcAft>
                <a:spcPts val="0"/>
              </a:spcAft>
              <a:buNone/>
            </a:pPr>
            <a:r>
              <a:t/>
            </a:r>
            <a:endParaRPr sz="100"/>
          </a:p>
          <a:p>
            <a:pPr indent="-326390" lvl="0" marL="457200" rtl="0" algn="l">
              <a:spcBef>
                <a:spcPts val="1200"/>
              </a:spcBef>
              <a:spcAft>
                <a:spcPts val="0"/>
              </a:spcAft>
              <a:buClr>
                <a:schemeClr val="lt1"/>
              </a:buClr>
              <a:buSzPct val="100000"/>
              <a:buChar char="●"/>
            </a:pPr>
            <a:r>
              <a:rPr lang="en">
                <a:solidFill>
                  <a:schemeClr val="lt1"/>
                </a:solidFill>
              </a:rPr>
              <a:t>For Q3 (3), see the footnote for guidance on how to draw random numbers in Excel. To prevent these from being recalculated when you sort the table, you can highlight the column, Copy, and then click “Paste Special → Values only”. </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 am going on strike</a:t>
            </a:r>
            <a:endParaRPr/>
          </a:p>
        </p:txBody>
      </p:sp>
      <p:sp>
        <p:nvSpPr>
          <p:cNvPr id="76" name="Google Shape;76;p16"/>
          <p:cNvSpPr txBox="1"/>
          <p:nvPr>
            <p:ph idx="1" type="body"/>
          </p:nvPr>
        </p:nvSpPr>
        <p:spPr>
          <a:xfrm>
            <a:off x="311700" y="1234075"/>
            <a:ext cx="8520600" cy="3668700"/>
          </a:xfrm>
          <a:prstGeom prst="rect">
            <a:avLst/>
          </a:prstGeom>
        </p:spPr>
        <p:txBody>
          <a:bodyPr anchorCtr="0" anchor="t" bIns="91425" lIns="91425" spcFirstLastPara="1" rIns="91425" wrap="square" tIns="91425">
            <a:normAutofit fontScale="85000" lnSpcReduction="20000"/>
          </a:bodyPr>
          <a:lstStyle/>
          <a:p>
            <a:pPr indent="-347345" lvl="0" marL="457200" rtl="0" algn="l">
              <a:spcBef>
                <a:spcPts val="0"/>
              </a:spcBef>
              <a:spcAft>
                <a:spcPts val="0"/>
              </a:spcAft>
              <a:buSzPct val="100000"/>
              <a:buChar char="●"/>
            </a:pPr>
            <a:r>
              <a:rPr lang="en"/>
              <a:t>I love teaching you all!</a:t>
            </a:r>
            <a:endParaRPr/>
          </a:p>
          <a:p>
            <a:pPr indent="0" lvl="0" marL="0" rtl="0" algn="l">
              <a:spcBef>
                <a:spcPts val="1200"/>
              </a:spcBef>
              <a:spcAft>
                <a:spcPts val="0"/>
              </a:spcAft>
              <a:buNone/>
            </a:pPr>
            <a:r>
              <a:t/>
            </a:r>
            <a:endParaRPr sz="100"/>
          </a:p>
          <a:p>
            <a:pPr indent="-347345" lvl="0" marL="457200" rtl="0" algn="l">
              <a:spcBef>
                <a:spcPts val="1200"/>
              </a:spcBef>
              <a:spcAft>
                <a:spcPts val="0"/>
              </a:spcAft>
              <a:buSzPct val="100000"/>
              <a:buChar char="●"/>
            </a:pPr>
            <a:r>
              <a:rPr lang="en"/>
              <a:t>I also think that my labor is valuable </a:t>
            </a:r>
            <a:r>
              <a:rPr lang="en"/>
              <a:t>and that Harvard could not function without its student workers</a:t>
            </a:r>
            <a:endParaRPr/>
          </a:p>
          <a:p>
            <a:pPr indent="0" lvl="0" marL="0" rtl="0" algn="l">
              <a:spcBef>
                <a:spcPts val="1200"/>
              </a:spcBef>
              <a:spcAft>
                <a:spcPts val="0"/>
              </a:spcAft>
              <a:buNone/>
            </a:pPr>
            <a:r>
              <a:t/>
            </a:r>
            <a:endParaRPr sz="100"/>
          </a:p>
          <a:p>
            <a:pPr indent="-347345" lvl="0" marL="457200" rtl="0" algn="l">
              <a:spcBef>
                <a:spcPts val="1200"/>
              </a:spcBef>
              <a:spcAft>
                <a:spcPts val="0"/>
              </a:spcAft>
              <a:buClr>
                <a:schemeClr val="lt1"/>
              </a:buClr>
              <a:buSzPct val="100000"/>
              <a:buChar char="●"/>
            </a:pPr>
            <a:r>
              <a:rPr lang="en">
                <a:solidFill>
                  <a:schemeClr val="lt1"/>
                </a:solidFill>
              </a:rPr>
              <a:t>The graduate student union, HGSU, made a comprehensive series of proposals to the University on August 31st. It has been 7 weeks now and </a:t>
            </a:r>
            <a:r>
              <a:rPr b="1" lang="en">
                <a:solidFill>
                  <a:schemeClr val="lt1"/>
                </a:solidFill>
              </a:rPr>
              <a:t>the University has not bothered to respond.</a:t>
            </a:r>
            <a:r>
              <a:rPr lang="en">
                <a:solidFill>
                  <a:schemeClr val="lt1"/>
                </a:solidFill>
              </a:rPr>
              <a:t> </a:t>
            </a:r>
            <a:endParaRPr>
              <a:solidFill>
                <a:schemeClr val="lt1"/>
              </a:solidFill>
            </a:endParaRPr>
          </a:p>
          <a:p>
            <a:pPr indent="0" lvl="0" marL="0" rtl="0" algn="l">
              <a:spcBef>
                <a:spcPts val="1200"/>
              </a:spcBef>
              <a:spcAft>
                <a:spcPts val="0"/>
              </a:spcAft>
              <a:buNone/>
            </a:pPr>
            <a:r>
              <a:t/>
            </a:r>
            <a:endParaRPr sz="100">
              <a:solidFill>
                <a:schemeClr val="lt1"/>
              </a:solidFill>
            </a:endParaRPr>
          </a:p>
          <a:p>
            <a:pPr indent="-347345" lvl="0" marL="457200" rtl="0" algn="l">
              <a:spcBef>
                <a:spcPts val="1200"/>
              </a:spcBef>
              <a:spcAft>
                <a:spcPts val="0"/>
              </a:spcAft>
              <a:buClr>
                <a:schemeClr val="lt1"/>
              </a:buClr>
              <a:buSzPct val="100000"/>
              <a:buChar char="●"/>
            </a:pPr>
            <a:r>
              <a:rPr lang="en">
                <a:solidFill>
                  <a:schemeClr val="lt1"/>
                </a:solidFill>
              </a:rPr>
              <a:t>We have two main asks:</a:t>
            </a:r>
            <a:endParaRPr>
              <a:solidFill>
                <a:schemeClr val="lt1"/>
              </a:solidFill>
            </a:endParaRPr>
          </a:p>
          <a:p>
            <a:pPr indent="-325755" lvl="1" marL="914400" rtl="0" algn="l">
              <a:spcBef>
                <a:spcPts val="0"/>
              </a:spcBef>
              <a:spcAft>
                <a:spcPts val="0"/>
              </a:spcAft>
              <a:buClr>
                <a:schemeClr val="lt1"/>
              </a:buClr>
              <a:buSzPct val="100000"/>
              <a:buChar char="○"/>
            </a:pPr>
            <a:r>
              <a:rPr lang="en">
                <a:solidFill>
                  <a:schemeClr val="lt1"/>
                </a:solidFill>
              </a:rPr>
              <a:t>A living wage</a:t>
            </a:r>
            <a:endParaRPr>
              <a:solidFill>
                <a:schemeClr val="lt1"/>
              </a:solidFill>
            </a:endParaRPr>
          </a:p>
          <a:p>
            <a:pPr indent="-325755" lvl="1" marL="914400" rtl="0" algn="l">
              <a:spcBef>
                <a:spcPts val="0"/>
              </a:spcBef>
              <a:spcAft>
                <a:spcPts val="0"/>
              </a:spcAft>
              <a:buClr>
                <a:schemeClr val="lt1"/>
              </a:buClr>
              <a:buSzPct val="100000"/>
              <a:buChar char="○"/>
            </a:pPr>
            <a:r>
              <a:rPr lang="en">
                <a:solidFill>
                  <a:schemeClr val="lt1"/>
                </a:solidFill>
              </a:rPr>
              <a:t>Real recourse against sexual harassment</a:t>
            </a:r>
            <a:endParaRPr>
              <a:solidFill>
                <a:schemeClr val="lt1"/>
              </a:solidFill>
            </a:endParaRPr>
          </a:p>
        </p:txBody>
      </p:sp>
      <p:pic>
        <p:nvPicPr>
          <p:cNvPr id="77" name="Google Shape;77;p16"/>
          <p:cNvPicPr preferRelativeResize="0"/>
          <p:nvPr/>
        </p:nvPicPr>
        <p:blipFill>
          <a:blip r:embed="rId3">
            <a:alphaModFix/>
          </a:blip>
          <a:stretch>
            <a:fillRect/>
          </a:stretch>
        </p:blipFill>
        <p:spPr>
          <a:xfrm>
            <a:off x="7386225" y="233525"/>
            <a:ext cx="1446075" cy="14460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Tips for PSet 6</a:t>
            </a:r>
            <a:endParaRPr/>
          </a:p>
        </p:txBody>
      </p:sp>
      <p:sp>
        <p:nvSpPr>
          <p:cNvPr id="370" name="Google Shape;370;p52"/>
          <p:cNvSpPr txBox="1"/>
          <p:nvPr>
            <p:ph idx="1" type="body"/>
          </p:nvPr>
        </p:nvSpPr>
        <p:spPr>
          <a:xfrm>
            <a:off x="311700" y="1234075"/>
            <a:ext cx="8520600" cy="3627900"/>
          </a:xfrm>
          <a:prstGeom prst="rect">
            <a:avLst/>
          </a:prstGeom>
        </p:spPr>
        <p:txBody>
          <a:bodyPr anchorCtr="0" anchor="t" bIns="91425" lIns="91425" spcFirstLastPara="1" rIns="91425" wrap="square" tIns="91425">
            <a:normAutofit fontScale="70000"/>
          </a:bodyPr>
          <a:lstStyle/>
          <a:p>
            <a:pPr indent="-326390" lvl="0" marL="457200" rtl="0" algn="l">
              <a:spcBef>
                <a:spcPts val="0"/>
              </a:spcBef>
              <a:spcAft>
                <a:spcPts val="0"/>
              </a:spcAft>
              <a:buSzPct val="100000"/>
              <a:buChar char="●"/>
            </a:pPr>
            <a:r>
              <a:rPr lang="en"/>
              <a:t>For Q1, you might find it helpful to look at the glossary on Handout 15, Appendix #2</a:t>
            </a:r>
            <a:endParaRPr/>
          </a:p>
          <a:p>
            <a:pPr indent="0" lvl="0" marL="0" rtl="0" algn="l">
              <a:spcBef>
                <a:spcPts val="1200"/>
              </a:spcBef>
              <a:spcAft>
                <a:spcPts val="0"/>
              </a:spcAft>
              <a:buNone/>
            </a:pPr>
            <a:r>
              <a:t/>
            </a:r>
            <a:endParaRPr sz="100"/>
          </a:p>
          <a:p>
            <a:pPr indent="-326390" lvl="0" marL="457200" rtl="0" algn="l">
              <a:spcBef>
                <a:spcPts val="1200"/>
              </a:spcBef>
              <a:spcAft>
                <a:spcPts val="0"/>
              </a:spcAft>
              <a:buSzPct val="100000"/>
              <a:buChar char="●"/>
            </a:pPr>
            <a:r>
              <a:rPr lang="en"/>
              <a:t>For the second part: one way to “relate” two concepts is to ask “what happens if this one gets bigger/smaller?”</a:t>
            </a:r>
            <a:endParaRPr/>
          </a:p>
          <a:p>
            <a:pPr indent="0" lvl="0" marL="0" rtl="0" algn="l">
              <a:spcBef>
                <a:spcPts val="1200"/>
              </a:spcBef>
              <a:spcAft>
                <a:spcPts val="0"/>
              </a:spcAft>
              <a:buNone/>
            </a:pPr>
            <a:r>
              <a:t/>
            </a:r>
            <a:endParaRPr sz="100"/>
          </a:p>
          <a:p>
            <a:pPr indent="-326390" lvl="0" marL="457200" rtl="0" algn="l">
              <a:spcBef>
                <a:spcPts val="1200"/>
              </a:spcBef>
              <a:spcAft>
                <a:spcPts val="0"/>
              </a:spcAft>
              <a:buClr>
                <a:schemeClr val="lt1"/>
              </a:buClr>
              <a:buSzPct val="100000"/>
              <a:buChar char="●"/>
            </a:pPr>
            <a:r>
              <a:rPr lang="en">
                <a:solidFill>
                  <a:schemeClr val="lt1"/>
                </a:solidFill>
              </a:rPr>
              <a:t>On Q2, remember that the margin of error = multiplier x SE, so for a 95% CI the MoE = 1.95 x SE</a:t>
            </a:r>
            <a:endParaRPr>
              <a:solidFill>
                <a:schemeClr val="lt1"/>
              </a:solidFill>
            </a:endParaRPr>
          </a:p>
          <a:p>
            <a:pPr indent="0" lvl="0" marL="0" rtl="0" algn="l">
              <a:spcBef>
                <a:spcPts val="1200"/>
              </a:spcBef>
              <a:spcAft>
                <a:spcPts val="0"/>
              </a:spcAft>
              <a:buNone/>
            </a:pPr>
            <a:r>
              <a:t/>
            </a:r>
            <a:endParaRPr sz="100"/>
          </a:p>
          <a:p>
            <a:pPr indent="-326390" lvl="0" marL="457200" rtl="0" algn="l">
              <a:spcBef>
                <a:spcPts val="1200"/>
              </a:spcBef>
              <a:spcAft>
                <a:spcPts val="0"/>
              </a:spcAft>
              <a:buClr>
                <a:schemeClr val="lt1"/>
              </a:buClr>
              <a:buSzPct val="100000"/>
              <a:buChar char="●"/>
            </a:pPr>
            <a:r>
              <a:rPr lang="en">
                <a:solidFill>
                  <a:schemeClr val="lt1"/>
                </a:solidFill>
              </a:rPr>
              <a:t>For Q3 (3), see the footnote for guidance on how to draw random numbers in Excel. To prevent these from being recalculated when you sort the table, you can highlight the column, Copy, and then click “Paste Special → Values only”. </a:t>
            </a:r>
            <a:endParaRPr>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Tips for PSet 6</a:t>
            </a:r>
            <a:endParaRPr/>
          </a:p>
        </p:txBody>
      </p:sp>
      <p:sp>
        <p:nvSpPr>
          <p:cNvPr id="376" name="Google Shape;376;p53"/>
          <p:cNvSpPr txBox="1"/>
          <p:nvPr>
            <p:ph idx="1" type="body"/>
          </p:nvPr>
        </p:nvSpPr>
        <p:spPr>
          <a:xfrm>
            <a:off x="311700" y="1234075"/>
            <a:ext cx="8520600" cy="3627900"/>
          </a:xfrm>
          <a:prstGeom prst="rect">
            <a:avLst/>
          </a:prstGeom>
        </p:spPr>
        <p:txBody>
          <a:bodyPr anchorCtr="0" anchor="t" bIns="91425" lIns="91425" spcFirstLastPara="1" rIns="91425" wrap="square" tIns="91425">
            <a:normAutofit fontScale="70000"/>
          </a:bodyPr>
          <a:lstStyle/>
          <a:p>
            <a:pPr indent="-326390" lvl="0" marL="457200" rtl="0" algn="l">
              <a:spcBef>
                <a:spcPts val="0"/>
              </a:spcBef>
              <a:spcAft>
                <a:spcPts val="0"/>
              </a:spcAft>
              <a:buSzPct val="100000"/>
              <a:buChar char="●"/>
            </a:pPr>
            <a:r>
              <a:rPr lang="en"/>
              <a:t>For Q1, you might find it helpful to look at the glossary on Handout 15, Appendix #2</a:t>
            </a:r>
            <a:endParaRPr/>
          </a:p>
          <a:p>
            <a:pPr indent="0" lvl="0" marL="0" rtl="0" algn="l">
              <a:spcBef>
                <a:spcPts val="1200"/>
              </a:spcBef>
              <a:spcAft>
                <a:spcPts val="0"/>
              </a:spcAft>
              <a:buNone/>
            </a:pPr>
            <a:r>
              <a:t/>
            </a:r>
            <a:endParaRPr sz="100"/>
          </a:p>
          <a:p>
            <a:pPr indent="-326390" lvl="0" marL="457200" rtl="0" algn="l">
              <a:spcBef>
                <a:spcPts val="1200"/>
              </a:spcBef>
              <a:spcAft>
                <a:spcPts val="0"/>
              </a:spcAft>
              <a:buSzPct val="100000"/>
              <a:buChar char="●"/>
            </a:pPr>
            <a:r>
              <a:rPr lang="en"/>
              <a:t>For the second part: one way to “relate” two concepts is to ask “what happens if this one gets bigger/smaller?”</a:t>
            </a:r>
            <a:endParaRPr/>
          </a:p>
          <a:p>
            <a:pPr indent="0" lvl="0" marL="0" rtl="0" algn="l">
              <a:spcBef>
                <a:spcPts val="1200"/>
              </a:spcBef>
              <a:spcAft>
                <a:spcPts val="0"/>
              </a:spcAft>
              <a:buNone/>
            </a:pPr>
            <a:r>
              <a:t/>
            </a:r>
            <a:endParaRPr sz="100"/>
          </a:p>
          <a:p>
            <a:pPr indent="-326390" lvl="0" marL="457200" rtl="0" algn="l">
              <a:spcBef>
                <a:spcPts val="1200"/>
              </a:spcBef>
              <a:spcAft>
                <a:spcPts val="0"/>
              </a:spcAft>
              <a:buSzPct val="100000"/>
              <a:buChar char="●"/>
            </a:pPr>
            <a:r>
              <a:rPr lang="en"/>
              <a:t>On Q2, remember that the margin of error = multiplier x SE, so for a 95% CI the MoE = 1.95 x SE</a:t>
            </a:r>
            <a:endParaRPr/>
          </a:p>
          <a:p>
            <a:pPr indent="0" lvl="0" marL="0" rtl="0" algn="l">
              <a:spcBef>
                <a:spcPts val="1200"/>
              </a:spcBef>
              <a:spcAft>
                <a:spcPts val="0"/>
              </a:spcAft>
              <a:buNone/>
            </a:pPr>
            <a:r>
              <a:t/>
            </a:r>
            <a:endParaRPr sz="100"/>
          </a:p>
          <a:p>
            <a:pPr indent="-326390" lvl="0" marL="457200" rtl="0" algn="l">
              <a:spcBef>
                <a:spcPts val="1200"/>
              </a:spcBef>
              <a:spcAft>
                <a:spcPts val="0"/>
              </a:spcAft>
              <a:buClr>
                <a:schemeClr val="lt1"/>
              </a:buClr>
              <a:buSzPct val="100000"/>
              <a:buChar char="●"/>
            </a:pPr>
            <a:r>
              <a:rPr lang="en">
                <a:solidFill>
                  <a:schemeClr val="lt1"/>
                </a:solidFill>
              </a:rPr>
              <a:t>For Q3 (3), see the footnote for guidance on how to draw random numbers in Excel. To prevent these from being recalculated when you sort the table, you can highlight the column, Copy, and then click “Paste Special → Values only”. </a:t>
            </a:r>
            <a:endParaRPr>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Tips for PSet 6</a:t>
            </a:r>
            <a:endParaRPr/>
          </a:p>
        </p:txBody>
      </p:sp>
      <p:sp>
        <p:nvSpPr>
          <p:cNvPr id="382" name="Google Shape;382;p54"/>
          <p:cNvSpPr txBox="1"/>
          <p:nvPr>
            <p:ph idx="1" type="body"/>
          </p:nvPr>
        </p:nvSpPr>
        <p:spPr>
          <a:xfrm>
            <a:off x="311700" y="1234075"/>
            <a:ext cx="8520600" cy="3627900"/>
          </a:xfrm>
          <a:prstGeom prst="rect">
            <a:avLst/>
          </a:prstGeom>
        </p:spPr>
        <p:txBody>
          <a:bodyPr anchorCtr="0" anchor="t" bIns="91425" lIns="91425" spcFirstLastPara="1" rIns="91425" wrap="square" tIns="91425">
            <a:normAutofit fontScale="70000"/>
          </a:bodyPr>
          <a:lstStyle/>
          <a:p>
            <a:pPr indent="-326390" lvl="0" marL="457200" rtl="0" algn="l">
              <a:spcBef>
                <a:spcPts val="0"/>
              </a:spcBef>
              <a:spcAft>
                <a:spcPts val="0"/>
              </a:spcAft>
              <a:buSzPct val="100000"/>
              <a:buChar char="●"/>
            </a:pPr>
            <a:r>
              <a:rPr lang="en"/>
              <a:t>For Q1, you might find it helpful to look at the glossary on Handout 15, Appendix #2</a:t>
            </a:r>
            <a:endParaRPr/>
          </a:p>
          <a:p>
            <a:pPr indent="0" lvl="0" marL="0" rtl="0" algn="l">
              <a:spcBef>
                <a:spcPts val="1200"/>
              </a:spcBef>
              <a:spcAft>
                <a:spcPts val="0"/>
              </a:spcAft>
              <a:buNone/>
            </a:pPr>
            <a:r>
              <a:t/>
            </a:r>
            <a:endParaRPr sz="100"/>
          </a:p>
          <a:p>
            <a:pPr indent="-326390" lvl="0" marL="457200" rtl="0" algn="l">
              <a:spcBef>
                <a:spcPts val="1200"/>
              </a:spcBef>
              <a:spcAft>
                <a:spcPts val="0"/>
              </a:spcAft>
              <a:buSzPct val="100000"/>
              <a:buChar char="●"/>
            </a:pPr>
            <a:r>
              <a:rPr lang="en"/>
              <a:t>For the second part: one way to “relate” two concepts is to ask “what happens if this one gets bigger/smaller?”</a:t>
            </a:r>
            <a:endParaRPr/>
          </a:p>
          <a:p>
            <a:pPr indent="0" lvl="0" marL="0" rtl="0" algn="l">
              <a:spcBef>
                <a:spcPts val="1200"/>
              </a:spcBef>
              <a:spcAft>
                <a:spcPts val="0"/>
              </a:spcAft>
              <a:buNone/>
            </a:pPr>
            <a:r>
              <a:t/>
            </a:r>
            <a:endParaRPr sz="100"/>
          </a:p>
          <a:p>
            <a:pPr indent="-326390" lvl="0" marL="457200" rtl="0" algn="l">
              <a:spcBef>
                <a:spcPts val="1200"/>
              </a:spcBef>
              <a:spcAft>
                <a:spcPts val="0"/>
              </a:spcAft>
              <a:buSzPct val="100000"/>
              <a:buChar char="●"/>
            </a:pPr>
            <a:r>
              <a:rPr lang="en"/>
              <a:t>On Q2, remember that the margin of error = multiplier x SE, so for a 95% CI the MoE = 1.95 x SE</a:t>
            </a:r>
            <a:endParaRPr/>
          </a:p>
          <a:p>
            <a:pPr indent="0" lvl="0" marL="0" rtl="0" algn="l">
              <a:spcBef>
                <a:spcPts val="1200"/>
              </a:spcBef>
              <a:spcAft>
                <a:spcPts val="0"/>
              </a:spcAft>
              <a:buNone/>
            </a:pPr>
            <a:r>
              <a:t/>
            </a:r>
            <a:endParaRPr sz="100"/>
          </a:p>
          <a:p>
            <a:pPr indent="-326390" lvl="0" marL="457200" rtl="0" algn="l">
              <a:spcBef>
                <a:spcPts val="1200"/>
              </a:spcBef>
              <a:spcAft>
                <a:spcPts val="0"/>
              </a:spcAft>
              <a:buSzPct val="100000"/>
              <a:buChar char="●"/>
            </a:pPr>
            <a:r>
              <a:rPr lang="en"/>
              <a:t>For Q3 (3), see the footnote for guidance on how to draw random numbers in Excel. To prevent these from being recalculated when you sort the table, you can highlight the column, Copy, and then click “Paste Special → Values only”.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 am going on strike</a:t>
            </a:r>
            <a:endParaRPr/>
          </a:p>
        </p:txBody>
      </p:sp>
      <p:sp>
        <p:nvSpPr>
          <p:cNvPr id="83" name="Google Shape;83;p17"/>
          <p:cNvSpPr txBox="1"/>
          <p:nvPr>
            <p:ph idx="1" type="body"/>
          </p:nvPr>
        </p:nvSpPr>
        <p:spPr>
          <a:xfrm>
            <a:off x="311700" y="1234075"/>
            <a:ext cx="8520600" cy="3668700"/>
          </a:xfrm>
          <a:prstGeom prst="rect">
            <a:avLst/>
          </a:prstGeom>
        </p:spPr>
        <p:txBody>
          <a:bodyPr anchorCtr="0" anchor="t" bIns="91425" lIns="91425" spcFirstLastPara="1" rIns="91425" wrap="square" tIns="91425">
            <a:normAutofit fontScale="85000" lnSpcReduction="20000"/>
          </a:bodyPr>
          <a:lstStyle/>
          <a:p>
            <a:pPr indent="-347345" lvl="0" marL="457200" rtl="0" algn="l">
              <a:spcBef>
                <a:spcPts val="0"/>
              </a:spcBef>
              <a:spcAft>
                <a:spcPts val="0"/>
              </a:spcAft>
              <a:buSzPct val="100000"/>
              <a:buChar char="●"/>
            </a:pPr>
            <a:r>
              <a:rPr lang="en"/>
              <a:t>I love teaching you all!</a:t>
            </a:r>
            <a:endParaRPr/>
          </a:p>
          <a:p>
            <a:pPr indent="0" lvl="0" marL="0" rtl="0" algn="l">
              <a:spcBef>
                <a:spcPts val="1200"/>
              </a:spcBef>
              <a:spcAft>
                <a:spcPts val="0"/>
              </a:spcAft>
              <a:buNone/>
            </a:pPr>
            <a:r>
              <a:t/>
            </a:r>
            <a:endParaRPr sz="100"/>
          </a:p>
          <a:p>
            <a:pPr indent="-347345" lvl="0" marL="457200" rtl="0" algn="l">
              <a:spcBef>
                <a:spcPts val="1200"/>
              </a:spcBef>
              <a:spcAft>
                <a:spcPts val="0"/>
              </a:spcAft>
              <a:buSzPct val="100000"/>
              <a:buChar char="●"/>
            </a:pPr>
            <a:r>
              <a:rPr lang="en"/>
              <a:t>I also think that my labor is valuable and that Harvard could not function without its student workers</a:t>
            </a:r>
            <a:endParaRPr/>
          </a:p>
          <a:p>
            <a:pPr indent="0" lvl="0" marL="0" rtl="0" algn="l">
              <a:spcBef>
                <a:spcPts val="1200"/>
              </a:spcBef>
              <a:spcAft>
                <a:spcPts val="0"/>
              </a:spcAft>
              <a:buNone/>
            </a:pPr>
            <a:r>
              <a:t/>
            </a:r>
            <a:endParaRPr sz="100"/>
          </a:p>
          <a:p>
            <a:pPr indent="-347345" lvl="0" marL="457200" rtl="0" algn="l">
              <a:spcBef>
                <a:spcPts val="1200"/>
              </a:spcBef>
              <a:spcAft>
                <a:spcPts val="0"/>
              </a:spcAft>
              <a:buSzPct val="100000"/>
              <a:buChar char="●"/>
            </a:pPr>
            <a:r>
              <a:rPr lang="en"/>
              <a:t>The Harvard Graduate Student Union, HGSU, made a series of proposals to the University on August 31st. It has been 7 weeks now and </a:t>
            </a:r>
            <a:r>
              <a:rPr b="1" lang="en"/>
              <a:t>the University has not bothered to respond.</a:t>
            </a:r>
            <a:r>
              <a:rPr lang="en"/>
              <a:t> </a:t>
            </a:r>
            <a:endParaRPr/>
          </a:p>
          <a:p>
            <a:pPr indent="0" lvl="0" marL="0" rtl="0" algn="l">
              <a:spcBef>
                <a:spcPts val="1200"/>
              </a:spcBef>
              <a:spcAft>
                <a:spcPts val="0"/>
              </a:spcAft>
              <a:buNone/>
            </a:pPr>
            <a:r>
              <a:t/>
            </a:r>
            <a:endParaRPr sz="100"/>
          </a:p>
          <a:p>
            <a:pPr indent="-347345" lvl="0" marL="457200" rtl="0" algn="l">
              <a:spcBef>
                <a:spcPts val="1200"/>
              </a:spcBef>
              <a:spcAft>
                <a:spcPts val="0"/>
              </a:spcAft>
              <a:buClr>
                <a:schemeClr val="lt1"/>
              </a:buClr>
              <a:buSzPct val="100000"/>
              <a:buChar char="●"/>
            </a:pPr>
            <a:r>
              <a:rPr lang="en">
                <a:solidFill>
                  <a:schemeClr val="lt1"/>
                </a:solidFill>
              </a:rPr>
              <a:t>We have two main asks:</a:t>
            </a:r>
            <a:endParaRPr>
              <a:solidFill>
                <a:schemeClr val="lt1"/>
              </a:solidFill>
            </a:endParaRPr>
          </a:p>
          <a:p>
            <a:pPr indent="-325755" lvl="1" marL="914400" rtl="0" algn="l">
              <a:spcBef>
                <a:spcPts val="0"/>
              </a:spcBef>
              <a:spcAft>
                <a:spcPts val="0"/>
              </a:spcAft>
              <a:buClr>
                <a:schemeClr val="lt1"/>
              </a:buClr>
              <a:buSzPct val="100000"/>
              <a:buChar char="○"/>
            </a:pPr>
            <a:r>
              <a:rPr lang="en">
                <a:solidFill>
                  <a:schemeClr val="lt1"/>
                </a:solidFill>
              </a:rPr>
              <a:t>A living wage</a:t>
            </a:r>
            <a:endParaRPr>
              <a:solidFill>
                <a:schemeClr val="lt1"/>
              </a:solidFill>
            </a:endParaRPr>
          </a:p>
          <a:p>
            <a:pPr indent="-325755" lvl="1" marL="914400" rtl="0" algn="l">
              <a:spcBef>
                <a:spcPts val="0"/>
              </a:spcBef>
              <a:spcAft>
                <a:spcPts val="0"/>
              </a:spcAft>
              <a:buClr>
                <a:schemeClr val="lt1"/>
              </a:buClr>
              <a:buSzPct val="100000"/>
              <a:buChar char="○"/>
            </a:pPr>
            <a:r>
              <a:rPr lang="en">
                <a:solidFill>
                  <a:schemeClr val="lt1"/>
                </a:solidFill>
              </a:rPr>
              <a:t>Real recourse against sexual harassment</a:t>
            </a:r>
            <a:endParaRPr>
              <a:solidFill>
                <a:schemeClr val="lt1"/>
              </a:solidFill>
            </a:endParaRPr>
          </a:p>
        </p:txBody>
      </p:sp>
      <p:pic>
        <p:nvPicPr>
          <p:cNvPr id="84" name="Google Shape;84;p17"/>
          <p:cNvPicPr preferRelativeResize="0"/>
          <p:nvPr/>
        </p:nvPicPr>
        <p:blipFill>
          <a:blip r:embed="rId3">
            <a:alphaModFix/>
          </a:blip>
          <a:stretch>
            <a:fillRect/>
          </a:stretch>
        </p:blipFill>
        <p:spPr>
          <a:xfrm>
            <a:off x="7386225" y="233525"/>
            <a:ext cx="1446075" cy="1446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 am going on strike</a:t>
            </a:r>
            <a:endParaRPr/>
          </a:p>
        </p:txBody>
      </p:sp>
      <p:sp>
        <p:nvSpPr>
          <p:cNvPr id="90" name="Google Shape;90;p18"/>
          <p:cNvSpPr txBox="1"/>
          <p:nvPr>
            <p:ph idx="1" type="body"/>
          </p:nvPr>
        </p:nvSpPr>
        <p:spPr>
          <a:xfrm>
            <a:off x="311700" y="1234075"/>
            <a:ext cx="8520600" cy="3668700"/>
          </a:xfrm>
          <a:prstGeom prst="rect">
            <a:avLst/>
          </a:prstGeom>
        </p:spPr>
        <p:txBody>
          <a:bodyPr anchorCtr="0" anchor="t" bIns="91425" lIns="91425" spcFirstLastPara="1" rIns="91425" wrap="square" tIns="91425">
            <a:normAutofit fontScale="85000" lnSpcReduction="20000"/>
          </a:bodyPr>
          <a:lstStyle/>
          <a:p>
            <a:pPr indent="-347345" lvl="0" marL="457200" rtl="0" algn="l">
              <a:spcBef>
                <a:spcPts val="0"/>
              </a:spcBef>
              <a:spcAft>
                <a:spcPts val="0"/>
              </a:spcAft>
              <a:buSzPct val="100000"/>
              <a:buChar char="●"/>
            </a:pPr>
            <a:r>
              <a:rPr lang="en"/>
              <a:t>I love teaching you all!</a:t>
            </a:r>
            <a:endParaRPr/>
          </a:p>
          <a:p>
            <a:pPr indent="0" lvl="0" marL="0" rtl="0" algn="l">
              <a:spcBef>
                <a:spcPts val="1200"/>
              </a:spcBef>
              <a:spcAft>
                <a:spcPts val="0"/>
              </a:spcAft>
              <a:buNone/>
            </a:pPr>
            <a:r>
              <a:t/>
            </a:r>
            <a:endParaRPr sz="100"/>
          </a:p>
          <a:p>
            <a:pPr indent="-347345" lvl="0" marL="457200" rtl="0" algn="l">
              <a:spcBef>
                <a:spcPts val="1200"/>
              </a:spcBef>
              <a:spcAft>
                <a:spcPts val="0"/>
              </a:spcAft>
              <a:buSzPct val="100000"/>
              <a:buChar char="●"/>
            </a:pPr>
            <a:r>
              <a:rPr lang="en"/>
              <a:t>I also think that my labor is valuable and that Harvard could not function without its student workers</a:t>
            </a:r>
            <a:endParaRPr/>
          </a:p>
          <a:p>
            <a:pPr indent="0" lvl="0" marL="0" rtl="0" algn="l">
              <a:spcBef>
                <a:spcPts val="1200"/>
              </a:spcBef>
              <a:spcAft>
                <a:spcPts val="0"/>
              </a:spcAft>
              <a:buNone/>
            </a:pPr>
            <a:r>
              <a:t/>
            </a:r>
            <a:endParaRPr sz="100"/>
          </a:p>
          <a:p>
            <a:pPr indent="-347345" lvl="0" marL="457200" rtl="0" algn="l">
              <a:spcBef>
                <a:spcPts val="1200"/>
              </a:spcBef>
              <a:spcAft>
                <a:spcPts val="0"/>
              </a:spcAft>
              <a:buSzPct val="100000"/>
              <a:buChar char="●"/>
            </a:pPr>
            <a:r>
              <a:rPr lang="en"/>
              <a:t>The Harvard Graduate Student Union, HGSU, made a series of proposals to the University on August 31st. It has been 7 weeks now and </a:t>
            </a:r>
            <a:r>
              <a:rPr b="1" lang="en"/>
              <a:t>the University has not bothered to respond.</a:t>
            </a:r>
            <a:r>
              <a:rPr lang="en"/>
              <a:t> </a:t>
            </a:r>
            <a:endParaRPr/>
          </a:p>
          <a:p>
            <a:pPr indent="0" lvl="0" marL="0" rtl="0" algn="l">
              <a:spcBef>
                <a:spcPts val="1200"/>
              </a:spcBef>
              <a:spcAft>
                <a:spcPts val="0"/>
              </a:spcAft>
              <a:buNone/>
            </a:pPr>
            <a:r>
              <a:t/>
            </a:r>
            <a:endParaRPr sz="100"/>
          </a:p>
          <a:p>
            <a:pPr indent="-347345" lvl="0" marL="457200" rtl="0" algn="l">
              <a:spcBef>
                <a:spcPts val="1200"/>
              </a:spcBef>
              <a:spcAft>
                <a:spcPts val="0"/>
              </a:spcAft>
              <a:buSzPct val="100000"/>
              <a:buChar char="●"/>
            </a:pPr>
            <a:r>
              <a:rPr lang="en"/>
              <a:t>We have two main asks:</a:t>
            </a:r>
            <a:endParaRPr/>
          </a:p>
          <a:p>
            <a:pPr indent="-325755" lvl="1" marL="914400" rtl="0" algn="l">
              <a:spcBef>
                <a:spcPts val="0"/>
              </a:spcBef>
              <a:spcAft>
                <a:spcPts val="0"/>
              </a:spcAft>
              <a:buSzPct val="100000"/>
              <a:buChar char="○"/>
            </a:pPr>
            <a:r>
              <a:rPr lang="en"/>
              <a:t>A living wage</a:t>
            </a:r>
            <a:endParaRPr/>
          </a:p>
          <a:p>
            <a:pPr indent="-325755" lvl="1" marL="914400" rtl="0" algn="l">
              <a:spcBef>
                <a:spcPts val="0"/>
              </a:spcBef>
              <a:spcAft>
                <a:spcPts val="0"/>
              </a:spcAft>
              <a:buSzPct val="100000"/>
              <a:buChar char="○"/>
            </a:pPr>
            <a:r>
              <a:rPr lang="en"/>
              <a:t>Real recourse against sexual harassment</a:t>
            </a:r>
            <a:endParaRPr/>
          </a:p>
        </p:txBody>
      </p:sp>
      <p:pic>
        <p:nvPicPr>
          <p:cNvPr id="91" name="Google Shape;91;p18"/>
          <p:cNvPicPr preferRelativeResize="0"/>
          <p:nvPr/>
        </p:nvPicPr>
        <p:blipFill>
          <a:blip r:embed="rId3">
            <a:alphaModFix/>
          </a:blip>
          <a:stretch>
            <a:fillRect/>
          </a:stretch>
        </p:blipFill>
        <p:spPr>
          <a:xfrm>
            <a:off x="7386225" y="233525"/>
            <a:ext cx="1446075" cy="1446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this mean for you?</a:t>
            </a:r>
            <a:endParaRPr/>
          </a:p>
        </p:txBody>
      </p:sp>
      <p:sp>
        <p:nvSpPr>
          <p:cNvPr id="97" name="Google Shape;97;p19"/>
          <p:cNvSpPr txBox="1"/>
          <p:nvPr>
            <p:ph idx="1" type="body"/>
          </p:nvPr>
        </p:nvSpPr>
        <p:spPr>
          <a:xfrm>
            <a:off x="311700" y="1234075"/>
            <a:ext cx="5850900" cy="366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The strike has been called for Weds 27th - Fri 29th October.</a:t>
            </a:r>
            <a:endParaRPr sz="1800"/>
          </a:p>
          <a:p>
            <a:pPr indent="0" lvl="0" marL="0" rtl="0" algn="l">
              <a:spcBef>
                <a:spcPts val="1200"/>
              </a:spcBef>
              <a:spcAft>
                <a:spcPts val="0"/>
              </a:spcAft>
              <a:buNone/>
            </a:pPr>
            <a:r>
              <a:rPr lang="en" sz="1800"/>
              <a:t>During that period, I will not be responding to any class-related emails or Slack messages.</a:t>
            </a:r>
            <a:endParaRPr sz="1800"/>
          </a:p>
          <a:p>
            <a:pPr indent="0" lvl="0" marL="0" rtl="0" algn="l">
              <a:spcBef>
                <a:spcPts val="1200"/>
              </a:spcBef>
              <a:spcAft>
                <a:spcPts val="0"/>
              </a:spcAft>
              <a:buNone/>
            </a:pPr>
            <a:r>
              <a:rPr lang="en" sz="1800"/>
              <a:t>I will not be holding Office Hours on Thurs 28th, nor a Review Session on Fri 29th.</a:t>
            </a:r>
            <a:endParaRPr sz="1800"/>
          </a:p>
          <a:p>
            <a:pPr indent="0" lvl="0" marL="0" rtl="0" algn="l">
              <a:spcBef>
                <a:spcPts val="1200"/>
              </a:spcBef>
              <a:spcAft>
                <a:spcPts val="1200"/>
              </a:spcAft>
              <a:buNone/>
            </a:pPr>
            <a:r>
              <a:rPr lang="en" sz="1800"/>
              <a:t>I will return to work when the strike is over on Monday Nov 1st.</a:t>
            </a:r>
            <a:endParaRPr sz="1800"/>
          </a:p>
        </p:txBody>
      </p:sp>
      <p:pic>
        <p:nvPicPr>
          <p:cNvPr id="98" name="Google Shape;98;p19"/>
          <p:cNvPicPr preferRelativeResize="0"/>
          <p:nvPr/>
        </p:nvPicPr>
        <p:blipFill>
          <a:blip r:embed="rId3">
            <a:alphaModFix/>
          </a:blip>
          <a:stretch>
            <a:fillRect/>
          </a:stretch>
        </p:blipFill>
        <p:spPr>
          <a:xfrm>
            <a:off x="6318205" y="261000"/>
            <a:ext cx="2554094" cy="4457749"/>
          </a:xfrm>
          <a:prstGeom prst="rect">
            <a:avLst/>
          </a:prstGeom>
          <a:noFill/>
          <a:ln>
            <a:noFill/>
          </a:ln>
        </p:spPr>
      </p:pic>
      <p:sp>
        <p:nvSpPr>
          <p:cNvPr id="99" name="Google Shape;99;p19"/>
          <p:cNvSpPr txBox="1"/>
          <p:nvPr>
            <p:ph idx="1" type="body"/>
          </p:nvPr>
        </p:nvSpPr>
        <p:spPr>
          <a:xfrm>
            <a:off x="6318150" y="4298450"/>
            <a:ext cx="2554200" cy="572700"/>
          </a:xfrm>
          <a:prstGeom prst="rect">
            <a:avLst/>
          </a:prstGeom>
          <a:solidFill>
            <a:srgbClr val="EFEFEF"/>
          </a:solidFill>
        </p:spPr>
        <p:txBody>
          <a:bodyPr anchorCtr="0" anchor="t" bIns="91425" lIns="91425" spcFirstLastPara="1" rIns="91425" wrap="square" tIns="91425">
            <a:normAutofit/>
          </a:bodyPr>
          <a:lstStyle/>
          <a:p>
            <a:pPr indent="0" lvl="0" marL="0" rtl="0" algn="l">
              <a:lnSpc>
                <a:spcPct val="95000"/>
              </a:lnSpc>
              <a:spcBef>
                <a:spcPts val="0"/>
              </a:spcBef>
              <a:spcAft>
                <a:spcPts val="1200"/>
              </a:spcAft>
              <a:buSzPts val="770"/>
              <a:buNone/>
            </a:pPr>
            <a:r>
              <a:rPr lang="en" sz="1340"/>
              <a:t>The first HGSU strike in Dec 2019. (Bloody freezing!!)</a:t>
            </a:r>
            <a:endParaRPr sz="134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this mean for you?</a:t>
            </a:r>
            <a:endParaRPr/>
          </a:p>
        </p:txBody>
      </p:sp>
      <p:sp>
        <p:nvSpPr>
          <p:cNvPr id="105" name="Google Shape;105;p20"/>
          <p:cNvSpPr txBox="1"/>
          <p:nvPr>
            <p:ph idx="1" type="body"/>
          </p:nvPr>
        </p:nvSpPr>
        <p:spPr>
          <a:xfrm>
            <a:off x="311700" y="1234075"/>
            <a:ext cx="5850900" cy="366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Most importantly:</a:t>
            </a:r>
            <a:r>
              <a:rPr lang="en" sz="1800"/>
              <a:t> I care deeply about your learning progress, and I want all of you to have the resources you need to succeed.</a:t>
            </a:r>
            <a:endParaRPr sz="1800"/>
          </a:p>
          <a:p>
            <a:pPr indent="0" lvl="0" marL="0" rtl="0" algn="l">
              <a:spcBef>
                <a:spcPts val="1200"/>
              </a:spcBef>
              <a:spcAft>
                <a:spcPts val="0"/>
              </a:spcAft>
              <a:buNone/>
            </a:pPr>
            <a:r>
              <a:rPr lang="en" sz="1800"/>
              <a:t>But your TFs and CAs cannot do their best work when they are worried about whether they can make rent this month.</a:t>
            </a:r>
            <a:endParaRPr sz="1800"/>
          </a:p>
          <a:p>
            <a:pPr indent="0" lvl="0" marL="0" rtl="0" algn="l">
              <a:spcBef>
                <a:spcPts val="1200"/>
              </a:spcBef>
              <a:spcAft>
                <a:spcPts val="1200"/>
              </a:spcAft>
              <a:buNone/>
            </a:pPr>
            <a:r>
              <a:rPr lang="en" sz="1800"/>
              <a:t>I hope you will understand why this is important to me, and know that I will be ready to continue supporting you when the strike is over!</a:t>
            </a:r>
            <a:endParaRPr sz="1800"/>
          </a:p>
        </p:txBody>
      </p:sp>
      <p:pic>
        <p:nvPicPr>
          <p:cNvPr id="106" name="Google Shape;106;p20"/>
          <p:cNvPicPr preferRelativeResize="0"/>
          <p:nvPr/>
        </p:nvPicPr>
        <p:blipFill>
          <a:blip r:embed="rId3">
            <a:alphaModFix/>
          </a:blip>
          <a:stretch>
            <a:fillRect/>
          </a:stretch>
        </p:blipFill>
        <p:spPr>
          <a:xfrm>
            <a:off x="6318205" y="261000"/>
            <a:ext cx="2554094" cy="4457749"/>
          </a:xfrm>
          <a:prstGeom prst="rect">
            <a:avLst/>
          </a:prstGeom>
          <a:noFill/>
          <a:ln>
            <a:noFill/>
          </a:ln>
        </p:spPr>
      </p:pic>
      <p:sp>
        <p:nvSpPr>
          <p:cNvPr id="107" name="Google Shape;107;p20"/>
          <p:cNvSpPr txBox="1"/>
          <p:nvPr>
            <p:ph idx="1" type="body"/>
          </p:nvPr>
        </p:nvSpPr>
        <p:spPr>
          <a:xfrm>
            <a:off x="6318150" y="4298450"/>
            <a:ext cx="2554200" cy="572700"/>
          </a:xfrm>
          <a:prstGeom prst="rect">
            <a:avLst/>
          </a:prstGeom>
          <a:solidFill>
            <a:srgbClr val="EFEFEF"/>
          </a:solidFill>
        </p:spPr>
        <p:txBody>
          <a:bodyPr anchorCtr="0" anchor="t" bIns="91425" lIns="91425" spcFirstLastPara="1" rIns="91425" wrap="square" tIns="91425">
            <a:normAutofit/>
          </a:bodyPr>
          <a:lstStyle/>
          <a:p>
            <a:pPr indent="0" lvl="0" marL="0" rtl="0" algn="l">
              <a:lnSpc>
                <a:spcPct val="95000"/>
              </a:lnSpc>
              <a:spcBef>
                <a:spcPts val="0"/>
              </a:spcBef>
              <a:spcAft>
                <a:spcPts val="1200"/>
              </a:spcAft>
              <a:buSzPts val="770"/>
              <a:buNone/>
            </a:pPr>
            <a:r>
              <a:rPr lang="en" sz="1340"/>
              <a:t>The first HGSU strike in Dec 2019. (Bloody freezing!!)</a:t>
            </a:r>
            <a:endParaRPr sz="134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t-distribution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PI201_template">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