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Playfair Display"/>
      <p:regular r:id="rId41"/>
      <p:bold r:id="rId42"/>
      <p:italic r:id="rId43"/>
      <p:boldItalic r:id="rId44"/>
    </p:embeddedFont>
    <p:embeddedFont>
      <p:font typeface="Montserrat"/>
      <p:regular r:id="rId45"/>
      <p:bold r:id="rId46"/>
      <p:italic r:id="rId47"/>
      <p:boldItalic r:id="rId48"/>
    </p:embeddedFont>
    <p:embeddedFont>
      <p:font typeface="Oswald"/>
      <p:regular r:id="rId49"/>
      <p:bold r:id="rId50"/>
    </p:embeddedFont>
    <p:embeddedFont>
      <p:font typeface="Merriweather"/>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PlayfairDisplay-bold.fntdata"/><Relationship Id="rId41" Type="http://schemas.openxmlformats.org/officeDocument/2006/relationships/font" Target="fonts/PlayfairDisplay-regular.fntdata"/><Relationship Id="rId44" Type="http://schemas.openxmlformats.org/officeDocument/2006/relationships/font" Target="fonts/PlayfairDisplay-boldItalic.fntdata"/><Relationship Id="rId43" Type="http://schemas.openxmlformats.org/officeDocument/2006/relationships/font" Target="fonts/PlayfairDisplay-italic.fntdata"/><Relationship Id="rId46" Type="http://schemas.openxmlformats.org/officeDocument/2006/relationships/font" Target="fonts/Montserrat-bold.fntdata"/><Relationship Id="rId45"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boldItalic.fntdata"/><Relationship Id="rId47" Type="http://schemas.openxmlformats.org/officeDocument/2006/relationships/font" Target="fonts/Montserrat-italic.fntdata"/><Relationship Id="rId49"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erriweather-regular.fntdata"/><Relationship Id="rId50" Type="http://schemas.openxmlformats.org/officeDocument/2006/relationships/font" Target="fonts/Oswald-bold.fntdata"/><Relationship Id="rId53" Type="http://schemas.openxmlformats.org/officeDocument/2006/relationships/font" Target="fonts/Merriweather-italic.fntdata"/><Relationship Id="rId52" Type="http://schemas.openxmlformats.org/officeDocument/2006/relationships/font" Target="fonts/Merriweather-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8901e9d3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8901e9d3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8901e9d30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8901e9d3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8901e9d30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f8901e9d30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8901e9d30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8901e9d30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8901e9d30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8901e9d30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8901e9d30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8901e9d30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f8901e9d3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f8901e9d3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f8901e9d3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f8901e9d3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f8901e9d3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f8901e9d3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8901e9d3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f8901e9d3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f8901e9d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f8901e9d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f8901e9d3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f8901e9d3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f8901e9d30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f8901e9d30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f8901e9d30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f8901e9d30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f8901e9d30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f8901e9d30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f8901e9d30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f8901e9d30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f8901e9d30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f8901e9d30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f8901e9d30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f8901e9d30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8901e9d30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f8901e9d30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f8901e9d30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f8901e9d30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f8901e9d30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f8901e9d30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f8901e9d3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f8901e9d3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f8901e9d30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f8901e9d30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f8901e9d30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f8901e9d30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f8901e9d30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f8901e9d30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8901e9d30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f8901e9d30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f8901e9d30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f8901e9d30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f8901e9d30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f8901e9d30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8901e9d3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8901e9d3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8901e9d3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8901e9d3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f8901e9d3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f8901e9d3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8901e9d3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8901e9d3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8901e9d30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8901e9d3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8901e9d3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8901e9d3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Merriweather"/>
              <a:buNone/>
              <a:defRPr b="1" sz="6800">
                <a:latin typeface="Merriweather"/>
                <a:ea typeface="Merriweather"/>
                <a:cs typeface="Merriweather"/>
                <a:sym typeface="Merriweather"/>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100"/>
              <a:buFont typeface="Montserrat"/>
              <a:buNone/>
              <a:defRPr b="1" sz="21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68300" lvl="0" marL="457200" algn="ctr">
              <a:spcBef>
                <a:spcPts val="0"/>
              </a:spcBef>
              <a:spcAft>
                <a:spcPts val="0"/>
              </a:spcAft>
              <a:buSzPts val="2200"/>
              <a:buChar char="●"/>
              <a:defRPr>
                <a:highlight>
                  <a:schemeClr val="dk1"/>
                </a:highlight>
              </a:defRPr>
            </a:lvl1pPr>
            <a:lvl2pPr indent="-342900" lvl="1" marL="914400" algn="ctr">
              <a:spcBef>
                <a:spcPts val="0"/>
              </a:spcBef>
              <a:spcAft>
                <a:spcPts val="0"/>
              </a:spcAft>
              <a:buSzPts val="1800"/>
              <a:buChar char="○"/>
              <a:defRPr>
                <a:highlight>
                  <a:schemeClr val="dk1"/>
                </a:highlight>
              </a:defRPr>
            </a:lvl2pPr>
            <a:lvl3pPr indent="-330200" lvl="2" marL="1371600" algn="ctr">
              <a:spcBef>
                <a:spcPts val="0"/>
              </a:spcBef>
              <a:spcAft>
                <a:spcPts val="0"/>
              </a:spcAft>
              <a:buSzPts val="16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68300" lvl="0" marL="457200">
              <a:spcBef>
                <a:spcPts val="0"/>
              </a:spcBef>
              <a:spcAft>
                <a:spcPts val="0"/>
              </a:spcAft>
              <a:buSzPts val="2200"/>
              <a:buChar char="●"/>
              <a:defRPr/>
            </a:lvl1pPr>
            <a:lvl2pPr indent="-342900" lvl="1" marL="914400">
              <a:spcBef>
                <a:spcPts val="0"/>
              </a:spcBef>
              <a:spcAft>
                <a:spcPts val="0"/>
              </a:spcAft>
              <a:buSzPts val="1800"/>
              <a:buChar char="○"/>
              <a:defRPr/>
            </a:lvl2pPr>
            <a:lvl3pPr indent="-330200" lvl="2" marL="1371600">
              <a:spcBef>
                <a:spcPts val="0"/>
              </a:spcBef>
              <a:spcAft>
                <a:spcPts val="0"/>
              </a:spcAft>
              <a:buSzPts val="16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sz="1800"/>
            </a:lvl1pPr>
            <a:lvl2pPr indent="-330200" lvl="1" marL="914400">
              <a:spcBef>
                <a:spcPts val="0"/>
              </a:spcBef>
              <a:spcAft>
                <a:spcPts val="0"/>
              </a:spcAft>
              <a:buSzPts val="1600"/>
              <a:buChar char="○"/>
              <a:defRPr sz="1600"/>
            </a:lvl2pPr>
            <a:lvl3pPr indent="-317500" lvl="2" marL="1371600">
              <a:spcBef>
                <a:spcPts val="0"/>
              </a:spcBef>
              <a:spcAft>
                <a:spcPts val="0"/>
              </a:spcAft>
              <a:buSzPts val="1400"/>
              <a:buChar char="■"/>
              <a:defRPr sz="14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sz="1800"/>
            </a:lvl1pPr>
            <a:lvl2pPr indent="-330200" lvl="1" marL="914400">
              <a:spcBef>
                <a:spcPts val="0"/>
              </a:spcBef>
              <a:spcAft>
                <a:spcPts val="0"/>
              </a:spcAft>
              <a:buSzPts val="1600"/>
              <a:buChar char="○"/>
              <a:defRPr sz="1600"/>
            </a:lvl2pPr>
            <a:lvl3pPr indent="-317500" lvl="2" marL="1371600">
              <a:spcBef>
                <a:spcPts val="0"/>
              </a:spcBef>
              <a:spcAft>
                <a:spcPts val="0"/>
              </a:spcAft>
              <a:buSzPts val="1400"/>
              <a:buChar char="■"/>
              <a:defRPr sz="14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68300" lvl="0" marL="457200">
              <a:spcBef>
                <a:spcPts val="0"/>
              </a:spcBef>
              <a:spcAft>
                <a:spcPts val="0"/>
              </a:spcAft>
              <a:buSzPts val="2200"/>
              <a:buChar char="●"/>
              <a:defRPr>
                <a:highlight>
                  <a:schemeClr val="lt1"/>
                </a:highlight>
              </a:defRPr>
            </a:lvl1pPr>
            <a:lvl2pPr indent="-342900" lvl="1" marL="914400">
              <a:spcBef>
                <a:spcPts val="0"/>
              </a:spcBef>
              <a:spcAft>
                <a:spcPts val="0"/>
              </a:spcAft>
              <a:buSzPts val="1800"/>
              <a:buChar char="○"/>
              <a:defRPr>
                <a:highlight>
                  <a:schemeClr val="lt1"/>
                </a:highlight>
              </a:defRPr>
            </a:lvl2pPr>
            <a:lvl3pPr indent="-330200" lvl="2" marL="1371600">
              <a:spcBef>
                <a:spcPts val="0"/>
              </a:spcBef>
              <a:spcAft>
                <a:spcPts val="0"/>
              </a:spcAft>
              <a:buSzPts val="16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2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400"/>
              <a:buFont typeface="Oswald"/>
              <a:buNone/>
              <a:defRPr sz="34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68300" lvl="0" marL="457200">
              <a:lnSpc>
                <a:spcPct val="115000"/>
              </a:lnSpc>
              <a:spcBef>
                <a:spcPts val="0"/>
              </a:spcBef>
              <a:spcAft>
                <a:spcPts val="0"/>
              </a:spcAft>
              <a:buClr>
                <a:schemeClr val="dk2"/>
              </a:buClr>
              <a:buSzPts val="2200"/>
              <a:buFont typeface="Merriweather"/>
              <a:buChar char="●"/>
              <a:defRPr sz="2200">
                <a:solidFill>
                  <a:schemeClr val="dk2"/>
                </a:solidFill>
                <a:latin typeface="Merriweather"/>
                <a:ea typeface="Merriweather"/>
                <a:cs typeface="Merriweather"/>
                <a:sym typeface="Merriweather"/>
              </a:defRPr>
            </a:lvl1pPr>
            <a:lvl2pPr indent="-342900" lvl="1" marL="914400">
              <a:lnSpc>
                <a:spcPct val="115000"/>
              </a:lnSpc>
              <a:spcBef>
                <a:spcPts val="0"/>
              </a:spcBef>
              <a:spcAft>
                <a:spcPts val="0"/>
              </a:spcAft>
              <a:buClr>
                <a:schemeClr val="dk2"/>
              </a:buClr>
              <a:buSzPts val="1800"/>
              <a:buFont typeface="Merriweather"/>
              <a:buChar char="○"/>
              <a:defRPr sz="1800">
                <a:solidFill>
                  <a:schemeClr val="dk2"/>
                </a:solidFill>
                <a:latin typeface="Merriweather"/>
                <a:ea typeface="Merriweather"/>
                <a:cs typeface="Merriweather"/>
                <a:sym typeface="Merriweather"/>
              </a:defRPr>
            </a:lvl2pPr>
            <a:lvl3pPr indent="-330200" lvl="2" marL="1371600">
              <a:lnSpc>
                <a:spcPct val="115000"/>
              </a:lnSpc>
              <a:spcBef>
                <a:spcPts val="0"/>
              </a:spcBef>
              <a:spcAft>
                <a:spcPts val="0"/>
              </a:spcAft>
              <a:buClr>
                <a:schemeClr val="dk2"/>
              </a:buClr>
              <a:buSzPts val="1600"/>
              <a:buFont typeface="Merriweather"/>
              <a:buChar char="■"/>
              <a:defRPr sz="1600">
                <a:solidFill>
                  <a:schemeClr val="dk2"/>
                </a:solidFill>
                <a:latin typeface="Merriweather"/>
                <a:ea typeface="Merriweather"/>
                <a:cs typeface="Merriweather"/>
                <a:sym typeface="Merriweather"/>
              </a:defRPr>
            </a:lvl3pPr>
            <a:lvl4pPr indent="-317500" lvl="3" marL="1828800">
              <a:lnSpc>
                <a:spcPct val="115000"/>
              </a:lnSpc>
              <a:spcBef>
                <a:spcPts val="0"/>
              </a:spcBef>
              <a:spcAft>
                <a:spcPts val="0"/>
              </a:spcAft>
              <a:buClr>
                <a:schemeClr val="dk2"/>
              </a:buClr>
              <a:buSzPts val="1400"/>
              <a:buFont typeface="Merriweather"/>
              <a:buChar char="●"/>
              <a:defRPr>
                <a:solidFill>
                  <a:schemeClr val="dk2"/>
                </a:solidFill>
                <a:latin typeface="Merriweather"/>
                <a:ea typeface="Merriweather"/>
                <a:cs typeface="Merriweather"/>
                <a:sym typeface="Merriweather"/>
              </a:defRPr>
            </a:lvl4pPr>
            <a:lvl5pPr indent="-317500" lvl="4" marL="2286000">
              <a:lnSpc>
                <a:spcPct val="115000"/>
              </a:lnSpc>
              <a:spcBef>
                <a:spcPts val="0"/>
              </a:spcBef>
              <a:spcAft>
                <a:spcPts val="0"/>
              </a:spcAft>
              <a:buClr>
                <a:schemeClr val="dk2"/>
              </a:buClr>
              <a:buSzPts val="1400"/>
              <a:buFont typeface="Merriweather"/>
              <a:buChar char="○"/>
              <a:defRPr>
                <a:solidFill>
                  <a:schemeClr val="dk2"/>
                </a:solidFill>
                <a:latin typeface="Merriweather"/>
                <a:ea typeface="Merriweather"/>
                <a:cs typeface="Merriweather"/>
                <a:sym typeface="Merriweather"/>
              </a:defRPr>
            </a:lvl5pPr>
            <a:lvl6pPr indent="-317500" lvl="5" marL="2743200">
              <a:lnSpc>
                <a:spcPct val="115000"/>
              </a:lnSpc>
              <a:spcBef>
                <a:spcPts val="0"/>
              </a:spcBef>
              <a:spcAft>
                <a:spcPts val="0"/>
              </a:spcAft>
              <a:buClr>
                <a:schemeClr val="dk2"/>
              </a:buClr>
              <a:buSzPts val="1400"/>
              <a:buFont typeface="Merriweather"/>
              <a:buChar char="■"/>
              <a:defRPr>
                <a:solidFill>
                  <a:schemeClr val="dk2"/>
                </a:solidFill>
                <a:latin typeface="Merriweather"/>
                <a:ea typeface="Merriweather"/>
                <a:cs typeface="Merriweather"/>
                <a:sym typeface="Merriweather"/>
              </a:defRPr>
            </a:lvl6pPr>
            <a:lvl7pPr indent="-317500" lvl="6" marL="3200400">
              <a:lnSpc>
                <a:spcPct val="115000"/>
              </a:lnSpc>
              <a:spcBef>
                <a:spcPts val="0"/>
              </a:spcBef>
              <a:spcAft>
                <a:spcPts val="0"/>
              </a:spcAft>
              <a:buClr>
                <a:schemeClr val="dk2"/>
              </a:buClr>
              <a:buSzPts val="1400"/>
              <a:buFont typeface="Merriweather"/>
              <a:buChar char="●"/>
              <a:defRPr>
                <a:solidFill>
                  <a:schemeClr val="dk2"/>
                </a:solidFill>
                <a:latin typeface="Merriweather"/>
                <a:ea typeface="Merriweather"/>
                <a:cs typeface="Merriweather"/>
                <a:sym typeface="Merriweather"/>
              </a:defRPr>
            </a:lvl7pPr>
            <a:lvl8pPr indent="-317500" lvl="7" marL="3657600">
              <a:lnSpc>
                <a:spcPct val="115000"/>
              </a:lnSpc>
              <a:spcBef>
                <a:spcPts val="0"/>
              </a:spcBef>
              <a:spcAft>
                <a:spcPts val="0"/>
              </a:spcAft>
              <a:buClr>
                <a:schemeClr val="dk2"/>
              </a:buClr>
              <a:buSzPts val="1400"/>
              <a:buFont typeface="Merriweather"/>
              <a:buChar char="○"/>
              <a:defRPr>
                <a:solidFill>
                  <a:schemeClr val="dk2"/>
                </a:solidFill>
                <a:latin typeface="Merriweather"/>
                <a:ea typeface="Merriweather"/>
                <a:cs typeface="Merriweather"/>
                <a:sym typeface="Merriweather"/>
              </a:defRPr>
            </a:lvl8pPr>
            <a:lvl9pPr indent="-317500" lvl="8" marL="4114800">
              <a:lnSpc>
                <a:spcPct val="115000"/>
              </a:lnSpc>
              <a:spcBef>
                <a:spcPts val="0"/>
              </a:spcBef>
              <a:spcAft>
                <a:spcPts val="0"/>
              </a:spcAft>
              <a:buClr>
                <a:schemeClr val="dk2"/>
              </a:buClr>
              <a:buSzPts val="1400"/>
              <a:buFont typeface="Merriweather"/>
              <a:buChar char="■"/>
              <a:defRPr>
                <a:solidFill>
                  <a:schemeClr val="dk2"/>
                </a:solidFill>
                <a:latin typeface="Merriweather"/>
                <a:ea typeface="Merriweather"/>
                <a:cs typeface="Merriweather"/>
                <a:sym typeface="Merriweather"/>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6.png"/><Relationship Id="rId4" Type="http://schemas.openxmlformats.org/officeDocument/2006/relationships/hyperlink" Target="https://sophieehill.shinyapps.io/ci-sim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Merriweather"/>
                <a:ea typeface="Merriweather"/>
                <a:cs typeface="Merriweather"/>
                <a:sym typeface="Merriweather"/>
              </a:rPr>
              <a:t>Review Session </a:t>
            </a:r>
            <a:r>
              <a:rPr lang="en"/>
              <a:t>7</a:t>
            </a:r>
            <a:endParaRPr>
              <a:latin typeface="Merriweather"/>
              <a:ea typeface="Merriweather"/>
              <a:cs typeface="Merriweather"/>
              <a:sym typeface="Merriweather"/>
            </a:endParaRPr>
          </a:p>
        </p:txBody>
      </p:sp>
      <p:sp>
        <p:nvSpPr>
          <p:cNvPr id="59" name="Google Shape;59;p13"/>
          <p:cNvSpPr txBox="1"/>
          <p:nvPr>
            <p:ph idx="1" type="subTitle"/>
          </p:nvPr>
        </p:nvSpPr>
        <p:spPr>
          <a:xfrm>
            <a:off x="344250" y="3550650"/>
            <a:ext cx="4910100" cy="751800"/>
          </a:xfrm>
          <a:prstGeom prst="rect">
            <a:avLst/>
          </a:prstGeom>
        </p:spPr>
        <p:txBody>
          <a:bodyPr anchorCtr="0" anchor="ctr" bIns="91425" lIns="91425" spcFirstLastPara="1" rIns="91425" wrap="square" tIns="91425">
            <a:normAutofit lnSpcReduction="20000"/>
          </a:bodyPr>
          <a:lstStyle/>
          <a:p>
            <a:pPr indent="0" lvl="0" marL="0" rtl="0" algn="l">
              <a:spcBef>
                <a:spcPts val="0"/>
              </a:spcBef>
              <a:spcAft>
                <a:spcPts val="0"/>
              </a:spcAft>
              <a:buNone/>
            </a:pPr>
            <a:r>
              <a:rPr lang="en"/>
              <a:t>API-201, 11.05.21</a:t>
            </a:r>
            <a:endParaRPr/>
          </a:p>
          <a:p>
            <a:pPr indent="0" lvl="0" marL="0" rtl="0" algn="l">
              <a:spcBef>
                <a:spcPts val="0"/>
              </a:spcBef>
              <a:spcAft>
                <a:spcPts val="0"/>
              </a:spcAft>
              <a:buNone/>
            </a:pPr>
            <a:r>
              <a:rPr lang="en"/>
              <a:t>Sophie Hill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PS7 Q3a</a:t>
            </a:r>
            <a:endParaRPr/>
          </a:p>
        </p:txBody>
      </p:sp>
      <p:sp>
        <p:nvSpPr>
          <p:cNvPr id="112" name="Google Shape;112;p22"/>
          <p:cNvSpPr txBox="1"/>
          <p:nvPr>
            <p:ph idx="1" type="body"/>
          </p:nvPr>
        </p:nvSpPr>
        <p:spPr>
          <a:xfrm>
            <a:off x="311700" y="1234075"/>
            <a:ext cx="8520600" cy="3334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Suppose that you have a sample from the US population indicating, for each person, any cancer diagnosis. </a:t>
            </a:r>
            <a:r>
              <a:rPr lang="en">
                <a:solidFill>
                  <a:srgbClr val="9900FF"/>
                </a:solidFill>
              </a:rPr>
              <a:t>Among patients diagnosed with cancer</a:t>
            </a:r>
            <a:r>
              <a:rPr lang="en"/>
              <a:t>, you would like to test the hypothesis that the fraction of them </a:t>
            </a:r>
            <a:r>
              <a:rPr lang="en">
                <a:solidFill>
                  <a:srgbClr val="9900FF"/>
                </a:solidFill>
              </a:rPr>
              <a:t>over 65</a:t>
            </a:r>
            <a:r>
              <a:rPr lang="en"/>
              <a:t> is equal to the fraction of them </a:t>
            </a:r>
            <a:r>
              <a:rPr lang="en">
                <a:solidFill>
                  <a:srgbClr val="9900FF"/>
                </a:solidFill>
              </a:rPr>
              <a:t>under 65</a:t>
            </a:r>
            <a:r>
              <a:rPr lang="en"/>
              <a:t>. </a:t>
            </a:r>
            <a:endParaRPr/>
          </a:p>
          <a:p>
            <a:pPr indent="0" lvl="0" marL="0" rtl="0" algn="l">
              <a:spcBef>
                <a:spcPts val="1200"/>
              </a:spcBef>
              <a:spcAft>
                <a:spcPts val="1200"/>
              </a:spcAft>
              <a:buNone/>
            </a:pPr>
            <a:r>
              <a:rPr lang="en">
                <a:solidFill>
                  <a:srgbClr val="9900FF"/>
                </a:solidFill>
              </a:rPr>
              <a:t>These two samples are </a:t>
            </a:r>
            <a:r>
              <a:rPr b="1" lang="en">
                <a:solidFill>
                  <a:srgbClr val="9900FF"/>
                </a:solidFill>
              </a:rPr>
              <a:t>not independent</a:t>
            </a:r>
            <a:r>
              <a:rPr lang="en">
                <a:solidFill>
                  <a:srgbClr val="9900FF"/>
                </a:solidFill>
              </a:rPr>
              <a:t>. As the proportion of cancer patients who are 65+ goes up, the proportion of cancer  patients who are &lt;65 </a:t>
            </a:r>
            <a:r>
              <a:rPr i="1" lang="en">
                <a:solidFill>
                  <a:srgbClr val="9900FF"/>
                </a:solidFill>
              </a:rPr>
              <a:t>must go down</a:t>
            </a:r>
            <a:r>
              <a:rPr lang="en">
                <a:solidFill>
                  <a:srgbClr val="9900FF"/>
                </a:solidFill>
              </a:rPr>
              <a:t>.</a:t>
            </a:r>
            <a:endParaRPr>
              <a:solidFill>
                <a:srgbClr val="9900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PS7 Q3b</a:t>
            </a:r>
            <a:endParaRPr/>
          </a:p>
        </p:txBody>
      </p:sp>
      <p:sp>
        <p:nvSpPr>
          <p:cNvPr id="118" name="Google Shape;118;p23"/>
          <p:cNvSpPr txBox="1"/>
          <p:nvPr>
            <p:ph idx="1" type="body"/>
          </p:nvPr>
        </p:nvSpPr>
        <p:spPr>
          <a:xfrm>
            <a:off x="311700" y="1234075"/>
            <a:ext cx="8520600" cy="3334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In contrast, in  part (b) we </a:t>
            </a:r>
            <a:r>
              <a:rPr i="1" lang="en"/>
              <a:t>did</a:t>
            </a:r>
            <a:r>
              <a:rPr lang="en"/>
              <a:t> have two independent samples:</a:t>
            </a:r>
            <a:endParaRPr/>
          </a:p>
          <a:p>
            <a:pPr indent="0" lvl="0" marL="0" rtl="0" algn="l">
              <a:spcBef>
                <a:spcPts val="1200"/>
              </a:spcBef>
              <a:spcAft>
                <a:spcPts val="0"/>
              </a:spcAft>
              <a:buNone/>
            </a:pPr>
            <a:r>
              <a:rPr lang="en"/>
              <a:t>You would now like to test the hypothesis that the fraction of people diagnosed with cancer is equal among those aged over 65 than those under 65.</a:t>
            </a:r>
            <a:endParaRPr/>
          </a:p>
          <a:p>
            <a:pPr indent="0" lvl="0" marL="0" rtl="0" algn="l">
              <a:spcBef>
                <a:spcPts val="1200"/>
              </a:spcBef>
              <a:spcAft>
                <a:spcPts val="1200"/>
              </a:spcAft>
              <a:buNone/>
            </a:pPr>
            <a:r>
              <a:rPr lang="en">
                <a:solidFill>
                  <a:srgbClr val="9900FF"/>
                </a:solidFill>
              </a:rPr>
              <a:t>If the rate of cancer among the 65+’s goes up, there is no necessary mathematical implication for the rate of cancer among the &lt;65’s.</a:t>
            </a:r>
            <a:endParaRPr>
              <a:solidFill>
                <a:srgbClr val="9900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 interpretation</a:t>
            </a:r>
            <a:endParaRPr/>
          </a:p>
        </p:txBody>
      </p:sp>
      <p:sp>
        <p:nvSpPr>
          <p:cNvPr id="124" name="Google Shape;124;p24"/>
          <p:cNvSpPr/>
          <p:nvPr/>
        </p:nvSpPr>
        <p:spPr>
          <a:xfrm>
            <a:off x="1089825" y="3251925"/>
            <a:ext cx="1917600" cy="1036500"/>
          </a:xfrm>
          <a:prstGeom prst="rect">
            <a:avLst/>
          </a:pr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b="1" lang="en" sz="2000">
                <a:solidFill>
                  <a:schemeClr val="lt1"/>
                </a:solidFill>
              </a:rPr>
              <a:t>Under</a:t>
            </a:r>
            <a:r>
              <a:rPr lang="en" sz="2000">
                <a:solidFill>
                  <a:schemeClr val="lt1"/>
                </a:solidFill>
              </a:rPr>
              <a:t> 65’s </a:t>
            </a:r>
            <a:endParaRPr sz="2000">
              <a:solidFill>
                <a:schemeClr val="lt1"/>
              </a:solidFill>
            </a:endParaRPr>
          </a:p>
          <a:p>
            <a:pPr indent="0" lvl="0" marL="0" rtl="0" algn="ctr">
              <a:spcBef>
                <a:spcPts val="0"/>
              </a:spcBef>
              <a:spcAft>
                <a:spcPts val="0"/>
              </a:spcAft>
              <a:buClr>
                <a:schemeClr val="dk2"/>
              </a:buClr>
              <a:buSzPts val="1100"/>
              <a:buFont typeface="Arial"/>
              <a:buNone/>
            </a:pPr>
            <a:r>
              <a:rPr lang="en" sz="2000">
                <a:solidFill>
                  <a:schemeClr val="lt1"/>
                </a:solidFill>
              </a:rPr>
              <a:t>with cancer</a:t>
            </a:r>
            <a:endParaRPr/>
          </a:p>
        </p:txBody>
      </p:sp>
      <p:sp>
        <p:nvSpPr>
          <p:cNvPr id="125" name="Google Shape;125;p24"/>
          <p:cNvSpPr/>
          <p:nvPr/>
        </p:nvSpPr>
        <p:spPr>
          <a:xfrm>
            <a:off x="1089825" y="1373325"/>
            <a:ext cx="1917600" cy="1878600"/>
          </a:xfrm>
          <a:prstGeom prst="rect">
            <a:avLst/>
          </a:prstGeom>
          <a:solidFill>
            <a:srgbClr val="00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rPr>
              <a:t>Over</a:t>
            </a:r>
            <a:r>
              <a:rPr lang="en" sz="2000">
                <a:solidFill>
                  <a:schemeClr val="lt1"/>
                </a:solidFill>
              </a:rPr>
              <a:t> 65’s </a:t>
            </a:r>
            <a:endParaRPr sz="2000">
              <a:solidFill>
                <a:schemeClr val="lt1"/>
              </a:solidFill>
            </a:endParaRPr>
          </a:p>
          <a:p>
            <a:pPr indent="0" lvl="0" marL="0" rtl="0" algn="ctr">
              <a:spcBef>
                <a:spcPts val="0"/>
              </a:spcBef>
              <a:spcAft>
                <a:spcPts val="0"/>
              </a:spcAft>
              <a:buNone/>
            </a:pPr>
            <a:r>
              <a:rPr lang="en" sz="2000">
                <a:solidFill>
                  <a:schemeClr val="lt1"/>
                </a:solidFill>
              </a:rPr>
              <a:t>with cancer</a:t>
            </a:r>
            <a:endParaRPr sz="2000">
              <a:solidFill>
                <a:schemeClr val="lt1"/>
              </a:solidFill>
            </a:endParaRPr>
          </a:p>
        </p:txBody>
      </p:sp>
      <p:sp>
        <p:nvSpPr>
          <p:cNvPr id="126" name="Google Shape;126;p24"/>
          <p:cNvSpPr/>
          <p:nvPr/>
        </p:nvSpPr>
        <p:spPr>
          <a:xfrm>
            <a:off x="4936200" y="2772575"/>
            <a:ext cx="1609500" cy="1515900"/>
          </a:xfrm>
          <a:prstGeom prst="rect">
            <a:avLst/>
          </a:pr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rPr>
              <a:t>Over </a:t>
            </a:r>
            <a:r>
              <a:rPr lang="en" sz="2000">
                <a:solidFill>
                  <a:schemeClr val="lt1"/>
                </a:solidFill>
              </a:rPr>
              <a:t>65’s w/o cancer</a:t>
            </a:r>
            <a:endParaRPr/>
          </a:p>
        </p:txBody>
      </p:sp>
      <p:sp>
        <p:nvSpPr>
          <p:cNvPr id="127" name="Google Shape;127;p24"/>
          <p:cNvSpPr/>
          <p:nvPr/>
        </p:nvSpPr>
        <p:spPr>
          <a:xfrm>
            <a:off x="4936200" y="1373325"/>
            <a:ext cx="1609500" cy="1399200"/>
          </a:xfrm>
          <a:prstGeom prst="rect">
            <a:avLst/>
          </a:prstGeom>
          <a:solidFill>
            <a:srgbClr val="00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rPr>
              <a:t>Over</a:t>
            </a:r>
            <a:r>
              <a:rPr lang="en" sz="2000">
                <a:solidFill>
                  <a:schemeClr val="lt1"/>
                </a:solidFill>
              </a:rPr>
              <a:t> 65’s </a:t>
            </a:r>
            <a:endParaRPr sz="2000">
              <a:solidFill>
                <a:schemeClr val="lt1"/>
              </a:solidFill>
            </a:endParaRPr>
          </a:p>
          <a:p>
            <a:pPr indent="0" lvl="0" marL="0" rtl="0" algn="ctr">
              <a:spcBef>
                <a:spcPts val="0"/>
              </a:spcBef>
              <a:spcAft>
                <a:spcPts val="0"/>
              </a:spcAft>
              <a:buNone/>
            </a:pPr>
            <a:r>
              <a:rPr lang="en" sz="2000">
                <a:solidFill>
                  <a:schemeClr val="lt1"/>
                </a:solidFill>
              </a:rPr>
              <a:t>w cancer</a:t>
            </a:r>
            <a:endParaRPr sz="2000">
              <a:solidFill>
                <a:schemeClr val="lt1"/>
              </a:solidFill>
            </a:endParaRPr>
          </a:p>
        </p:txBody>
      </p:sp>
      <p:sp>
        <p:nvSpPr>
          <p:cNvPr id="128" name="Google Shape;128;p24"/>
          <p:cNvSpPr/>
          <p:nvPr/>
        </p:nvSpPr>
        <p:spPr>
          <a:xfrm>
            <a:off x="7208775" y="3562875"/>
            <a:ext cx="1609500" cy="725700"/>
          </a:xfrm>
          <a:prstGeom prst="rect">
            <a:avLst/>
          </a:pr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rPr>
              <a:t>Under</a:t>
            </a:r>
            <a:r>
              <a:rPr b="1" lang="en" sz="2000">
                <a:solidFill>
                  <a:schemeClr val="lt1"/>
                </a:solidFill>
              </a:rPr>
              <a:t> </a:t>
            </a:r>
            <a:r>
              <a:rPr lang="en" sz="2000">
                <a:solidFill>
                  <a:schemeClr val="lt1"/>
                </a:solidFill>
              </a:rPr>
              <a:t>65’s w/o cancer</a:t>
            </a:r>
            <a:endParaRPr/>
          </a:p>
        </p:txBody>
      </p:sp>
      <p:sp>
        <p:nvSpPr>
          <p:cNvPr id="129" name="Google Shape;129;p24"/>
          <p:cNvSpPr/>
          <p:nvPr/>
        </p:nvSpPr>
        <p:spPr>
          <a:xfrm>
            <a:off x="7208775" y="1373325"/>
            <a:ext cx="1609500" cy="2189400"/>
          </a:xfrm>
          <a:prstGeom prst="rect">
            <a:avLst/>
          </a:prstGeom>
          <a:solidFill>
            <a:srgbClr val="00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rPr>
              <a:t>Under</a:t>
            </a:r>
            <a:r>
              <a:rPr lang="en" sz="2000">
                <a:solidFill>
                  <a:schemeClr val="lt1"/>
                </a:solidFill>
              </a:rPr>
              <a:t> 65’s </a:t>
            </a:r>
            <a:endParaRPr sz="2000">
              <a:solidFill>
                <a:schemeClr val="lt1"/>
              </a:solidFill>
            </a:endParaRPr>
          </a:p>
          <a:p>
            <a:pPr indent="0" lvl="0" marL="0" rtl="0" algn="ctr">
              <a:spcBef>
                <a:spcPts val="0"/>
              </a:spcBef>
              <a:spcAft>
                <a:spcPts val="0"/>
              </a:spcAft>
              <a:buNone/>
            </a:pPr>
            <a:r>
              <a:rPr lang="en" sz="2000">
                <a:solidFill>
                  <a:schemeClr val="lt1"/>
                </a:solidFill>
              </a:rPr>
              <a:t>w cancer</a:t>
            </a:r>
            <a:endParaRPr sz="2000">
              <a:solidFill>
                <a:schemeClr val="lt1"/>
              </a:solidFill>
            </a:endParaRPr>
          </a:p>
        </p:txBody>
      </p:sp>
      <p:sp>
        <p:nvSpPr>
          <p:cNvPr id="130" name="Google Shape;130;p24"/>
          <p:cNvSpPr txBox="1"/>
          <p:nvPr/>
        </p:nvSpPr>
        <p:spPr>
          <a:xfrm>
            <a:off x="621875" y="1826625"/>
            <a:ext cx="427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t>q</a:t>
            </a:r>
            <a:r>
              <a:rPr b="1" baseline="-25000" lang="en" sz="2000"/>
              <a:t>1</a:t>
            </a:r>
            <a:endParaRPr b="1" baseline="-25000" sz="2000"/>
          </a:p>
        </p:txBody>
      </p:sp>
      <p:sp>
        <p:nvSpPr>
          <p:cNvPr id="131" name="Google Shape;131;p24"/>
          <p:cNvSpPr txBox="1"/>
          <p:nvPr/>
        </p:nvSpPr>
        <p:spPr>
          <a:xfrm>
            <a:off x="6815888" y="1826625"/>
            <a:ext cx="427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t>q</a:t>
            </a:r>
            <a:r>
              <a:rPr b="1" baseline="-25000" lang="en" sz="2000"/>
              <a:t>2</a:t>
            </a:r>
            <a:endParaRPr b="1" baseline="-25000" sz="2000"/>
          </a:p>
        </p:txBody>
      </p:sp>
      <p:sp>
        <p:nvSpPr>
          <p:cNvPr id="132" name="Google Shape;132;p24"/>
          <p:cNvSpPr txBox="1"/>
          <p:nvPr/>
        </p:nvSpPr>
        <p:spPr>
          <a:xfrm>
            <a:off x="4529975" y="1826625"/>
            <a:ext cx="427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t>q</a:t>
            </a:r>
            <a:r>
              <a:rPr b="1" baseline="-25000" lang="en" sz="2000"/>
              <a:t>1</a:t>
            </a:r>
            <a:endParaRPr b="1" baseline="-25000" sz="2000"/>
          </a:p>
        </p:txBody>
      </p:sp>
      <p:sp>
        <p:nvSpPr>
          <p:cNvPr id="133" name="Google Shape;133;p24"/>
          <p:cNvSpPr txBox="1"/>
          <p:nvPr/>
        </p:nvSpPr>
        <p:spPr>
          <a:xfrm>
            <a:off x="621863" y="3523875"/>
            <a:ext cx="427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t>q</a:t>
            </a:r>
            <a:r>
              <a:rPr b="1" baseline="-25000" lang="en" sz="2000"/>
              <a:t>2</a:t>
            </a:r>
            <a:endParaRPr b="1" baseline="-25000" sz="2000"/>
          </a:p>
        </p:txBody>
      </p:sp>
      <p:sp>
        <p:nvSpPr>
          <p:cNvPr id="134" name="Google Shape;134;p24"/>
          <p:cNvSpPr txBox="1"/>
          <p:nvPr/>
        </p:nvSpPr>
        <p:spPr>
          <a:xfrm>
            <a:off x="1770075" y="4456825"/>
            <a:ext cx="557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erriweather"/>
                <a:ea typeface="Merriweather"/>
                <a:cs typeface="Merriweather"/>
                <a:sym typeface="Merriweather"/>
              </a:rPr>
              <a:t>(a)</a:t>
            </a:r>
            <a:endParaRPr b="1" sz="2000">
              <a:latin typeface="Merriweather"/>
              <a:ea typeface="Merriweather"/>
              <a:cs typeface="Merriweather"/>
              <a:sym typeface="Merriweather"/>
            </a:endParaRPr>
          </a:p>
        </p:txBody>
      </p:sp>
      <p:sp>
        <p:nvSpPr>
          <p:cNvPr id="135" name="Google Shape;135;p24"/>
          <p:cNvSpPr txBox="1"/>
          <p:nvPr/>
        </p:nvSpPr>
        <p:spPr>
          <a:xfrm>
            <a:off x="6598100" y="4456825"/>
            <a:ext cx="645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erriweather"/>
                <a:ea typeface="Merriweather"/>
                <a:cs typeface="Merriweather"/>
                <a:sym typeface="Merriweather"/>
              </a:rPr>
              <a:t>(b)</a:t>
            </a:r>
            <a:endParaRPr b="1" sz="2000">
              <a:latin typeface="Merriweather"/>
              <a:ea typeface="Merriweather"/>
              <a:cs typeface="Merriweather"/>
              <a:sym typeface="Merriweath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Mathematical</a:t>
            </a:r>
            <a:r>
              <a:rPr lang="en"/>
              <a:t> interpretation</a:t>
            </a:r>
            <a:endParaRPr/>
          </a:p>
        </p:txBody>
      </p:sp>
      <p:sp>
        <p:nvSpPr>
          <p:cNvPr id="141" name="Google Shape;141;p25"/>
          <p:cNvSpPr txBox="1"/>
          <p:nvPr/>
        </p:nvSpPr>
        <p:spPr>
          <a:xfrm>
            <a:off x="1770075" y="4456825"/>
            <a:ext cx="557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erriweather"/>
                <a:ea typeface="Merriweather"/>
                <a:cs typeface="Merriweather"/>
                <a:sym typeface="Merriweather"/>
              </a:rPr>
              <a:t>(a)</a:t>
            </a:r>
            <a:endParaRPr b="1" sz="2000">
              <a:latin typeface="Merriweather"/>
              <a:ea typeface="Merriweather"/>
              <a:cs typeface="Merriweather"/>
              <a:sym typeface="Merriweather"/>
            </a:endParaRPr>
          </a:p>
        </p:txBody>
      </p:sp>
      <p:sp>
        <p:nvSpPr>
          <p:cNvPr id="142" name="Google Shape;142;p25"/>
          <p:cNvSpPr txBox="1"/>
          <p:nvPr/>
        </p:nvSpPr>
        <p:spPr>
          <a:xfrm>
            <a:off x="6598100" y="4456825"/>
            <a:ext cx="645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erriweather"/>
                <a:ea typeface="Merriweather"/>
                <a:cs typeface="Merriweather"/>
                <a:sym typeface="Merriweather"/>
              </a:rPr>
              <a:t>(b)</a:t>
            </a:r>
            <a:endParaRPr b="1" sz="2000">
              <a:latin typeface="Merriweather"/>
              <a:ea typeface="Merriweather"/>
              <a:cs typeface="Merriweather"/>
              <a:sym typeface="Merriweather"/>
            </a:endParaRPr>
          </a:p>
        </p:txBody>
      </p:sp>
      <p:pic>
        <p:nvPicPr>
          <p:cNvPr id="143" name="Google Shape;143;p25"/>
          <p:cNvPicPr preferRelativeResize="0"/>
          <p:nvPr/>
        </p:nvPicPr>
        <p:blipFill>
          <a:blip r:embed="rId3">
            <a:alphaModFix/>
          </a:blip>
          <a:stretch>
            <a:fillRect/>
          </a:stretch>
        </p:blipFill>
        <p:spPr>
          <a:xfrm>
            <a:off x="521289" y="1833838"/>
            <a:ext cx="3540761" cy="1994075"/>
          </a:xfrm>
          <a:prstGeom prst="rect">
            <a:avLst/>
          </a:prstGeom>
          <a:noFill/>
          <a:ln>
            <a:noFill/>
          </a:ln>
        </p:spPr>
      </p:pic>
      <p:pic>
        <p:nvPicPr>
          <p:cNvPr id="144" name="Google Shape;144;p25"/>
          <p:cNvPicPr preferRelativeResize="0"/>
          <p:nvPr/>
        </p:nvPicPr>
        <p:blipFill>
          <a:blip r:embed="rId4">
            <a:alphaModFix/>
          </a:blip>
          <a:stretch>
            <a:fillRect/>
          </a:stretch>
        </p:blipFill>
        <p:spPr>
          <a:xfrm>
            <a:off x="4741875" y="1833838"/>
            <a:ext cx="4090426" cy="1994075"/>
          </a:xfrm>
          <a:prstGeom prst="rect">
            <a:avLst/>
          </a:prstGeom>
          <a:noFill/>
          <a:ln>
            <a:noFill/>
          </a:ln>
        </p:spPr>
      </p:pic>
      <p:sp>
        <p:nvSpPr>
          <p:cNvPr id="145" name="Google Shape;145;p25"/>
          <p:cNvSpPr/>
          <p:nvPr/>
        </p:nvSpPr>
        <p:spPr>
          <a:xfrm>
            <a:off x="1310075" y="2319100"/>
            <a:ext cx="2513700" cy="311100"/>
          </a:xfrm>
          <a:prstGeom prst="rect">
            <a:avLst/>
          </a:prstGeom>
          <a:solidFill>
            <a:srgbClr val="FFFF00">
              <a:alpha val="36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5"/>
          <p:cNvSpPr/>
          <p:nvPr/>
        </p:nvSpPr>
        <p:spPr>
          <a:xfrm>
            <a:off x="1310075" y="3387963"/>
            <a:ext cx="2513700" cy="311100"/>
          </a:xfrm>
          <a:prstGeom prst="rect">
            <a:avLst/>
          </a:prstGeom>
          <a:solidFill>
            <a:srgbClr val="FFFF00">
              <a:alpha val="36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5"/>
          <p:cNvSpPr/>
          <p:nvPr/>
        </p:nvSpPr>
        <p:spPr>
          <a:xfrm>
            <a:off x="5663900" y="2340000"/>
            <a:ext cx="2809200" cy="311100"/>
          </a:xfrm>
          <a:prstGeom prst="rect">
            <a:avLst/>
          </a:prstGeom>
          <a:solidFill>
            <a:srgbClr val="03C103">
              <a:alpha val="31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5"/>
          <p:cNvSpPr/>
          <p:nvPr/>
        </p:nvSpPr>
        <p:spPr>
          <a:xfrm>
            <a:off x="5609000" y="3451150"/>
            <a:ext cx="2916000" cy="311100"/>
          </a:xfrm>
          <a:prstGeom prst="rect">
            <a:avLst/>
          </a:prstGeom>
          <a:solidFill>
            <a:srgbClr val="4A86E8">
              <a:alpha val="27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Statistical</a:t>
            </a:r>
            <a:r>
              <a:rPr lang="en"/>
              <a:t> interpretation</a:t>
            </a:r>
            <a:endParaRPr/>
          </a:p>
        </p:txBody>
      </p:sp>
      <p:sp>
        <p:nvSpPr>
          <p:cNvPr id="154" name="Google Shape;154;p2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For two random variables </a:t>
            </a:r>
            <a:r>
              <a:rPr i="1" lang="en" sz="1800"/>
              <a:t>X</a:t>
            </a:r>
            <a:r>
              <a:rPr lang="en" sz="1800"/>
              <a:t> and </a:t>
            </a:r>
            <a:r>
              <a:rPr i="1" lang="en" sz="1800"/>
              <a:t>Y</a:t>
            </a:r>
            <a:r>
              <a:rPr lang="en" sz="1800"/>
              <a:t>, the variance of the difference, </a:t>
            </a:r>
            <a:r>
              <a:rPr i="1" lang="en" sz="1800"/>
              <a:t>X - Y</a:t>
            </a:r>
            <a:r>
              <a:rPr lang="en" sz="1800"/>
              <a:t>, is given by:</a:t>
            </a:r>
            <a:endParaRPr sz="1800"/>
          </a:p>
          <a:p>
            <a:pPr indent="0" lvl="0" marL="0" rtl="0" algn="ctr">
              <a:spcBef>
                <a:spcPts val="1200"/>
              </a:spcBef>
              <a:spcAft>
                <a:spcPts val="0"/>
              </a:spcAft>
              <a:buNone/>
            </a:pPr>
            <a:r>
              <a:rPr b="1" lang="en" sz="1800"/>
              <a:t>Var(X-Y) = Var(X) + Var(Y) - 2 Cov(X, Y)</a:t>
            </a:r>
            <a:endParaRPr b="1" sz="1800"/>
          </a:p>
          <a:p>
            <a:pPr indent="0" lvl="0" marL="0" rtl="0" algn="l">
              <a:spcBef>
                <a:spcPts val="1200"/>
              </a:spcBef>
              <a:spcAft>
                <a:spcPts val="0"/>
              </a:spcAft>
              <a:buNone/>
            </a:pPr>
            <a:r>
              <a:rPr lang="en" sz="1800"/>
              <a:t>If X and Y are </a:t>
            </a:r>
            <a:r>
              <a:rPr b="1" lang="en" sz="1800"/>
              <a:t>independent</a:t>
            </a:r>
            <a:r>
              <a:rPr lang="en" sz="1800"/>
              <a:t>, then the </a:t>
            </a:r>
            <a:r>
              <a:rPr lang="en" sz="1800"/>
              <a:t>covariance, Cov(X, Y) = 0, so Var(X-Y) = Var(X) + Var(Y).</a:t>
            </a:r>
            <a:endParaRPr sz="1800"/>
          </a:p>
          <a:p>
            <a:pPr indent="0" lvl="0" marL="0" rtl="0" algn="l">
              <a:spcBef>
                <a:spcPts val="1200"/>
              </a:spcBef>
              <a:spcAft>
                <a:spcPts val="1200"/>
              </a:spcAft>
              <a:buNone/>
            </a:pPr>
            <a:r>
              <a:rPr lang="en" sz="1800"/>
              <a:t>This is where we get the formula for the SE of a difference in proportions: </a:t>
            </a:r>
            <a:endParaRPr sz="1800"/>
          </a:p>
        </p:txBody>
      </p:sp>
      <p:sp>
        <p:nvSpPr>
          <p:cNvPr id="155" name="Google Shape;155;p26"/>
          <p:cNvSpPr txBox="1"/>
          <p:nvPr/>
        </p:nvSpPr>
        <p:spPr>
          <a:xfrm>
            <a:off x="311700" y="4443875"/>
            <a:ext cx="8520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Merriweather"/>
                <a:ea typeface="Merriweather"/>
                <a:cs typeface="Merriweather"/>
                <a:sym typeface="Merriweather"/>
              </a:rPr>
              <a:t>* </a:t>
            </a:r>
            <a:r>
              <a:rPr lang="en" sz="1300">
                <a:latin typeface="Merriweather"/>
                <a:ea typeface="Merriweather"/>
                <a:cs typeface="Merriweather"/>
                <a:sym typeface="Merriweather"/>
              </a:rPr>
              <a:t>We haven’t talked about the covariance before, but you can think of it as being an “unstandardized” version of the correlation coefficient (i.e. not always between -1 and +1).</a:t>
            </a:r>
            <a:endParaRPr sz="1300">
              <a:latin typeface="Merriweather"/>
              <a:ea typeface="Merriweather"/>
              <a:cs typeface="Merriweather"/>
              <a:sym typeface="Merriweather"/>
            </a:endParaRPr>
          </a:p>
        </p:txBody>
      </p:sp>
      <p:pic>
        <p:nvPicPr>
          <p:cNvPr id="156" name="Google Shape;156;p26"/>
          <p:cNvPicPr preferRelativeResize="0"/>
          <p:nvPr/>
        </p:nvPicPr>
        <p:blipFill>
          <a:blip r:embed="rId3">
            <a:alphaModFix/>
          </a:blip>
          <a:stretch>
            <a:fillRect/>
          </a:stretch>
        </p:blipFill>
        <p:spPr>
          <a:xfrm>
            <a:off x="3420375" y="3750825"/>
            <a:ext cx="2079150" cy="693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Statistical interpretation</a:t>
            </a:r>
            <a:endParaRPr/>
          </a:p>
        </p:txBody>
      </p:sp>
      <p:sp>
        <p:nvSpPr>
          <p:cNvPr id="162" name="Google Shape;162;p2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800"/>
              <a:t>If </a:t>
            </a:r>
            <a:r>
              <a:rPr i="1" lang="en" sz="1800"/>
              <a:t>X</a:t>
            </a:r>
            <a:r>
              <a:rPr lang="en" sz="1800"/>
              <a:t> and </a:t>
            </a:r>
            <a:r>
              <a:rPr i="1" lang="en" sz="1800"/>
              <a:t>Y</a:t>
            </a:r>
            <a:r>
              <a:rPr lang="en" sz="1800"/>
              <a:t> are </a:t>
            </a:r>
            <a:r>
              <a:rPr b="1" lang="en" sz="1800"/>
              <a:t>not</a:t>
            </a:r>
            <a:r>
              <a:rPr lang="en" sz="1800"/>
              <a:t> independent, then we need to take the covariance into account. </a:t>
            </a:r>
            <a:endParaRPr sz="1800"/>
          </a:p>
          <a:p>
            <a:pPr indent="0" lvl="0" marL="0" rtl="0" algn="l">
              <a:spcBef>
                <a:spcPts val="1200"/>
              </a:spcBef>
              <a:spcAft>
                <a:spcPts val="0"/>
              </a:spcAft>
              <a:buNone/>
            </a:pPr>
            <a:r>
              <a:rPr lang="en" sz="1800"/>
              <a:t>For part (a), the two proportions were complements (i.e., q1 = 1 - q2) and so they must be </a:t>
            </a:r>
            <a:r>
              <a:rPr i="1" lang="en" sz="1800"/>
              <a:t>negatively</a:t>
            </a:r>
            <a:r>
              <a:rPr lang="en" sz="1800"/>
              <a:t> correlated. </a:t>
            </a:r>
            <a:endParaRPr sz="1800"/>
          </a:p>
          <a:p>
            <a:pPr indent="0" lvl="0" marL="0" rtl="0" algn="l">
              <a:spcBef>
                <a:spcPts val="1200"/>
              </a:spcBef>
              <a:spcAft>
                <a:spcPts val="0"/>
              </a:spcAft>
              <a:buNone/>
            </a:pPr>
            <a:r>
              <a:rPr lang="en" sz="1800"/>
              <a:t>Since the covariance Cov(q1, q2) is </a:t>
            </a:r>
            <a:r>
              <a:rPr i="1" lang="en" sz="1800"/>
              <a:t>negative</a:t>
            </a:r>
            <a:r>
              <a:rPr lang="en" sz="1800"/>
              <a:t> the variance of the difference q1-q2 is:</a:t>
            </a:r>
            <a:endParaRPr sz="1800"/>
          </a:p>
          <a:p>
            <a:pPr indent="0" lvl="0" marL="0" rtl="0" algn="ctr">
              <a:spcBef>
                <a:spcPts val="1200"/>
              </a:spcBef>
              <a:spcAft>
                <a:spcPts val="0"/>
              </a:spcAft>
              <a:buNone/>
            </a:pPr>
            <a:r>
              <a:rPr b="1" lang="en" sz="1800"/>
              <a:t>Var(q1 - q2) = Var(q1) + Var(q2) - 2 Cov(q1, q2)</a:t>
            </a:r>
            <a:endParaRPr b="1" sz="1800"/>
          </a:p>
          <a:p>
            <a:pPr indent="0" lvl="0" marL="0" rtl="0" algn="l">
              <a:spcBef>
                <a:spcPts val="1200"/>
              </a:spcBef>
              <a:spcAft>
                <a:spcPts val="0"/>
              </a:spcAft>
              <a:buNone/>
            </a:pPr>
            <a:r>
              <a:t/>
            </a:r>
            <a:endParaRPr sz="500"/>
          </a:p>
          <a:p>
            <a:pPr indent="0" lvl="0" marL="0" rtl="0" algn="l">
              <a:spcBef>
                <a:spcPts val="1200"/>
              </a:spcBef>
              <a:spcAft>
                <a:spcPts val="1200"/>
              </a:spcAft>
              <a:buNone/>
            </a:pPr>
            <a:r>
              <a:rPr lang="en" sz="1800"/>
              <a:t>   ...which will be </a:t>
            </a:r>
            <a:r>
              <a:rPr b="1" lang="en" sz="1800"/>
              <a:t>larger</a:t>
            </a:r>
            <a:r>
              <a:rPr lang="en" sz="1800"/>
              <a:t> than </a:t>
            </a:r>
            <a:r>
              <a:rPr b="1" lang="en" sz="1800"/>
              <a:t>Var(q1) + Var(q2)</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Sophie’s magic rule for remembering Type I/II errors</a:t>
            </a:r>
            <a:endParaRPr/>
          </a:p>
        </p:txBody>
      </p:sp>
      <p:sp>
        <p:nvSpPr>
          <p:cNvPr id="168" name="Google Shape;168;p2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4900">
                <a:latin typeface="Arial"/>
                <a:ea typeface="Arial"/>
                <a:cs typeface="Arial"/>
                <a:sym typeface="Arial"/>
              </a:rPr>
              <a:t>Type I</a:t>
            </a:r>
            <a:endParaRPr b="1" sz="4900">
              <a:latin typeface="Arial"/>
              <a:ea typeface="Arial"/>
              <a:cs typeface="Arial"/>
              <a:sym typeface="Arial"/>
            </a:endParaRPr>
          </a:p>
          <a:p>
            <a:pPr indent="0" lvl="0" marL="0" rtl="0" algn="l">
              <a:spcBef>
                <a:spcPts val="1200"/>
              </a:spcBef>
              <a:spcAft>
                <a:spcPts val="0"/>
              </a:spcAft>
              <a:buNone/>
            </a:pPr>
            <a:r>
              <a:t/>
            </a:r>
            <a:endParaRPr b="1" sz="4900">
              <a:latin typeface="Arial"/>
              <a:ea typeface="Arial"/>
              <a:cs typeface="Arial"/>
              <a:sym typeface="Arial"/>
            </a:endParaRPr>
          </a:p>
          <a:p>
            <a:pPr indent="0" lvl="0" marL="0" rtl="0" algn="l">
              <a:spcBef>
                <a:spcPts val="1200"/>
              </a:spcBef>
              <a:spcAft>
                <a:spcPts val="1200"/>
              </a:spcAft>
              <a:buNone/>
            </a:pPr>
            <a:r>
              <a:rPr b="1" lang="en" sz="4900">
                <a:latin typeface="Arial"/>
                <a:ea typeface="Arial"/>
                <a:cs typeface="Arial"/>
                <a:sym typeface="Arial"/>
              </a:rPr>
              <a:t>Type I I</a:t>
            </a:r>
            <a:endParaRPr b="1" sz="49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Sophie’s magic rule for remembering Type I/II errors</a:t>
            </a:r>
            <a:endParaRPr/>
          </a:p>
        </p:txBody>
      </p:sp>
      <p:sp>
        <p:nvSpPr>
          <p:cNvPr id="174" name="Google Shape;174;p29"/>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4900">
                <a:latin typeface="Arial"/>
                <a:ea typeface="Arial"/>
                <a:cs typeface="Arial"/>
                <a:sym typeface="Arial"/>
              </a:rPr>
              <a:t>Type I</a:t>
            </a:r>
            <a:endParaRPr b="1" sz="4900">
              <a:latin typeface="Arial"/>
              <a:ea typeface="Arial"/>
              <a:cs typeface="Arial"/>
              <a:sym typeface="Arial"/>
            </a:endParaRPr>
          </a:p>
          <a:p>
            <a:pPr indent="0" lvl="0" marL="0" rtl="0" algn="l">
              <a:spcBef>
                <a:spcPts val="1200"/>
              </a:spcBef>
              <a:spcAft>
                <a:spcPts val="0"/>
              </a:spcAft>
              <a:buNone/>
            </a:pPr>
            <a:r>
              <a:t/>
            </a:r>
            <a:endParaRPr b="1" sz="4900">
              <a:latin typeface="Arial"/>
              <a:ea typeface="Arial"/>
              <a:cs typeface="Arial"/>
              <a:sym typeface="Arial"/>
            </a:endParaRPr>
          </a:p>
          <a:p>
            <a:pPr indent="0" lvl="0" marL="0" rtl="0" algn="l">
              <a:spcBef>
                <a:spcPts val="1200"/>
              </a:spcBef>
              <a:spcAft>
                <a:spcPts val="1200"/>
              </a:spcAft>
              <a:buNone/>
            </a:pPr>
            <a:r>
              <a:rPr b="1" lang="en" sz="4900">
                <a:latin typeface="Arial"/>
                <a:ea typeface="Arial"/>
                <a:cs typeface="Arial"/>
                <a:sym typeface="Arial"/>
              </a:rPr>
              <a:t>Type I I</a:t>
            </a:r>
            <a:endParaRPr b="1" sz="4900">
              <a:latin typeface="Arial"/>
              <a:ea typeface="Arial"/>
              <a:cs typeface="Arial"/>
              <a:sym typeface="Arial"/>
            </a:endParaRPr>
          </a:p>
        </p:txBody>
      </p:sp>
      <p:sp>
        <p:nvSpPr>
          <p:cNvPr id="175" name="Google Shape;175;p29"/>
          <p:cNvSpPr/>
          <p:nvPr/>
        </p:nvSpPr>
        <p:spPr>
          <a:xfrm rot="5400000">
            <a:off x="1942975" y="1399225"/>
            <a:ext cx="320400" cy="444900"/>
          </a:xfrm>
          <a:prstGeom prst="blockArc">
            <a:avLst>
              <a:gd fmla="val 10800000" name="adj1"/>
              <a:gd fmla="val 0" name="adj2"/>
              <a:gd fmla="val 25000" name="adj3"/>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6" name="Google Shape;176;p29"/>
          <p:cNvCxnSpPr/>
          <p:nvPr/>
        </p:nvCxnSpPr>
        <p:spPr>
          <a:xfrm>
            <a:off x="2073250" y="3500750"/>
            <a:ext cx="351000" cy="441900"/>
          </a:xfrm>
          <a:prstGeom prst="straightConnector1">
            <a:avLst/>
          </a:prstGeom>
          <a:noFill/>
          <a:ln cap="flat" cmpd="sng" w="76200">
            <a:solidFill>
              <a:srgbClr val="FF0000"/>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Sophie’s magic rule for remembering Type I/II errors</a:t>
            </a:r>
            <a:endParaRPr/>
          </a:p>
        </p:txBody>
      </p:sp>
      <p:sp>
        <p:nvSpPr>
          <p:cNvPr id="182" name="Google Shape;182;p3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4900">
                <a:latin typeface="Arial"/>
                <a:ea typeface="Arial"/>
                <a:cs typeface="Arial"/>
                <a:sym typeface="Arial"/>
              </a:rPr>
              <a:t>Type I				~ False </a:t>
            </a:r>
            <a:r>
              <a:rPr b="1" lang="en" sz="4900">
                <a:solidFill>
                  <a:srgbClr val="FF0000"/>
                </a:solidFill>
                <a:latin typeface="Arial"/>
                <a:ea typeface="Arial"/>
                <a:cs typeface="Arial"/>
                <a:sym typeface="Arial"/>
              </a:rPr>
              <a:t>P</a:t>
            </a:r>
            <a:r>
              <a:rPr b="1" lang="en" sz="4900">
                <a:latin typeface="Arial"/>
                <a:ea typeface="Arial"/>
                <a:cs typeface="Arial"/>
                <a:sym typeface="Arial"/>
              </a:rPr>
              <a:t>ositive</a:t>
            </a:r>
            <a:endParaRPr b="1" sz="4900">
              <a:latin typeface="Arial"/>
              <a:ea typeface="Arial"/>
              <a:cs typeface="Arial"/>
              <a:sym typeface="Arial"/>
            </a:endParaRPr>
          </a:p>
          <a:p>
            <a:pPr indent="0" lvl="0" marL="0" rtl="0" algn="l">
              <a:spcBef>
                <a:spcPts val="1200"/>
              </a:spcBef>
              <a:spcAft>
                <a:spcPts val="0"/>
              </a:spcAft>
              <a:buNone/>
            </a:pPr>
            <a:r>
              <a:t/>
            </a:r>
            <a:endParaRPr b="1" sz="4900">
              <a:latin typeface="Arial"/>
              <a:ea typeface="Arial"/>
              <a:cs typeface="Arial"/>
              <a:sym typeface="Arial"/>
            </a:endParaRPr>
          </a:p>
          <a:p>
            <a:pPr indent="0" lvl="0" marL="0" rtl="0" algn="l">
              <a:spcBef>
                <a:spcPts val="1200"/>
              </a:spcBef>
              <a:spcAft>
                <a:spcPts val="1200"/>
              </a:spcAft>
              <a:buNone/>
            </a:pPr>
            <a:r>
              <a:rPr b="1" lang="en" sz="4900">
                <a:latin typeface="Arial"/>
                <a:ea typeface="Arial"/>
                <a:cs typeface="Arial"/>
                <a:sym typeface="Arial"/>
              </a:rPr>
              <a:t>Type I I			~ False </a:t>
            </a:r>
            <a:r>
              <a:rPr b="1" lang="en" sz="4900">
                <a:solidFill>
                  <a:srgbClr val="FF0000"/>
                </a:solidFill>
                <a:latin typeface="Arial"/>
                <a:ea typeface="Arial"/>
                <a:cs typeface="Arial"/>
                <a:sym typeface="Arial"/>
              </a:rPr>
              <a:t>N</a:t>
            </a:r>
            <a:r>
              <a:rPr b="1" lang="en" sz="4900">
                <a:latin typeface="Arial"/>
                <a:ea typeface="Arial"/>
                <a:cs typeface="Arial"/>
                <a:sym typeface="Arial"/>
              </a:rPr>
              <a:t>egative</a:t>
            </a:r>
            <a:endParaRPr b="1" sz="4900">
              <a:latin typeface="Arial"/>
              <a:ea typeface="Arial"/>
              <a:cs typeface="Arial"/>
              <a:sym typeface="Arial"/>
            </a:endParaRPr>
          </a:p>
        </p:txBody>
      </p:sp>
      <p:sp>
        <p:nvSpPr>
          <p:cNvPr id="183" name="Google Shape;183;p30"/>
          <p:cNvSpPr/>
          <p:nvPr/>
        </p:nvSpPr>
        <p:spPr>
          <a:xfrm rot="5400000">
            <a:off x="1942975" y="1399225"/>
            <a:ext cx="320400" cy="444900"/>
          </a:xfrm>
          <a:prstGeom prst="blockArc">
            <a:avLst>
              <a:gd fmla="val 10800000" name="adj1"/>
              <a:gd fmla="val 0" name="adj2"/>
              <a:gd fmla="val 25000" name="adj3"/>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4" name="Google Shape;184;p30"/>
          <p:cNvCxnSpPr/>
          <p:nvPr/>
        </p:nvCxnSpPr>
        <p:spPr>
          <a:xfrm>
            <a:off x="2073250" y="3500750"/>
            <a:ext cx="351000" cy="441900"/>
          </a:xfrm>
          <a:prstGeom prst="straightConnector1">
            <a:avLst/>
          </a:prstGeom>
          <a:noFill/>
          <a:ln cap="flat" cmpd="sng" w="76200">
            <a:solidFill>
              <a:srgbClr val="FF0000"/>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31"/>
          <p:cNvPicPr preferRelativeResize="0"/>
          <p:nvPr/>
        </p:nvPicPr>
        <p:blipFill>
          <a:blip r:embed="rId3">
            <a:alphaModFix/>
          </a:blip>
          <a:stretch>
            <a:fillRect/>
          </a:stretch>
        </p:blipFill>
        <p:spPr>
          <a:xfrm>
            <a:off x="270925" y="152400"/>
            <a:ext cx="8602138" cy="4838702"/>
          </a:xfrm>
          <a:prstGeom prst="rect">
            <a:avLst/>
          </a:prstGeom>
          <a:noFill/>
          <a:ln>
            <a:noFill/>
          </a:ln>
        </p:spPr>
      </p:pic>
      <p:sp>
        <p:nvSpPr>
          <p:cNvPr id="190" name="Google Shape;190;p31"/>
          <p:cNvSpPr txBox="1"/>
          <p:nvPr/>
        </p:nvSpPr>
        <p:spPr>
          <a:xfrm>
            <a:off x="1217850" y="0"/>
            <a:ext cx="324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rgbClr val="FF0000"/>
                </a:solidFill>
                <a:latin typeface="Merriweather"/>
                <a:ea typeface="Merriweather"/>
                <a:cs typeface="Merriweather"/>
                <a:sym typeface="Merriweather"/>
              </a:rPr>
              <a:t>1</a:t>
            </a:r>
            <a:endParaRPr sz="2700">
              <a:solidFill>
                <a:srgbClr val="FF0000"/>
              </a:solidFill>
              <a:latin typeface="Merriweather"/>
              <a:ea typeface="Merriweather"/>
              <a:cs typeface="Merriweather"/>
              <a:sym typeface="Merriweather"/>
            </a:endParaRPr>
          </a:p>
        </p:txBody>
      </p:sp>
      <p:sp>
        <p:nvSpPr>
          <p:cNvPr id="191" name="Google Shape;191;p31"/>
          <p:cNvSpPr txBox="1"/>
          <p:nvPr/>
        </p:nvSpPr>
        <p:spPr>
          <a:xfrm>
            <a:off x="2924950" y="0"/>
            <a:ext cx="324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rgbClr val="FF0000"/>
                </a:solidFill>
                <a:latin typeface="Merriweather"/>
                <a:ea typeface="Merriweather"/>
                <a:cs typeface="Merriweather"/>
                <a:sym typeface="Merriweather"/>
              </a:rPr>
              <a:t>2</a:t>
            </a:r>
            <a:endParaRPr sz="2700">
              <a:solidFill>
                <a:srgbClr val="FF0000"/>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44250" y="1403850"/>
            <a:ext cx="8455500" cy="2146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latin typeface="Merriweather"/>
                <a:ea typeface="Merriweather"/>
                <a:cs typeface="Merriweather"/>
                <a:sym typeface="Merriweather"/>
              </a:rPr>
              <a:t>What are you finding difficult with this week’s material?</a:t>
            </a:r>
            <a:endParaRPr>
              <a:latin typeface="Merriweather"/>
              <a:ea typeface="Merriweather"/>
              <a:cs typeface="Merriweather"/>
              <a:sym typeface="Merriweathe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Sophie’s magic rule for remembering Type I/II errors</a:t>
            </a:r>
            <a:endParaRPr/>
          </a:p>
        </p:txBody>
      </p:sp>
      <p:sp>
        <p:nvSpPr>
          <p:cNvPr id="197" name="Google Shape;197;p32"/>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4900">
                <a:latin typeface="Arial"/>
                <a:ea typeface="Arial"/>
                <a:cs typeface="Arial"/>
                <a:sym typeface="Arial"/>
              </a:rPr>
              <a:t>Type I				~ False Positive</a:t>
            </a:r>
            <a:endParaRPr b="1" sz="4900">
              <a:latin typeface="Arial"/>
              <a:ea typeface="Arial"/>
              <a:cs typeface="Arial"/>
              <a:sym typeface="Arial"/>
            </a:endParaRPr>
          </a:p>
          <a:p>
            <a:pPr indent="0" lvl="0" marL="0" rtl="0" algn="l">
              <a:spcBef>
                <a:spcPts val="1200"/>
              </a:spcBef>
              <a:spcAft>
                <a:spcPts val="0"/>
              </a:spcAft>
              <a:buNone/>
            </a:pPr>
            <a:r>
              <a:t/>
            </a:r>
            <a:endParaRPr b="1" sz="4900">
              <a:latin typeface="Arial"/>
              <a:ea typeface="Arial"/>
              <a:cs typeface="Arial"/>
              <a:sym typeface="Arial"/>
            </a:endParaRPr>
          </a:p>
          <a:p>
            <a:pPr indent="0" lvl="0" marL="0" rtl="0" algn="l">
              <a:spcBef>
                <a:spcPts val="1200"/>
              </a:spcBef>
              <a:spcAft>
                <a:spcPts val="1200"/>
              </a:spcAft>
              <a:buNone/>
            </a:pPr>
            <a:r>
              <a:rPr b="1" lang="en" sz="4900">
                <a:latin typeface="Arial"/>
                <a:ea typeface="Arial"/>
                <a:cs typeface="Arial"/>
                <a:sym typeface="Arial"/>
              </a:rPr>
              <a:t>Type I I			~ False Negative</a:t>
            </a:r>
            <a:endParaRPr b="1" sz="4900">
              <a:latin typeface="Arial"/>
              <a:ea typeface="Arial"/>
              <a:cs typeface="Arial"/>
              <a:sym typeface="Arial"/>
            </a:endParaRPr>
          </a:p>
        </p:txBody>
      </p:sp>
      <p:sp>
        <p:nvSpPr>
          <p:cNvPr id="198" name="Google Shape;198;p32"/>
          <p:cNvSpPr txBox="1"/>
          <p:nvPr/>
        </p:nvSpPr>
        <p:spPr>
          <a:xfrm>
            <a:off x="984650" y="2228425"/>
            <a:ext cx="31482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F0000"/>
                </a:solidFill>
                <a:latin typeface="Merriweather"/>
                <a:ea typeface="Merriweather"/>
                <a:cs typeface="Merriweather"/>
                <a:sym typeface="Merriweather"/>
              </a:rPr>
              <a:t>α</a:t>
            </a:r>
            <a:r>
              <a:rPr lang="en" sz="2300">
                <a:latin typeface="Merriweather"/>
                <a:ea typeface="Merriweather"/>
                <a:cs typeface="Merriweather"/>
                <a:sym typeface="Merriweather"/>
              </a:rPr>
              <a:t> = P(Type </a:t>
            </a:r>
            <a:r>
              <a:rPr lang="en" sz="2300">
                <a:solidFill>
                  <a:srgbClr val="FF0000"/>
                </a:solidFill>
                <a:latin typeface="Merriweather"/>
                <a:ea typeface="Merriweather"/>
                <a:cs typeface="Merriweather"/>
                <a:sym typeface="Merriweather"/>
              </a:rPr>
              <a:t>I</a:t>
            </a:r>
            <a:r>
              <a:rPr lang="en" sz="2300">
                <a:latin typeface="Merriweather"/>
                <a:ea typeface="Merriweather"/>
                <a:cs typeface="Merriweather"/>
                <a:sym typeface="Merriweather"/>
              </a:rPr>
              <a:t> error)</a:t>
            </a:r>
            <a:endParaRPr sz="2300">
              <a:latin typeface="Merriweather"/>
              <a:ea typeface="Merriweather"/>
              <a:cs typeface="Merriweather"/>
              <a:sym typeface="Merriweather"/>
            </a:endParaRPr>
          </a:p>
        </p:txBody>
      </p:sp>
      <p:sp>
        <p:nvSpPr>
          <p:cNvPr id="199" name="Google Shape;199;p32"/>
          <p:cNvSpPr txBox="1"/>
          <p:nvPr/>
        </p:nvSpPr>
        <p:spPr>
          <a:xfrm>
            <a:off x="984650" y="4337150"/>
            <a:ext cx="33039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rgbClr val="FF0000"/>
                </a:solidFill>
                <a:latin typeface="Merriweather"/>
                <a:ea typeface="Merriweather"/>
                <a:cs typeface="Merriweather"/>
                <a:sym typeface="Merriweather"/>
              </a:rPr>
              <a:t>𝜷</a:t>
            </a:r>
            <a:r>
              <a:rPr lang="en" sz="2300">
                <a:latin typeface="Merriweather"/>
                <a:ea typeface="Merriweather"/>
                <a:cs typeface="Merriweather"/>
                <a:sym typeface="Merriweather"/>
              </a:rPr>
              <a:t> = P(Type </a:t>
            </a:r>
            <a:r>
              <a:rPr lang="en" sz="2300">
                <a:solidFill>
                  <a:srgbClr val="FF0000"/>
                </a:solidFill>
                <a:latin typeface="Merriweather"/>
                <a:ea typeface="Merriweather"/>
                <a:cs typeface="Merriweather"/>
                <a:sym typeface="Merriweather"/>
              </a:rPr>
              <a:t>II</a:t>
            </a:r>
            <a:r>
              <a:rPr lang="en" sz="2300">
                <a:latin typeface="Merriweather"/>
                <a:ea typeface="Merriweather"/>
                <a:cs typeface="Merriweather"/>
                <a:sym typeface="Merriweather"/>
              </a:rPr>
              <a:t> error)</a:t>
            </a:r>
            <a:endParaRPr sz="2300">
              <a:latin typeface="Merriweather"/>
              <a:ea typeface="Merriweather"/>
              <a:cs typeface="Merriweather"/>
              <a:sym typeface="Merriweathe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Statistical</a:t>
            </a:r>
            <a:r>
              <a:rPr lang="en"/>
              <a:t> power</a:t>
            </a:r>
            <a:endParaRPr/>
          </a:p>
        </p:txBody>
      </p:sp>
      <p:pic>
        <p:nvPicPr>
          <p:cNvPr id="205" name="Google Shape;205;p33"/>
          <p:cNvPicPr preferRelativeResize="0"/>
          <p:nvPr/>
        </p:nvPicPr>
        <p:blipFill>
          <a:blip r:embed="rId3">
            <a:alphaModFix/>
          </a:blip>
          <a:stretch>
            <a:fillRect/>
          </a:stretch>
        </p:blipFill>
        <p:spPr>
          <a:xfrm>
            <a:off x="152400" y="1170125"/>
            <a:ext cx="7819019" cy="3820975"/>
          </a:xfrm>
          <a:prstGeom prst="rect">
            <a:avLst/>
          </a:prstGeom>
          <a:noFill/>
          <a:ln>
            <a:noFill/>
          </a:ln>
        </p:spPr>
      </p:pic>
      <p:pic>
        <p:nvPicPr>
          <p:cNvPr id="206" name="Google Shape;206;p33"/>
          <p:cNvPicPr preferRelativeResize="0"/>
          <p:nvPr/>
        </p:nvPicPr>
        <p:blipFill>
          <a:blip r:embed="rId4">
            <a:alphaModFix/>
          </a:blip>
          <a:stretch>
            <a:fillRect/>
          </a:stretch>
        </p:blipFill>
        <p:spPr>
          <a:xfrm>
            <a:off x="5622875" y="288600"/>
            <a:ext cx="3277426" cy="1113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Statistical power</a:t>
            </a:r>
            <a:endParaRPr/>
          </a:p>
        </p:txBody>
      </p:sp>
      <p:pic>
        <p:nvPicPr>
          <p:cNvPr id="212" name="Google Shape;212;p34"/>
          <p:cNvPicPr preferRelativeResize="0"/>
          <p:nvPr/>
        </p:nvPicPr>
        <p:blipFill>
          <a:blip r:embed="rId3">
            <a:alphaModFix/>
          </a:blip>
          <a:stretch>
            <a:fillRect/>
          </a:stretch>
        </p:blipFill>
        <p:spPr>
          <a:xfrm>
            <a:off x="152400" y="1170125"/>
            <a:ext cx="7819019" cy="3820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Statistical power</a:t>
            </a:r>
            <a:endParaRPr/>
          </a:p>
        </p:txBody>
      </p:sp>
      <p:pic>
        <p:nvPicPr>
          <p:cNvPr id="218" name="Google Shape;218;p35"/>
          <p:cNvPicPr preferRelativeResize="0"/>
          <p:nvPr/>
        </p:nvPicPr>
        <p:blipFill>
          <a:blip r:embed="rId3">
            <a:alphaModFix/>
          </a:blip>
          <a:stretch>
            <a:fillRect/>
          </a:stretch>
        </p:blipFill>
        <p:spPr>
          <a:xfrm>
            <a:off x="152400" y="1170125"/>
            <a:ext cx="7819019" cy="3820975"/>
          </a:xfrm>
          <a:prstGeom prst="rect">
            <a:avLst/>
          </a:prstGeom>
          <a:noFill/>
          <a:ln>
            <a:noFill/>
          </a:ln>
        </p:spPr>
      </p:pic>
      <p:pic>
        <p:nvPicPr>
          <p:cNvPr id="219" name="Google Shape;219;p35"/>
          <p:cNvPicPr preferRelativeResize="0"/>
          <p:nvPr/>
        </p:nvPicPr>
        <p:blipFill>
          <a:blip r:embed="rId4">
            <a:alphaModFix/>
          </a:blip>
          <a:stretch>
            <a:fillRect/>
          </a:stretch>
        </p:blipFill>
        <p:spPr>
          <a:xfrm>
            <a:off x="4963650" y="236375"/>
            <a:ext cx="3853899" cy="998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Statistical power</a:t>
            </a:r>
            <a:endParaRPr/>
          </a:p>
        </p:txBody>
      </p:sp>
      <p:pic>
        <p:nvPicPr>
          <p:cNvPr id="225" name="Google Shape;225;p36"/>
          <p:cNvPicPr preferRelativeResize="0"/>
          <p:nvPr/>
        </p:nvPicPr>
        <p:blipFill>
          <a:blip r:embed="rId3">
            <a:alphaModFix/>
          </a:blip>
          <a:stretch>
            <a:fillRect/>
          </a:stretch>
        </p:blipFill>
        <p:spPr>
          <a:xfrm>
            <a:off x="152400" y="1170125"/>
            <a:ext cx="8599711" cy="3820974"/>
          </a:xfrm>
          <a:prstGeom prst="rect">
            <a:avLst/>
          </a:prstGeom>
          <a:noFill/>
          <a:ln>
            <a:noFill/>
          </a:ln>
        </p:spPr>
      </p:pic>
      <p:pic>
        <p:nvPicPr>
          <p:cNvPr id="226" name="Google Shape;226;p36"/>
          <p:cNvPicPr preferRelativeResize="0"/>
          <p:nvPr/>
        </p:nvPicPr>
        <p:blipFill>
          <a:blip r:embed="rId4">
            <a:alphaModFix/>
          </a:blip>
          <a:stretch>
            <a:fillRect/>
          </a:stretch>
        </p:blipFill>
        <p:spPr>
          <a:xfrm>
            <a:off x="5164150" y="302500"/>
            <a:ext cx="3668150" cy="1407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Statistical power</a:t>
            </a:r>
            <a:endParaRPr/>
          </a:p>
        </p:txBody>
      </p:sp>
      <p:pic>
        <p:nvPicPr>
          <p:cNvPr id="232" name="Google Shape;232;p37"/>
          <p:cNvPicPr preferRelativeResize="0"/>
          <p:nvPr/>
        </p:nvPicPr>
        <p:blipFill>
          <a:blip r:embed="rId3">
            <a:alphaModFix/>
          </a:blip>
          <a:stretch>
            <a:fillRect/>
          </a:stretch>
        </p:blipFill>
        <p:spPr>
          <a:xfrm>
            <a:off x="152400" y="1170125"/>
            <a:ext cx="8599711" cy="3820974"/>
          </a:xfrm>
          <a:prstGeom prst="rect">
            <a:avLst/>
          </a:prstGeom>
          <a:noFill/>
          <a:ln>
            <a:noFill/>
          </a:ln>
        </p:spPr>
      </p:pic>
      <p:pic>
        <p:nvPicPr>
          <p:cNvPr id="233" name="Google Shape;233;p37"/>
          <p:cNvPicPr preferRelativeResize="0"/>
          <p:nvPr/>
        </p:nvPicPr>
        <p:blipFill>
          <a:blip r:embed="rId4">
            <a:alphaModFix/>
          </a:blip>
          <a:stretch>
            <a:fillRect/>
          </a:stretch>
        </p:blipFill>
        <p:spPr>
          <a:xfrm>
            <a:off x="5580025" y="445025"/>
            <a:ext cx="3252275" cy="1742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Statistical power</a:t>
            </a:r>
            <a:endParaRPr/>
          </a:p>
        </p:txBody>
      </p:sp>
      <p:sp>
        <p:nvSpPr>
          <p:cNvPr id="239" name="Google Shape;239;p3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Fill in the blanks! [higher  /  lower]</a:t>
            </a:r>
            <a:endParaRPr/>
          </a:p>
          <a:p>
            <a:pPr indent="-368300" lvl="0" marL="457200" rtl="0" algn="l">
              <a:lnSpc>
                <a:spcPct val="150000"/>
              </a:lnSpc>
              <a:spcBef>
                <a:spcPts val="1200"/>
              </a:spcBef>
              <a:spcAft>
                <a:spcPts val="0"/>
              </a:spcAft>
              <a:buSzPts val="2200"/>
              <a:buAutoNum type="arabicPeriod"/>
            </a:pPr>
            <a:r>
              <a:rPr lang="en"/>
              <a:t>Larger </a:t>
            </a:r>
            <a:r>
              <a:rPr b="1" lang="en"/>
              <a:t>sample size</a:t>
            </a:r>
            <a:r>
              <a:rPr lang="en"/>
              <a:t> means ____ power</a:t>
            </a:r>
            <a:endParaRPr/>
          </a:p>
          <a:p>
            <a:pPr indent="-368300" lvl="0" marL="457200" rtl="0" algn="l">
              <a:lnSpc>
                <a:spcPct val="150000"/>
              </a:lnSpc>
              <a:spcBef>
                <a:spcPts val="0"/>
              </a:spcBef>
              <a:spcAft>
                <a:spcPts val="0"/>
              </a:spcAft>
              <a:buSzPts val="2200"/>
              <a:buAutoNum type="arabicPeriod"/>
            </a:pPr>
            <a:r>
              <a:rPr lang="en"/>
              <a:t>Larger </a:t>
            </a:r>
            <a:r>
              <a:rPr b="1" lang="en"/>
              <a:t>effect size</a:t>
            </a:r>
            <a:r>
              <a:rPr lang="en"/>
              <a:t> means </a:t>
            </a:r>
            <a:r>
              <a:rPr b="1" lang="en">
                <a:solidFill>
                  <a:schemeClr val="accent5"/>
                </a:solidFill>
              </a:rPr>
              <a:t>higher</a:t>
            </a:r>
            <a:r>
              <a:rPr lang="en"/>
              <a:t> power</a:t>
            </a:r>
            <a:endParaRPr/>
          </a:p>
          <a:p>
            <a:pPr indent="-368300" lvl="0" marL="457200" rtl="0" algn="l">
              <a:lnSpc>
                <a:spcPct val="150000"/>
              </a:lnSpc>
              <a:spcBef>
                <a:spcPts val="0"/>
              </a:spcBef>
              <a:spcAft>
                <a:spcPts val="0"/>
              </a:spcAft>
              <a:buSzPts val="2200"/>
              <a:buAutoNum type="arabicPeriod"/>
            </a:pPr>
            <a:r>
              <a:rPr lang="en"/>
              <a:t>Larger </a:t>
            </a:r>
            <a:r>
              <a:rPr b="1" lang="en"/>
              <a:t>sample variance</a:t>
            </a:r>
            <a:r>
              <a:rPr lang="en"/>
              <a:t> </a:t>
            </a:r>
            <a:r>
              <a:rPr lang="en"/>
              <a:t>means _____ power</a:t>
            </a:r>
            <a:endParaRPr/>
          </a:p>
          <a:p>
            <a:pPr indent="-368300" lvl="0" marL="457200" rtl="0" algn="l">
              <a:lnSpc>
                <a:spcPct val="150000"/>
              </a:lnSpc>
              <a:spcBef>
                <a:spcPts val="0"/>
              </a:spcBef>
              <a:spcAft>
                <a:spcPts val="0"/>
              </a:spcAft>
              <a:buSzPts val="2200"/>
              <a:buAutoNum type="arabicPeriod"/>
            </a:pPr>
            <a:r>
              <a:rPr lang="en"/>
              <a:t>Larger </a:t>
            </a:r>
            <a:r>
              <a:rPr b="1" lang="en"/>
              <a:t>alpha</a:t>
            </a:r>
            <a:r>
              <a:rPr lang="en"/>
              <a:t> means _____ power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Statistical power</a:t>
            </a:r>
            <a:endParaRPr/>
          </a:p>
        </p:txBody>
      </p:sp>
      <p:sp>
        <p:nvSpPr>
          <p:cNvPr id="245" name="Google Shape;245;p39"/>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Fill in the blanks! [higher  /  lower]</a:t>
            </a:r>
            <a:endParaRPr/>
          </a:p>
          <a:p>
            <a:pPr indent="-368300" lvl="0" marL="457200" rtl="0" algn="l">
              <a:lnSpc>
                <a:spcPct val="150000"/>
              </a:lnSpc>
              <a:spcBef>
                <a:spcPts val="1200"/>
              </a:spcBef>
              <a:spcAft>
                <a:spcPts val="0"/>
              </a:spcAft>
              <a:buSzPts val="2200"/>
              <a:buAutoNum type="arabicPeriod"/>
            </a:pPr>
            <a:r>
              <a:rPr lang="en"/>
              <a:t>Larger </a:t>
            </a:r>
            <a:r>
              <a:rPr b="1" lang="en"/>
              <a:t>sample size</a:t>
            </a:r>
            <a:r>
              <a:rPr lang="en"/>
              <a:t> means </a:t>
            </a:r>
            <a:r>
              <a:rPr b="1" lang="en">
                <a:solidFill>
                  <a:schemeClr val="accent5"/>
                </a:solidFill>
              </a:rPr>
              <a:t>higher</a:t>
            </a:r>
            <a:r>
              <a:rPr lang="en"/>
              <a:t> power</a:t>
            </a:r>
            <a:endParaRPr/>
          </a:p>
          <a:p>
            <a:pPr indent="-368300" lvl="0" marL="457200" rtl="0" algn="l">
              <a:lnSpc>
                <a:spcPct val="150000"/>
              </a:lnSpc>
              <a:spcBef>
                <a:spcPts val="0"/>
              </a:spcBef>
              <a:spcAft>
                <a:spcPts val="0"/>
              </a:spcAft>
              <a:buSzPts val="2200"/>
              <a:buAutoNum type="arabicPeriod"/>
            </a:pPr>
            <a:r>
              <a:rPr lang="en"/>
              <a:t>Larger </a:t>
            </a:r>
            <a:r>
              <a:rPr b="1" lang="en"/>
              <a:t>effect size</a:t>
            </a:r>
            <a:r>
              <a:rPr lang="en"/>
              <a:t> means </a:t>
            </a:r>
            <a:r>
              <a:rPr b="1" lang="en">
                <a:solidFill>
                  <a:schemeClr val="accent5"/>
                </a:solidFill>
              </a:rPr>
              <a:t>higher</a:t>
            </a:r>
            <a:r>
              <a:rPr lang="en"/>
              <a:t> power</a:t>
            </a:r>
            <a:endParaRPr/>
          </a:p>
          <a:p>
            <a:pPr indent="-368300" lvl="0" marL="457200" rtl="0" algn="l">
              <a:lnSpc>
                <a:spcPct val="150000"/>
              </a:lnSpc>
              <a:spcBef>
                <a:spcPts val="0"/>
              </a:spcBef>
              <a:spcAft>
                <a:spcPts val="0"/>
              </a:spcAft>
              <a:buSzPts val="2200"/>
              <a:buAutoNum type="arabicPeriod"/>
            </a:pPr>
            <a:r>
              <a:rPr lang="en"/>
              <a:t>Larger </a:t>
            </a:r>
            <a:r>
              <a:rPr b="1" lang="en"/>
              <a:t>sample variance</a:t>
            </a:r>
            <a:r>
              <a:rPr lang="en"/>
              <a:t> means </a:t>
            </a:r>
            <a:r>
              <a:rPr b="1" lang="en">
                <a:solidFill>
                  <a:schemeClr val="accent6"/>
                </a:solidFill>
              </a:rPr>
              <a:t>lower</a:t>
            </a:r>
            <a:r>
              <a:rPr lang="en"/>
              <a:t> power</a:t>
            </a:r>
            <a:endParaRPr/>
          </a:p>
          <a:p>
            <a:pPr indent="-368300" lvl="0" marL="457200" rtl="0" algn="l">
              <a:lnSpc>
                <a:spcPct val="150000"/>
              </a:lnSpc>
              <a:spcBef>
                <a:spcPts val="0"/>
              </a:spcBef>
              <a:spcAft>
                <a:spcPts val="0"/>
              </a:spcAft>
              <a:buSzPts val="2200"/>
              <a:buAutoNum type="arabicPeriod"/>
            </a:pPr>
            <a:r>
              <a:rPr lang="en"/>
              <a:t>Larger </a:t>
            </a:r>
            <a:r>
              <a:rPr b="1" lang="en"/>
              <a:t>alpha</a:t>
            </a:r>
            <a:r>
              <a:rPr lang="en"/>
              <a:t> means </a:t>
            </a:r>
            <a:r>
              <a:rPr b="1" lang="en">
                <a:solidFill>
                  <a:schemeClr val="accent5"/>
                </a:solidFill>
              </a:rPr>
              <a:t>higher</a:t>
            </a:r>
            <a:r>
              <a:rPr lang="en"/>
              <a:t> power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takeaways</a:t>
            </a:r>
            <a:endParaRPr/>
          </a:p>
        </p:txBody>
      </p:sp>
      <p:sp>
        <p:nvSpPr>
          <p:cNvPr id="251" name="Google Shape;251;p40"/>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Alpha</a:t>
            </a:r>
            <a:endParaRPr b="1"/>
          </a:p>
          <a:p>
            <a:pPr indent="-342900" lvl="0" marL="457200" rtl="0" algn="l">
              <a:spcBef>
                <a:spcPts val="1200"/>
              </a:spcBef>
              <a:spcAft>
                <a:spcPts val="0"/>
              </a:spcAft>
              <a:buSzPts val="1800"/>
              <a:buChar char="●"/>
            </a:pPr>
            <a:r>
              <a:rPr lang="en"/>
              <a:t>We can choose whatever alpha we like</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To think about alpha, first </a:t>
            </a:r>
            <a:r>
              <a:rPr b="1" lang="en"/>
              <a:t>assume the null</a:t>
            </a:r>
            <a:r>
              <a:rPr lang="en"/>
              <a:t>, i.e., centre your sampling distribution around the null value</a:t>
            </a:r>
            <a:endParaRPr/>
          </a:p>
        </p:txBody>
      </p:sp>
      <p:sp>
        <p:nvSpPr>
          <p:cNvPr id="252" name="Google Shape;252;p40"/>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Beta</a:t>
            </a:r>
            <a:endParaRPr b="1"/>
          </a:p>
          <a:p>
            <a:pPr indent="-342900" lvl="0" marL="457200" rtl="0" algn="l">
              <a:spcBef>
                <a:spcPts val="1200"/>
              </a:spcBef>
              <a:spcAft>
                <a:spcPts val="0"/>
              </a:spcAft>
              <a:buSzPts val="1800"/>
              <a:buChar char="●"/>
            </a:pPr>
            <a:r>
              <a:rPr lang="en"/>
              <a:t>Beta is determined by our study design and hypothesized effect size</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To think about beta, first </a:t>
            </a:r>
            <a:r>
              <a:rPr b="1" lang="en"/>
              <a:t>assume a specific alternative hypothesis</a:t>
            </a:r>
            <a:r>
              <a:rPr lang="en"/>
              <a:t>, i.e. centre your sampling distribution around an alternative value</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PS8 Q1</a:t>
            </a:r>
            <a:endParaRPr/>
          </a:p>
        </p:txBody>
      </p:sp>
      <p:pic>
        <p:nvPicPr>
          <p:cNvPr id="258" name="Google Shape;258;p41"/>
          <p:cNvPicPr preferRelativeResize="0"/>
          <p:nvPr/>
        </p:nvPicPr>
        <p:blipFill>
          <a:blip r:embed="rId3">
            <a:alphaModFix/>
          </a:blip>
          <a:stretch>
            <a:fillRect/>
          </a:stretch>
        </p:blipFill>
        <p:spPr>
          <a:xfrm>
            <a:off x="152400" y="1701300"/>
            <a:ext cx="8839201" cy="143414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70" name="Google Shape;70;p1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Review:</a:t>
            </a:r>
            <a:endParaRPr/>
          </a:p>
          <a:p>
            <a:pPr indent="-368300" lvl="0" marL="457200" rtl="0" algn="l">
              <a:spcBef>
                <a:spcPts val="1200"/>
              </a:spcBef>
              <a:spcAft>
                <a:spcPts val="0"/>
              </a:spcAft>
              <a:buSzPts val="2200"/>
              <a:buChar char="●"/>
            </a:pPr>
            <a:r>
              <a:rPr lang="en"/>
              <a:t>PS7 Q3a - do we have one proportion or two?</a:t>
            </a:r>
            <a:endParaRPr/>
          </a:p>
          <a:p>
            <a:pPr indent="-368300" lvl="0" marL="457200" rtl="0" algn="l">
              <a:spcBef>
                <a:spcPts val="0"/>
              </a:spcBef>
              <a:spcAft>
                <a:spcPts val="0"/>
              </a:spcAft>
              <a:buSzPts val="2200"/>
              <a:buChar char="●"/>
            </a:pPr>
            <a:r>
              <a:rPr lang="en"/>
              <a:t>Sophie’s magic rule for remembering Type I/II errors</a:t>
            </a:r>
            <a:endParaRPr/>
          </a:p>
          <a:p>
            <a:pPr indent="-368300" lvl="0" marL="457200" rtl="0" algn="l">
              <a:spcBef>
                <a:spcPts val="0"/>
              </a:spcBef>
              <a:spcAft>
                <a:spcPts val="0"/>
              </a:spcAft>
              <a:buSzPts val="2200"/>
              <a:buChar char="●"/>
            </a:pPr>
            <a:r>
              <a:rPr lang="en"/>
              <a:t>Understanding statistical power</a:t>
            </a:r>
            <a:endParaRPr/>
          </a:p>
          <a:p>
            <a:pPr indent="-368300" lvl="0" marL="457200" rtl="0" algn="l">
              <a:spcBef>
                <a:spcPts val="0"/>
              </a:spcBef>
              <a:spcAft>
                <a:spcPts val="0"/>
              </a:spcAft>
              <a:buSzPts val="2200"/>
              <a:buChar char="●"/>
            </a:pPr>
            <a:r>
              <a:rPr lang="en"/>
              <a:t>Hints for PS8 Q1: </a:t>
            </a:r>
            <a:endParaRPr/>
          </a:p>
          <a:p>
            <a:pPr indent="-342900" lvl="1" marL="914400" rtl="0" algn="l">
              <a:spcBef>
                <a:spcPts val="0"/>
              </a:spcBef>
              <a:spcAft>
                <a:spcPts val="0"/>
              </a:spcAft>
              <a:buSzPts val="1800"/>
              <a:buChar char="○"/>
            </a:pPr>
            <a:r>
              <a:rPr lang="en"/>
              <a:t>Converting vote share into </a:t>
            </a:r>
            <a:r>
              <a:rPr b="1" lang="en"/>
              <a:t>2-party</a:t>
            </a:r>
            <a:r>
              <a:rPr lang="en"/>
              <a:t> vote share</a:t>
            </a:r>
            <a:endParaRPr/>
          </a:p>
          <a:p>
            <a:pPr indent="-342900" lvl="1" marL="914400" rtl="0" algn="l">
              <a:spcBef>
                <a:spcPts val="0"/>
              </a:spcBef>
              <a:spcAft>
                <a:spcPts val="0"/>
              </a:spcAft>
              <a:buSzPts val="1800"/>
              <a:buChar char="○"/>
            </a:pPr>
            <a:r>
              <a:rPr lang="en"/>
              <a:t>the “coverage rate”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PS8 Q1</a:t>
            </a:r>
            <a:endParaRPr/>
          </a:p>
        </p:txBody>
      </p:sp>
      <p:pic>
        <p:nvPicPr>
          <p:cNvPr id="264" name="Google Shape;264;p42"/>
          <p:cNvPicPr preferRelativeResize="0"/>
          <p:nvPr/>
        </p:nvPicPr>
        <p:blipFill>
          <a:blip r:embed="rId3">
            <a:alphaModFix/>
          </a:blip>
          <a:stretch>
            <a:fillRect/>
          </a:stretch>
        </p:blipFill>
        <p:spPr>
          <a:xfrm>
            <a:off x="152400" y="1701300"/>
            <a:ext cx="8839201" cy="1434144"/>
          </a:xfrm>
          <a:prstGeom prst="rect">
            <a:avLst/>
          </a:prstGeom>
          <a:noFill/>
          <a:ln>
            <a:noFill/>
          </a:ln>
        </p:spPr>
      </p:pic>
      <p:sp>
        <p:nvSpPr>
          <p:cNvPr id="265" name="Google Shape;265;p42"/>
          <p:cNvSpPr txBox="1"/>
          <p:nvPr/>
        </p:nvSpPr>
        <p:spPr>
          <a:xfrm>
            <a:off x="980250" y="3230675"/>
            <a:ext cx="71835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Merriweather"/>
                <a:ea typeface="Merriweather"/>
                <a:cs typeface="Merriweather"/>
                <a:sym typeface="Merriweather"/>
              </a:rPr>
              <a:t>It makes life much easier to think about US political polls in terms of the 2-party vote share… why?</a:t>
            </a:r>
            <a:endParaRPr sz="1600">
              <a:latin typeface="Merriweather"/>
              <a:ea typeface="Merriweather"/>
              <a:cs typeface="Merriweather"/>
              <a:sym typeface="Merriweather"/>
            </a:endParaRPr>
          </a:p>
          <a:p>
            <a:pPr indent="0" lvl="0" marL="0" rtl="0" algn="l">
              <a:spcBef>
                <a:spcPts val="0"/>
              </a:spcBef>
              <a:spcAft>
                <a:spcPts val="0"/>
              </a:spcAft>
              <a:buNone/>
            </a:pPr>
            <a:r>
              <a:t/>
            </a:r>
            <a:endParaRPr sz="1600">
              <a:latin typeface="Merriweather"/>
              <a:ea typeface="Merriweather"/>
              <a:cs typeface="Merriweather"/>
              <a:sym typeface="Merriweather"/>
            </a:endParaRPr>
          </a:p>
          <a:p>
            <a:pPr indent="0" lvl="0" marL="0" rtl="0" algn="l">
              <a:spcBef>
                <a:spcPts val="0"/>
              </a:spcBef>
              <a:spcAft>
                <a:spcPts val="0"/>
              </a:spcAft>
              <a:buNone/>
            </a:pPr>
            <a:r>
              <a:rPr lang="en" sz="1600">
                <a:latin typeface="Merriweather"/>
                <a:ea typeface="Merriweather"/>
                <a:cs typeface="Merriweather"/>
                <a:sym typeface="Merriweather"/>
              </a:rPr>
              <a:t>Now we only have a </a:t>
            </a:r>
            <a:r>
              <a:rPr b="1" lang="en" sz="1600">
                <a:latin typeface="Merriweather"/>
                <a:ea typeface="Merriweather"/>
                <a:cs typeface="Merriweather"/>
                <a:sym typeface="Merriweather"/>
              </a:rPr>
              <a:t>single proportion </a:t>
            </a:r>
            <a:r>
              <a:rPr lang="en" sz="1600">
                <a:latin typeface="Merriweather"/>
                <a:ea typeface="Merriweather"/>
                <a:cs typeface="Merriweather"/>
                <a:sym typeface="Merriweather"/>
              </a:rPr>
              <a:t>to worry about, since q</a:t>
            </a:r>
            <a:r>
              <a:rPr baseline="-25000" lang="en" sz="1600">
                <a:latin typeface="Merriweather"/>
                <a:ea typeface="Merriweather"/>
                <a:cs typeface="Merriweather"/>
                <a:sym typeface="Merriweather"/>
              </a:rPr>
              <a:t>d</a:t>
            </a:r>
            <a:r>
              <a:rPr lang="en" sz="1600">
                <a:latin typeface="Merriweather"/>
                <a:ea typeface="Merriweather"/>
                <a:cs typeface="Merriweather"/>
                <a:sym typeface="Merriweather"/>
              </a:rPr>
              <a:t> = 1 - q</a:t>
            </a:r>
            <a:r>
              <a:rPr baseline="-25000" lang="en" sz="1600">
                <a:latin typeface="Merriweather"/>
                <a:ea typeface="Merriweather"/>
                <a:cs typeface="Merriweather"/>
                <a:sym typeface="Merriweather"/>
              </a:rPr>
              <a:t>r</a:t>
            </a:r>
            <a:endParaRPr baseline="-25000" sz="1600">
              <a:latin typeface="Merriweather"/>
              <a:ea typeface="Merriweather"/>
              <a:cs typeface="Merriweather"/>
              <a:sym typeface="Merriweathe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PS8 Q1</a:t>
            </a:r>
            <a:endParaRPr/>
          </a:p>
        </p:txBody>
      </p:sp>
      <p:pic>
        <p:nvPicPr>
          <p:cNvPr id="271" name="Google Shape;271;p43"/>
          <p:cNvPicPr preferRelativeResize="0"/>
          <p:nvPr/>
        </p:nvPicPr>
        <p:blipFill>
          <a:blip r:embed="rId3">
            <a:alphaModFix/>
          </a:blip>
          <a:stretch>
            <a:fillRect/>
          </a:stretch>
        </p:blipFill>
        <p:spPr>
          <a:xfrm>
            <a:off x="152400" y="1701300"/>
            <a:ext cx="8839201" cy="1434144"/>
          </a:xfrm>
          <a:prstGeom prst="rect">
            <a:avLst/>
          </a:prstGeom>
          <a:noFill/>
          <a:ln>
            <a:noFill/>
          </a:ln>
        </p:spPr>
      </p:pic>
      <p:sp>
        <p:nvSpPr>
          <p:cNvPr id="272" name="Google Shape;272;p43"/>
          <p:cNvSpPr txBox="1"/>
          <p:nvPr/>
        </p:nvSpPr>
        <p:spPr>
          <a:xfrm>
            <a:off x="980250" y="3230675"/>
            <a:ext cx="71835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Merriweather"/>
                <a:ea typeface="Merriweather"/>
                <a:cs typeface="Merriweather"/>
                <a:sym typeface="Merriweather"/>
              </a:rPr>
              <a:t>It makes life much easier to think about US political polls in terms of the 2-party vote share… why?</a:t>
            </a:r>
            <a:endParaRPr sz="1600">
              <a:latin typeface="Merriweather"/>
              <a:ea typeface="Merriweather"/>
              <a:cs typeface="Merriweather"/>
              <a:sym typeface="Merriweather"/>
            </a:endParaRPr>
          </a:p>
          <a:p>
            <a:pPr indent="0" lvl="0" marL="0" rtl="0" algn="l">
              <a:spcBef>
                <a:spcPts val="0"/>
              </a:spcBef>
              <a:spcAft>
                <a:spcPts val="0"/>
              </a:spcAft>
              <a:buNone/>
            </a:pPr>
            <a:r>
              <a:t/>
            </a:r>
            <a:endParaRPr sz="1600">
              <a:latin typeface="Merriweather"/>
              <a:ea typeface="Merriweather"/>
              <a:cs typeface="Merriweather"/>
              <a:sym typeface="Merriweather"/>
            </a:endParaRPr>
          </a:p>
          <a:p>
            <a:pPr indent="0" lvl="0" marL="0" rtl="0" algn="l">
              <a:spcBef>
                <a:spcPts val="0"/>
              </a:spcBef>
              <a:spcAft>
                <a:spcPts val="0"/>
              </a:spcAft>
              <a:buNone/>
            </a:pPr>
            <a:r>
              <a:rPr lang="en" sz="1600">
                <a:latin typeface="Merriweather"/>
                <a:ea typeface="Merriweather"/>
                <a:cs typeface="Merriweather"/>
                <a:sym typeface="Merriweather"/>
              </a:rPr>
              <a:t>Now we only have a </a:t>
            </a:r>
            <a:r>
              <a:rPr b="1" lang="en" sz="1600">
                <a:latin typeface="Merriweather"/>
                <a:ea typeface="Merriweather"/>
                <a:cs typeface="Merriweather"/>
                <a:sym typeface="Merriweather"/>
              </a:rPr>
              <a:t>single proportion </a:t>
            </a:r>
            <a:r>
              <a:rPr lang="en" sz="1600">
                <a:latin typeface="Merriweather"/>
                <a:ea typeface="Merriweather"/>
                <a:cs typeface="Merriweather"/>
                <a:sym typeface="Merriweather"/>
              </a:rPr>
              <a:t>to worry about, since q</a:t>
            </a:r>
            <a:r>
              <a:rPr baseline="-25000" lang="en" sz="1600">
                <a:latin typeface="Merriweather"/>
                <a:ea typeface="Merriweather"/>
                <a:cs typeface="Merriweather"/>
                <a:sym typeface="Merriweather"/>
              </a:rPr>
              <a:t>d</a:t>
            </a:r>
            <a:r>
              <a:rPr lang="en" sz="1600">
                <a:latin typeface="Merriweather"/>
                <a:ea typeface="Merriweather"/>
                <a:cs typeface="Merriweather"/>
                <a:sym typeface="Merriweather"/>
              </a:rPr>
              <a:t> = 1 - q</a:t>
            </a:r>
            <a:r>
              <a:rPr baseline="-25000" lang="en" sz="1600">
                <a:latin typeface="Merriweather"/>
                <a:ea typeface="Merriweather"/>
                <a:cs typeface="Merriweather"/>
                <a:sym typeface="Merriweather"/>
              </a:rPr>
              <a:t>r</a:t>
            </a:r>
            <a:endParaRPr baseline="-25000" sz="1600">
              <a:latin typeface="Merriweather"/>
              <a:ea typeface="Merriweather"/>
              <a:cs typeface="Merriweather"/>
              <a:sym typeface="Merriweather"/>
            </a:endParaRPr>
          </a:p>
          <a:p>
            <a:pPr indent="0" lvl="0" marL="0" rtl="0" algn="l">
              <a:spcBef>
                <a:spcPts val="0"/>
              </a:spcBef>
              <a:spcAft>
                <a:spcPts val="0"/>
              </a:spcAft>
              <a:buNone/>
            </a:pPr>
            <a:r>
              <a:t/>
            </a:r>
            <a:endParaRPr baseline="-25000" sz="1600">
              <a:latin typeface="Merriweather"/>
              <a:ea typeface="Merriweather"/>
              <a:cs typeface="Merriweather"/>
              <a:sym typeface="Merriweather"/>
            </a:endParaRPr>
          </a:p>
          <a:p>
            <a:pPr indent="0" lvl="0" marL="0" rtl="0" algn="l">
              <a:spcBef>
                <a:spcPts val="0"/>
              </a:spcBef>
              <a:spcAft>
                <a:spcPts val="0"/>
              </a:spcAft>
              <a:buNone/>
            </a:pPr>
            <a:r>
              <a:rPr lang="en" sz="1600">
                <a:latin typeface="Merriweather"/>
                <a:ea typeface="Merriweather"/>
                <a:cs typeface="Merriweather"/>
                <a:sym typeface="Merriweather"/>
              </a:rPr>
              <a:t>Life is not so simple in countries with genuine multi-party systems!!</a:t>
            </a:r>
            <a:endParaRPr sz="1600">
              <a:latin typeface="Merriweather"/>
              <a:ea typeface="Merriweather"/>
              <a:cs typeface="Merriweather"/>
              <a:sym typeface="Merriweathe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PS8 Q1</a:t>
            </a:r>
            <a:endParaRPr/>
          </a:p>
        </p:txBody>
      </p:sp>
      <p:pic>
        <p:nvPicPr>
          <p:cNvPr id="278" name="Google Shape;278;p44"/>
          <p:cNvPicPr preferRelativeResize="0"/>
          <p:nvPr/>
        </p:nvPicPr>
        <p:blipFill>
          <a:blip r:embed="rId3">
            <a:alphaModFix/>
          </a:blip>
          <a:stretch>
            <a:fillRect/>
          </a:stretch>
        </p:blipFill>
        <p:spPr>
          <a:xfrm>
            <a:off x="152400" y="1498225"/>
            <a:ext cx="8839198" cy="214706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PS8 Q1</a:t>
            </a:r>
            <a:endParaRPr/>
          </a:p>
        </p:txBody>
      </p:sp>
      <p:pic>
        <p:nvPicPr>
          <p:cNvPr id="284" name="Google Shape;284;p45"/>
          <p:cNvPicPr preferRelativeResize="0"/>
          <p:nvPr/>
        </p:nvPicPr>
        <p:blipFill>
          <a:blip r:embed="rId3">
            <a:alphaModFix/>
          </a:blip>
          <a:stretch>
            <a:fillRect/>
          </a:stretch>
        </p:blipFill>
        <p:spPr>
          <a:xfrm>
            <a:off x="152400" y="1498225"/>
            <a:ext cx="8839198" cy="2147061"/>
          </a:xfrm>
          <a:prstGeom prst="rect">
            <a:avLst/>
          </a:prstGeom>
          <a:noFill/>
          <a:ln>
            <a:noFill/>
          </a:ln>
        </p:spPr>
      </p:pic>
      <p:sp>
        <p:nvSpPr>
          <p:cNvPr id="285" name="Google Shape;285;p45"/>
          <p:cNvSpPr/>
          <p:nvPr/>
        </p:nvSpPr>
        <p:spPr>
          <a:xfrm>
            <a:off x="5700600" y="2902125"/>
            <a:ext cx="3070500" cy="311100"/>
          </a:xfrm>
          <a:prstGeom prst="rect">
            <a:avLst/>
          </a:prstGeom>
          <a:solidFill>
            <a:srgbClr val="FFFF00">
              <a:alpha val="36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5"/>
          <p:cNvSpPr/>
          <p:nvPr/>
        </p:nvSpPr>
        <p:spPr>
          <a:xfrm>
            <a:off x="916800" y="3213225"/>
            <a:ext cx="1596600" cy="311100"/>
          </a:xfrm>
          <a:prstGeom prst="rect">
            <a:avLst/>
          </a:prstGeom>
          <a:solidFill>
            <a:srgbClr val="FFFF00">
              <a:alpha val="36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5"/>
          <p:cNvSpPr txBox="1"/>
          <p:nvPr/>
        </p:nvSpPr>
        <p:spPr>
          <a:xfrm>
            <a:off x="3420375" y="3666525"/>
            <a:ext cx="4625400" cy="10158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erriweather"/>
                <a:ea typeface="Merriweather"/>
                <a:cs typeface="Merriweather"/>
                <a:sym typeface="Merriweather"/>
              </a:rPr>
              <a:t>We call this quantity the </a:t>
            </a:r>
            <a:r>
              <a:rPr b="1" lang="en" sz="1800">
                <a:latin typeface="Merriweather"/>
                <a:ea typeface="Merriweather"/>
                <a:cs typeface="Merriweather"/>
                <a:sym typeface="Merriweather"/>
              </a:rPr>
              <a:t>coverage rate</a:t>
            </a:r>
            <a:r>
              <a:rPr lang="en" sz="1800">
                <a:latin typeface="Merriweather"/>
                <a:ea typeface="Merriweather"/>
                <a:cs typeface="Merriweather"/>
                <a:sym typeface="Merriweather"/>
              </a:rPr>
              <a:t>: how often do our confidence intervals contain the true value?</a:t>
            </a:r>
            <a:endParaRPr sz="1800">
              <a:latin typeface="Merriweather"/>
              <a:ea typeface="Merriweather"/>
              <a:cs typeface="Merriweather"/>
              <a:sym typeface="Merriweathe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PS8 Q1</a:t>
            </a:r>
            <a:endParaRPr/>
          </a:p>
        </p:txBody>
      </p:sp>
      <p:sp>
        <p:nvSpPr>
          <p:cNvPr id="293" name="Google Shape;293;p4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haven’t talked about the </a:t>
            </a:r>
            <a:r>
              <a:rPr lang="en"/>
              <a:t>coverage rate too often in class, but this concept should already be familiar because it is in the definition of a confidence interval!</a:t>
            </a:r>
            <a:endParaRPr/>
          </a:p>
        </p:txBody>
      </p:sp>
      <p:pic>
        <p:nvPicPr>
          <p:cNvPr id="294" name="Google Shape;294;p46"/>
          <p:cNvPicPr preferRelativeResize="0"/>
          <p:nvPr/>
        </p:nvPicPr>
        <p:blipFill>
          <a:blip r:embed="rId3">
            <a:alphaModFix/>
          </a:blip>
          <a:stretch>
            <a:fillRect/>
          </a:stretch>
        </p:blipFill>
        <p:spPr>
          <a:xfrm>
            <a:off x="765937" y="3010198"/>
            <a:ext cx="7612126" cy="1068000"/>
          </a:xfrm>
          <a:prstGeom prst="rect">
            <a:avLst/>
          </a:prstGeom>
          <a:noFill/>
          <a:ln cap="flat" cmpd="sng" w="28575">
            <a:solidFill>
              <a:srgbClr val="FF0000"/>
            </a:solidFill>
            <a:prstDash val="solid"/>
            <a:round/>
            <a:headEnd len="sm" w="sm" type="none"/>
            <a:tailEnd len="sm" w="sm" type="none"/>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PS8 Q1</a:t>
            </a:r>
            <a:endParaRPr/>
          </a:p>
        </p:txBody>
      </p:sp>
      <p:pic>
        <p:nvPicPr>
          <p:cNvPr id="300" name="Google Shape;300;p47"/>
          <p:cNvPicPr preferRelativeResize="0"/>
          <p:nvPr/>
        </p:nvPicPr>
        <p:blipFill>
          <a:blip r:embed="rId3">
            <a:alphaModFix/>
          </a:blip>
          <a:stretch>
            <a:fillRect/>
          </a:stretch>
        </p:blipFill>
        <p:spPr>
          <a:xfrm>
            <a:off x="401625" y="1588425"/>
            <a:ext cx="6630548" cy="3299076"/>
          </a:xfrm>
          <a:prstGeom prst="rect">
            <a:avLst/>
          </a:prstGeom>
          <a:noFill/>
          <a:ln>
            <a:noFill/>
          </a:ln>
        </p:spPr>
      </p:pic>
      <p:sp>
        <p:nvSpPr>
          <p:cNvPr id="301" name="Google Shape;301;p47"/>
          <p:cNvSpPr txBox="1"/>
          <p:nvPr/>
        </p:nvSpPr>
        <p:spPr>
          <a:xfrm>
            <a:off x="1947125" y="1056925"/>
            <a:ext cx="717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Let’s build some intuition!! Go to: </a:t>
            </a:r>
            <a:r>
              <a:rPr lang="en" u="sng">
                <a:solidFill>
                  <a:schemeClr val="hlink"/>
                </a:solidFill>
                <a:latin typeface="Merriweather"/>
                <a:ea typeface="Merriweather"/>
                <a:cs typeface="Merriweather"/>
                <a:sym typeface="Merriweather"/>
                <a:hlinkClick r:id="rId4"/>
              </a:rPr>
              <a:t>https://sophieehill.shinyapps.io/ci-sims/</a:t>
            </a:r>
            <a:endParaRPr>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PS7 Q3a</a:t>
            </a:r>
            <a:endParaRPr/>
          </a:p>
        </p:txBody>
      </p:sp>
      <p:sp>
        <p:nvSpPr>
          <p:cNvPr id="76" name="Google Shape;76;p1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Suppose that you have a sample from the US population indicating, for each person, any cancer diagnosis. Among patients diagnosed with cancer, you would like to test the hypothesis that the fraction of them over 65 is equal to the fraction of them under 65. </a:t>
            </a:r>
            <a:endParaRPr/>
          </a:p>
          <a:p>
            <a:pPr indent="0" lvl="0" marL="0" rtl="0" algn="l">
              <a:spcBef>
                <a:spcPts val="1200"/>
              </a:spcBef>
              <a:spcAft>
                <a:spcPts val="1200"/>
              </a:spcAft>
              <a:buNone/>
            </a:pPr>
            <a:r>
              <a:rPr lang="en"/>
              <a:t>Write the null hypothesis in math.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PS7 Q3a</a:t>
            </a:r>
            <a:endParaRPr/>
          </a:p>
        </p:txBody>
      </p:sp>
      <p:sp>
        <p:nvSpPr>
          <p:cNvPr id="82" name="Google Shape;82;p1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Suppose that you have a sample from the US population indicating, for each person, any cancer diagnosis. Among patients diagnosed with cancer, you would like to test the hypothesis that the </a:t>
            </a:r>
            <a:r>
              <a:rPr lang="en">
                <a:solidFill>
                  <a:srgbClr val="9900FF"/>
                </a:solidFill>
              </a:rPr>
              <a:t>fraction of them over 65</a:t>
            </a:r>
            <a:r>
              <a:rPr lang="en"/>
              <a:t> is equal to the </a:t>
            </a:r>
            <a:r>
              <a:rPr lang="en">
                <a:solidFill>
                  <a:srgbClr val="9900FF"/>
                </a:solidFill>
              </a:rPr>
              <a:t>fraction of them under 65</a:t>
            </a:r>
            <a:r>
              <a:rPr lang="en"/>
              <a:t>. </a:t>
            </a:r>
            <a:endParaRPr/>
          </a:p>
          <a:p>
            <a:pPr indent="0" lvl="0" marL="0" rtl="0" algn="l">
              <a:spcBef>
                <a:spcPts val="1200"/>
              </a:spcBef>
              <a:spcAft>
                <a:spcPts val="0"/>
              </a:spcAft>
              <a:buNone/>
            </a:pPr>
            <a:r>
              <a:rPr lang="en"/>
              <a:t>Write the null hypothesis in math.</a:t>
            </a:r>
            <a:endParaRPr/>
          </a:p>
          <a:p>
            <a:pPr indent="0" lvl="0" marL="0" rtl="0" algn="l">
              <a:spcBef>
                <a:spcPts val="1200"/>
              </a:spcBef>
              <a:spcAft>
                <a:spcPts val="1200"/>
              </a:spcAft>
              <a:buNone/>
            </a:pPr>
            <a:r>
              <a:rPr i="1" lang="en">
                <a:solidFill>
                  <a:srgbClr val="9900FF"/>
                </a:solidFill>
              </a:rPr>
              <a:t>This looks like a difference-in-proportions...</a:t>
            </a:r>
            <a:endParaRPr i="1">
              <a:solidFill>
                <a:srgbClr val="9900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PS7 Q3a</a:t>
            </a:r>
            <a:endParaRPr/>
          </a:p>
        </p:txBody>
      </p:sp>
      <p:sp>
        <p:nvSpPr>
          <p:cNvPr id="88" name="Google Shape;88;p1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Suppose that you have a sample from the US population indicating, for each person, any cancer diagnosis. Among patients diagnosed with cancer, you would like to test the hypothesis that the </a:t>
            </a:r>
            <a:r>
              <a:rPr lang="en">
                <a:solidFill>
                  <a:srgbClr val="9900FF"/>
                </a:solidFill>
              </a:rPr>
              <a:t>fraction of them over 65</a:t>
            </a:r>
            <a:r>
              <a:rPr lang="en"/>
              <a:t> is equal to the </a:t>
            </a:r>
            <a:r>
              <a:rPr lang="en">
                <a:solidFill>
                  <a:srgbClr val="9900FF"/>
                </a:solidFill>
              </a:rPr>
              <a:t>fraction of them under 65</a:t>
            </a:r>
            <a:r>
              <a:rPr lang="en"/>
              <a:t>. </a:t>
            </a:r>
            <a:endParaRPr/>
          </a:p>
          <a:p>
            <a:pPr indent="0" lvl="0" marL="0" rtl="0" algn="l">
              <a:spcBef>
                <a:spcPts val="1200"/>
              </a:spcBef>
              <a:spcAft>
                <a:spcPts val="0"/>
              </a:spcAft>
              <a:buNone/>
            </a:pPr>
            <a:r>
              <a:rPr lang="en"/>
              <a:t>Write the null hypothesis in math.</a:t>
            </a:r>
            <a:endParaRPr/>
          </a:p>
          <a:p>
            <a:pPr indent="0" lvl="0" marL="0" rtl="0" algn="l">
              <a:spcBef>
                <a:spcPts val="1200"/>
              </a:spcBef>
              <a:spcAft>
                <a:spcPts val="1200"/>
              </a:spcAft>
              <a:buNone/>
            </a:pPr>
            <a:r>
              <a:rPr i="1" lang="en">
                <a:solidFill>
                  <a:srgbClr val="9900FF"/>
                </a:solidFill>
              </a:rPr>
              <a:t>… but it’s actually a </a:t>
            </a:r>
            <a:r>
              <a:rPr b="1" i="1" lang="en">
                <a:solidFill>
                  <a:srgbClr val="9900FF"/>
                </a:solidFill>
              </a:rPr>
              <a:t>single</a:t>
            </a:r>
            <a:r>
              <a:rPr i="1" lang="en">
                <a:solidFill>
                  <a:srgbClr val="9900FF"/>
                </a:solidFill>
              </a:rPr>
              <a:t> proportion.     Why?</a:t>
            </a:r>
            <a:endParaRPr i="1">
              <a:solidFill>
                <a:srgbClr val="9900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9"/>
          <p:cNvPicPr preferRelativeResize="0"/>
          <p:nvPr/>
        </p:nvPicPr>
        <p:blipFill>
          <a:blip r:embed="rId3">
            <a:alphaModFix/>
          </a:blip>
          <a:stretch>
            <a:fillRect/>
          </a:stretch>
        </p:blipFill>
        <p:spPr>
          <a:xfrm>
            <a:off x="771574" y="231675"/>
            <a:ext cx="7600852" cy="4680150"/>
          </a:xfrm>
          <a:prstGeom prst="rect">
            <a:avLst/>
          </a:prstGeom>
          <a:noFill/>
          <a:ln>
            <a:noFill/>
          </a:ln>
        </p:spPr>
      </p:pic>
      <p:sp>
        <p:nvSpPr>
          <p:cNvPr id="94" name="Google Shape;94;p19"/>
          <p:cNvSpPr/>
          <p:nvPr/>
        </p:nvSpPr>
        <p:spPr>
          <a:xfrm>
            <a:off x="4949150" y="4094075"/>
            <a:ext cx="2513700" cy="311100"/>
          </a:xfrm>
          <a:prstGeom prst="rect">
            <a:avLst/>
          </a:prstGeom>
          <a:solidFill>
            <a:srgbClr val="FFFF00">
              <a:alpha val="36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20"/>
          <p:cNvPicPr preferRelativeResize="0"/>
          <p:nvPr/>
        </p:nvPicPr>
        <p:blipFill>
          <a:blip r:embed="rId3">
            <a:alphaModFix/>
          </a:blip>
          <a:stretch>
            <a:fillRect/>
          </a:stretch>
        </p:blipFill>
        <p:spPr>
          <a:xfrm>
            <a:off x="152400" y="1616425"/>
            <a:ext cx="8839200" cy="2123704"/>
          </a:xfrm>
          <a:prstGeom prst="rect">
            <a:avLst/>
          </a:prstGeom>
          <a:noFill/>
          <a:ln>
            <a:noFill/>
          </a:ln>
        </p:spPr>
      </p:pic>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From Handout 15:</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PS7 Q3a</a:t>
            </a:r>
            <a:endParaRPr/>
          </a:p>
        </p:txBody>
      </p:sp>
      <p:sp>
        <p:nvSpPr>
          <p:cNvPr id="106" name="Google Shape;106;p21"/>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Suppose that you have a sample from the US population indicating, for each person, any cancer diagnosis. Among patients diagnosed with cancer, you would like to test the hypothesis that the fraction of them over 65 is equal to the fraction of them under 65. </a:t>
            </a:r>
            <a:endParaRPr/>
          </a:p>
          <a:p>
            <a:pPr indent="0" lvl="0" marL="0" rtl="0" algn="l">
              <a:spcBef>
                <a:spcPts val="1200"/>
              </a:spcBef>
              <a:spcAft>
                <a:spcPts val="0"/>
              </a:spcAft>
              <a:buNone/>
            </a:pPr>
            <a:r>
              <a:rPr lang="en"/>
              <a:t>Write the null hypothesis in math.</a:t>
            </a:r>
            <a:endParaRPr/>
          </a:p>
          <a:p>
            <a:pPr indent="0" lvl="0" marL="0" rtl="0" algn="l">
              <a:spcBef>
                <a:spcPts val="1200"/>
              </a:spcBef>
              <a:spcAft>
                <a:spcPts val="1200"/>
              </a:spcAft>
              <a:buNone/>
            </a:pPr>
            <a:r>
              <a:t/>
            </a:r>
            <a:endParaRPr i="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PI201_template">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