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Playfair Display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Oswald"/>
      <p:regular r:id="rId39"/>
      <p:bold r:id="rId40"/>
    </p:embeddedFont>
    <p:embeddedFont>
      <p:font typeface="Merriweather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28B4CC-F44B-40F9-932D-1B26FDC103FA}">
  <a:tblStyle styleId="{6A28B4CC-F44B-40F9-932D-1B26FDC103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4.xml"/><Relationship Id="rId42" Type="http://schemas.openxmlformats.org/officeDocument/2006/relationships/font" Target="fonts/Merriweather-bold.fntdata"/><Relationship Id="rId41" Type="http://schemas.openxmlformats.org/officeDocument/2006/relationships/font" Target="fonts/Merriweather-regular.fntdata"/><Relationship Id="rId22" Type="http://schemas.openxmlformats.org/officeDocument/2006/relationships/slide" Target="slides/slide16.xml"/><Relationship Id="rId44" Type="http://schemas.openxmlformats.org/officeDocument/2006/relationships/font" Target="fonts/Merriweather-boldItalic.fntdata"/><Relationship Id="rId21" Type="http://schemas.openxmlformats.org/officeDocument/2006/relationships/slide" Target="slides/slide15.xml"/><Relationship Id="rId43" Type="http://schemas.openxmlformats.org/officeDocument/2006/relationships/font" Target="fonts/Merriweather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layfairDisplay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layfairDisplay-italic.fntdata"/><Relationship Id="rId10" Type="http://schemas.openxmlformats.org/officeDocument/2006/relationships/slide" Target="slides/slide4.xml"/><Relationship Id="rId32" Type="http://schemas.openxmlformats.org/officeDocument/2006/relationships/font" Target="fonts/PlayfairDisplay-bold.fntdata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font" Target="fonts/PlayfairDisplay-boldItalic.fntdata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Oswald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16b5ea39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16b5ea39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16b5ea39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16b5ea39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16b5ea39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16b5ea39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16b5ea39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16b5ea39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16b5ea39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16b5ea39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16b5ea39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16b5ea39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16b5ea39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16b5ea39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16b5ea39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16b5ea39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16b5ea39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16b5ea39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16b5ea39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16b5ea39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16b5ea3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16b5ea3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16b5ea39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16b5ea39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16b5ea398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16b5ea398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16b5ea398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16b5ea398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16b5ea398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16b5ea39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16b5ea398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16b5ea39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16b5ea3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16b5ea3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16b5ea39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16b5ea39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16b5ea39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16b5ea39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16b5ea39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16b5ea39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16b5ea39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16b5ea39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16b5ea39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16b5ea39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16b5ea39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16b5ea39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Merriweather"/>
              <a:buNone/>
              <a:defRPr b="1" sz="68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b="1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>
                <a:highlight>
                  <a:schemeClr val="dk1"/>
                </a:highlight>
              </a:defRPr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>
                <a:highlight>
                  <a:schemeClr val="dk1"/>
                </a:highlight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>
                <a:highlight>
                  <a:schemeClr val="lt1"/>
                </a:highlight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>
                <a:highlight>
                  <a:schemeClr val="lt1"/>
                </a:highlight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Oswald"/>
              <a:buNone/>
              <a:defRPr sz="34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●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○"/>
              <a:defRPr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■"/>
              <a:defRPr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Review Session </a:t>
            </a:r>
            <a:r>
              <a:rPr lang="en"/>
              <a:t>8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API-201, 11.12.21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Sophie Hill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079000" y="141175"/>
            <a:ext cx="54900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2: rejection region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235500" y="859200"/>
            <a:ext cx="42861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𝜶 = 0.05, so usually our multiplier would be 1.96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Since we are using the t-distribution, it’s going to be a bit bigger.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calculate this in Excel with =T.INV.2T(0.05, 27) = 2.05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2079000" y="141175"/>
            <a:ext cx="54900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2: rejection region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235500" y="859200"/>
            <a:ext cx="42861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The rejection region is consists of values </a:t>
            </a:r>
            <a:r>
              <a:rPr i="1" lang="en" sz="1800"/>
              <a:t>more extreme</a:t>
            </a:r>
            <a:r>
              <a:rPr lang="en" sz="1800"/>
              <a:t> than: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Null value ± 2.05*SE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= 0 ± 2.05*4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= ± 8.2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Our estimate is 6cm, which does not fall in the rejection region.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/>
              <a:t>→ Fail to reject</a:t>
            </a:r>
            <a:endParaRPr b="1" sz="1800"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000" y="859375"/>
            <a:ext cx="4131724" cy="41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2079000" y="141175"/>
            <a:ext cx="54900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3: confidence interval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235500" y="859200"/>
            <a:ext cx="42861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use the same multiplier as before: 2.05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But this time we are putting the estimate in the middle, not the null value!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confidence interval is defined by: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Estimate ± 2.05*SE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 6 ± 2.05*4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 [-2.2, 14.2]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confidence interval includes our null value of 0cm.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/>
              <a:t>Fail to reject</a:t>
            </a:r>
            <a:endParaRPr b="1" sz="1800"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600" y="706975"/>
            <a:ext cx="4286099" cy="428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2079000" y="141175"/>
            <a:ext cx="54900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methods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235500" y="7800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p-value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Is the p-value of my estimate &lt; alpha 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75975" y="7800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Rejection region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Does my estimate fall in the rejection region?</a:t>
            </a:r>
            <a:endParaRPr sz="1600"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6119525" y="7800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Confidence interval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Does my confidence interval exclude the null?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75" y="2052100"/>
            <a:ext cx="2808000" cy="28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5975" y="2052100"/>
            <a:ext cx="2808000" cy="28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9525" y="2052100"/>
            <a:ext cx="2808000" cy="28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7875"/>
            <a:ext cx="8520600" cy="12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Here are the results of poll evaluating support for drilling for oil and natural gas off the coast of California.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2338475"/>
            <a:ext cx="434340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5712900" y="4757825"/>
            <a:ext cx="32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OIS, Exercise 6.25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353475" y="1995650"/>
            <a:ext cx="4343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AutoNum type="alphaLcParenBoth"/>
            </a:pPr>
            <a:r>
              <a:rPr lang="en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What proportion of college grads and non-college grads support drilling for oil and natural gas?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7875"/>
            <a:ext cx="8520600" cy="12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Here are the results of poll evaluating support for drilling for oil and natural gas off the coast of California.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2338475"/>
            <a:ext cx="434340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/>
          <p:nvPr/>
        </p:nvSpPr>
        <p:spPr>
          <a:xfrm>
            <a:off x="5712900" y="4668175"/>
            <a:ext cx="32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OIS, Exercise 6.25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353475" y="1995650"/>
            <a:ext cx="43434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AutoNum type="alphaLcParenBoth"/>
            </a:pPr>
            <a:r>
              <a:rPr lang="en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What proportion of college grads and non-college grads support drilling for oil and natural gas?</a:t>
            </a:r>
            <a:endParaRPr sz="1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q</a:t>
            </a:r>
            <a:r>
              <a:rPr baseline="-25000" lang="en" sz="18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c</a:t>
            </a:r>
            <a:r>
              <a:rPr lang="en" sz="18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-hat = 154/438 = 0.352</a:t>
            </a:r>
            <a:endParaRPr sz="18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q</a:t>
            </a:r>
            <a:r>
              <a:rPr baseline="-25000" lang="en" sz="18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nc</a:t>
            </a:r>
            <a:r>
              <a:rPr lang="en" sz="18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-hat = 132/389 = 0.339</a:t>
            </a:r>
            <a:endParaRPr sz="18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7875"/>
            <a:ext cx="8520600" cy="12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Here are the results of poll evaluating support for drilling for oil and natural gas off the coast of California.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2338475"/>
            <a:ext cx="434340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5712900" y="4668175"/>
            <a:ext cx="32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OIS, Exercise 6.25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353475" y="1995650"/>
            <a:ext cx="43434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(b) Is the difference between these proportions statistically significant at the 5% level?</a:t>
            </a:r>
            <a:endParaRPr sz="1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7875"/>
            <a:ext cx="8520600" cy="12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Here are the results of poll evaluating support for drilling for oil and natural gas off the coast of California.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2338475"/>
            <a:ext cx="434340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5712900" y="4668175"/>
            <a:ext cx="32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OIS, Exercise 6.25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353475" y="1995650"/>
            <a:ext cx="4343400" cy="29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(b) Is the difference between these proportions statistically significant at the 5% level?</a:t>
            </a:r>
            <a:endParaRPr sz="1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q</a:t>
            </a:r>
            <a:r>
              <a:rPr baseline="-25000" lang="en" sz="18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c</a:t>
            </a:r>
            <a:r>
              <a:rPr lang="en" sz="18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-hat = 0.352     q</a:t>
            </a:r>
            <a:r>
              <a:rPr baseline="-25000" lang="en" sz="18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nc</a:t>
            </a:r>
            <a:r>
              <a:rPr lang="en" sz="18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-hat = 0.339</a:t>
            </a:r>
            <a:endParaRPr sz="18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H</a:t>
            </a:r>
            <a:r>
              <a:rPr baseline="-25000" lang="en" sz="18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r>
              <a:rPr lang="en" sz="18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: q</a:t>
            </a:r>
            <a:r>
              <a:rPr baseline="-25000" lang="en" sz="18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c</a:t>
            </a:r>
            <a:r>
              <a:rPr lang="en" sz="18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 - q</a:t>
            </a:r>
            <a:r>
              <a:rPr baseline="-25000" lang="en" sz="18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nc</a:t>
            </a:r>
            <a:r>
              <a:rPr lang="en" sz="18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 = 0</a:t>
            </a:r>
            <a:endParaRPr sz="18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Estimate = q</a:t>
            </a:r>
            <a:r>
              <a:rPr baseline="-25000" lang="en" sz="18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c</a:t>
            </a:r>
            <a:r>
              <a:rPr lang="en" sz="18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-hat - q</a:t>
            </a:r>
            <a:r>
              <a:rPr baseline="-25000" lang="en" sz="18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nc</a:t>
            </a:r>
            <a:r>
              <a:rPr lang="en" sz="18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-hat = </a:t>
            </a:r>
            <a:endParaRPr sz="18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0.352-0.339 = 0.013</a:t>
            </a:r>
            <a:endParaRPr sz="18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7875"/>
            <a:ext cx="8520600" cy="12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Here are the results of poll evaluating support for drilling for oil and natural gas off the coast of California.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2338475"/>
            <a:ext cx="434340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/>
          <p:nvPr/>
        </p:nvSpPr>
        <p:spPr>
          <a:xfrm>
            <a:off x="5712900" y="4668175"/>
            <a:ext cx="32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OIS, Exercise 6.25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353475" y="1995650"/>
            <a:ext cx="43434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(b) Is the difference between these proportions statistically significant at the 5% level?</a:t>
            </a:r>
            <a:endParaRPr sz="1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8" y="3122086"/>
            <a:ext cx="4343399" cy="185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11700" y="1157875"/>
            <a:ext cx="8520600" cy="12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Here are the results of poll evaluating support for drilling for oil and natural gas off the coast of California.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2338475"/>
            <a:ext cx="434340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/>
        </p:nvSpPr>
        <p:spPr>
          <a:xfrm>
            <a:off x="5712900" y="4668175"/>
            <a:ext cx="32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OIS, Exercise 6.25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353475" y="1995650"/>
            <a:ext cx="43434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(b) Is the difference between these proportions statistically significant at the 5% level?</a:t>
            </a:r>
            <a:endParaRPr sz="1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Z-score = (est-null)/SE  </a:t>
            </a:r>
            <a:endParaRPr sz="18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= (</a:t>
            </a:r>
            <a:r>
              <a:rPr lang="en" sz="18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0.013 - 0)/0.0331</a:t>
            </a:r>
            <a:endParaRPr sz="18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= 0.393</a:t>
            </a:r>
            <a:endParaRPr sz="18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3 methods of hypothesis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Guidance on using weights for the final exercise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1: p-value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311700" y="1157875"/>
            <a:ext cx="85206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/>
              <a:t>Alpha = 0.05		Estimate = 0.013		SE = 0.0331	Z = 0.393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P-value = ?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1: p-value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157875"/>
            <a:ext cx="85206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Alpha = 0.05		Estimate = 0.013		SE = 0.0331	Z = 0.393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P-value = 2*(1-NORM.S.DIST( ABS(0.393), TRUE) 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		  = 0.69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Conclusion?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1: p-value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7875"/>
            <a:ext cx="85206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Alpha = 0.05		Estimate = 0.013		SE = 0.0331	Z = 0.393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P-value = 2*(1-NORM.S.DIST( ABS(0.393), TRUE) 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		  = 0.69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Conclusion? Fail to reject!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2: rejection region</a:t>
            </a:r>
            <a:endParaRPr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311700" y="1157875"/>
            <a:ext cx="85206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Alpha = 0.05		Estimate = 0.013		SE = 0.0331	Z = 0.393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Rejection region is the values more extreme than: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Null value +/- 1.96*SE = 0 +/- 1.96*0.0331 =  +/- 0.0649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Our estimate = 0.013, which is not bigger than 0.0649 or smaller than -0.0649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Fail to reject!</a:t>
            </a:r>
            <a:endParaRPr b="1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3: confidence interval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311700" y="1157875"/>
            <a:ext cx="85206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Alpha = 0.05		Estimate = 0.013		SE = 0.0331	Z = 0.393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The confidence interval is given by: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Estimate +/- 1.96*SE = 0.013 +/- 1.96*0.0331 = 0.013 +/- 0.0649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= [-0.0519, 0.0779]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Our confidence interval contains the null value of 0.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Fail to reject!</a:t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079000" y="141175"/>
            <a:ext cx="54900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35500" y="959875"/>
            <a:ext cx="38841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Suppose we want to test if the </a:t>
            </a:r>
            <a:r>
              <a:rPr b="1" lang="en" sz="1800"/>
              <a:t>average height</a:t>
            </a:r>
            <a:r>
              <a:rPr lang="en" sz="1800"/>
              <a:t> of students in school A and school B is the same.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We take a random sample from each school and find that the students in </a:t>
            </a:r>
            <a:r>
              <a:rPr lang="en" sz="1800"/>
              <a:t>school</a:t>
            </a:r>
            <a:r>
              <a:rPr lang="en" sz="1800"/>
              <a:t> B are </a:t>
            </a:r>
            <a:r>
              <a:rPr b="1" lang="en" sz="1800"/>
              <a:t>6cm taller</a:t>
            </a:r>
            <a:r>
              <a:rPr lang="en" sz="1800"/>
              <a:t> on average.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Is this difference statistically significant at alpha = 0.05?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079000" y="141175"/>
            <a:ext cx="54900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235500" y="959875"/>
            <a:ext cx="38841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Suppose we want to test if the </a:t>
            </a:r>
            <a:r>
              <a:rPr b="1" lang="en" sz="1800"/>
              <a:t>average height</a:t>
            </a:r>
            <a:r>
              <a:rPr lang="en" sz="1800"/>
              <a:t> of students in school A and school B is the same.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We take a random sample from each school and find that the students in school B are </a:t>
            </a:r>
            <a:r>
              <a:rPr b="1" lang="en" sz="1800"/>
              <a:t>6cm taller</a:t>
            </a:r>
            <a:r>
              <a:rPr lang="en" sz="1800"/>
              <a:t> on average.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Is this difference statistically significant at alpha = 0.05?</a:t>
            </a:r>
            <a:endParaRPr sz="1800"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4620775" y="115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{6A28B4CC-F44B-40F9-932D-1B26FDC103FA}</a:tableStyleId>
              </a:tblPr>
              <a:tblGrid>
                <a:gridCol w="1858400"/>
                <a:gridCol w="1163700"/>
                <a:gridCol w="1163700"/>
              </a:tblGrid>
              <a:tr h="41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School A</a:t>
                      </a:r>
                      <a:endParaRPr b="1"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School B</a:t>
                      </a:r>
                      <a:endParaRPr b="1"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43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Sample std dev</a:t>
                      </a:r>
                      <a:endParaRPr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12.2</a:t>
                      </a:r>
                      <a:endParaRPr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17.9</a:t>
                      </a:r>
                      <a:endParaRPr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46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Sample size</a:t>
                      </a:r>
                      <a:endParaRPr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28</a:t>
                      </a:r>
                      <a:endParaRPr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30</a:t>
                      </a:r>
                      <a:endParaRPr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" name="Google Shape;79;p16"/>
          <p:cNvSpPr txBox="1"/>
          <p:nvPr/>
        </p:nvSpPr>
        <p:spPr>
          <a:xfrm>
            <a:off x="4620700" y="2718000"/>
            <a:ext cx="4185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What is the standard error of the difference in means?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079000" y="141175"/>
            <a:ext cx="54900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235500" y="959875"/>
            <a:ext cx="38841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Suppose we want to test if the </a:t>
            </a:r>
            <a:r>
              <a:rPr b="1" lang="en" sz="1800"/>
              <a:t>average height</a:t>
            </a:r>
            <a:r>
              <a:rPr lang="en" sz="1800"/>
              <a:t> of students in school A and school B is the same.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We take a random sample from each school and find that the students in school B are </a:t>
            </a:r>
            <a:r>
              <a:rPr b="1" lang="en" sz="1800"/>
              <a:t>6cm taller</a:t>
            </a:r>
            <a:r>
              <a:rPr lang="en" sz="1800"/>
              <a:t> on average.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Is this difference statistically significant at alpha = 0.05?</a:t>
            </a:r>
            <a:endParaRPr sz="1800"/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4620775" y="115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{6A28B4CC-F44B-40F9-932D-1B26FDC103FA}</a:tableStyleId>
              </a:tblPr>
              <a:tblGrid>
                <a:gridCol w="1858400"/>
                <a:gridCol w="1163700"/>
                <a:gridCol w="1163700"/>
              </a:tblGrid>
              <a:tr h="41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School A</a:t>
                      </a:r>
                      <a:endParaRPr b="1"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School B</a:t>
                      </a:r>
                      <a:endParaRPr b="1"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43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Sample std dev</a:t>
                      </a:r>
                      <a:endParaRPr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12.2</a:t>
                      </a:r>
                      <a:endParaRPr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17.9</a:t>
                      </a:r>
                      <a:endParaRPr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46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Sample size</a:t>
                      </a:r>
                      <a:endParaRPr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28</a:t>
                      </a:r>
                      <a:endParaRPr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30</a:t>
                      </a:r>
                      <a:endParaRPr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7" name="Google Shape;87;p17"/>
          <p:cNvSpPr txBox="1"/>
          <p:nvPr/>
        </p:nvSpPr>
        <p:spPr>
          <a:xfrm>
            <a:off x="4620700" y="2718000"/>
            <a:ext cx="4185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What is the standard error of the difference in means?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59644" t="0"/>
          <a:stretch/>
        </p:blipFill>
        <p:spPr>
          <a:xfrm>
            <a:off x="4708600" y="3689750"/>
            <a:ext cx="1653749" cy="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079000" y="141175"/>
            <a:ext cx="54900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35500" y="959875"/>
            <a:ext cx="38841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Suppose we want to test if the </a:t>
            </a:r>
            <a:r>
              <a:rPr b="1" lang="en" sz="1800"/>
              <a:t>average height</a:t>
            </a:r>
            <a:r>
              <a:rPr lang="en" sz="1800"/>
              <a:t> of students in school A and school B is the same.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We take a random sample from each school and find that the students in school B are </a:t>
            </a:r>
            <a:r>
              <a:rPr b="1" lang="en" sz="1800"/>
              <a:t>6cm taller</a:t>
            </a:r>
            <a:r>
              <a:rPr lang="en" sz="1800"/>
              <a:t> on average.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Is this difference statistically significant at alpha = 0.05?</a:t>
            </a:r>
            <a:endParaRPr sz="1800"/>
          </a:p>
        </p:txBody>
      </p:sp>
      <p:graphicFrame>
        <p:nvGraphicFramePr>
          <p:cNvPr id="95" name="Google Shape;95;p18"/>
          <p:cNvGraphicFramePr/>
          <p:nvPr/>
        </p:nvGraphicFramePr>
        <p:xfrm>
          <a:off x="4620775" y="115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{6A28B4CC-F44B-40F9-932D-1B26FDC103FA}</a:tableStyleId>
              </a:tblPr>
              <a:tblGrid>
                <a:gridCol w="1858400"/>
                <a:gridCol w="1163700"/>
                <a:gridCol w="1163700"/>
              </a:tblGrid>
              <a:tr h="41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School A</a:t>
                      </a:r>
                      <a:endParaRPr b="1"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School B</a:t>
                      </a:r>
                      <a:endParaRPr b="1"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43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Sample std dev</a:t>
                      </a:r>
                      <a:endParaRPr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12.2</a:t>
                      </a:r>
                      <a:endParaRPr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17.9</a:t>
                      </a:r>
                      <a:endParaRPr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46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Sample size</a:t>
                      </a:r>
                      <a:endParaRPr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28</a:t>
                      </a:r>
                      <a:endParaRPr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30</a:t>
                      </a:r>
                      <a:endParaRPr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6" name="Google Shape;96;p18"/>
          <p:cNvSpPr txBox="1"/>
          <p:nvPr/>
        </p:nvSpPr>
        <p:spPr>
          <a:xfrm>
            <a:off x="4620700" y="2718000"/>
            <a:ext cx="4185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What is the standard error of the difference in means?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600" y="3689749"/>
            <a:ext cx="4098002" cy="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350" y="420525"/>
            <a:ext cx="4540275" cy="45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2079000" y="141175"/>
            <a:ext cx="54900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235500" y="1087800"/>
            <a:ext cx="38841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Null hypothesis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H</a:t>
            </a:r>
            <a:r>
              <a:rPr baseline="-25000" lang="en" sz="1800"/>
              <a:t>0</a:t>
            </a:r>
            <a:r>
              <a:rPr lang="en" sz="1800"/>
              <a:t>: 𝝻</a:t>
            </a:r>
            <a:r>
              <a:rPr baseline="-25000" lang="en" sz="1800"/>
              <a:t>B </a:t>
            </a:r>
            <a:r>
              <a:rPr lang="en" sz="1800"/>
              <a:t>- </a:t>
            </a:r>
            <a:r>
              <a:rPr lang="en" sz="1800"/>
              <a:t>𝝻</a:t>
            </a:r>
            <a:r>
              <a:rPr baseline="-25000" lang="en" sz="1800"/>
              <a:t>A </a:t>
            </a:r>
            <a:r>
              <a:rPr lang="en" sz="1800"/>
              <a:t>= 0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Estimate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r>
              <a:rPr baseline="-25000" lang="en" sz="1800"/>
              <a:t>B</a:t>
            </a:r>
            <a:r>
              <a:rPr lang="en" sz="1800"/>
              <a:t> - x</a:t>
            </a:r>
            <a:r>
              <a:rPr baseline="-25000" lang="en" sz="1800"/>
              <a:t>A</a:t>
            </a:r>
            <a:r>
              <a:rPr lang="en" sz="1800"/>
              <a:t> = 6cm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SE = 4cm</a:t>
            </a:r>
            <a:endParaRPr sz="1800"/>
          </a:p>
        </p:txBody>
      </p:sp>
      <p:cxnSp>
        <p:nvCxnSpPr>
          <p:cNvPr id="105" name="Google Shape;105;p19"/>
          <p:cNvCxnSpPr/>
          <p:nvPr/>
        </p:nvCxnSpPr>
        <p:spPr>
          <a:xfrm>
            <a:off x="329087" y="3041136"/>
            <a:ext cx="17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9"/>
          <p:cNvCxnSpPr/>
          <p:nvPr/>
        </p:nvCxnSpPr>
        <p:spPr>
          <a:xfrm>
            <a:off x="786287" y="3041136"/>
            <a:ext cx="17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2079000" y="141175"/>
            <a:ext cx="54900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1: p-value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64100" y="859200"/>
            <a:ext cx="42861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</a:t>
            </a:r>
            <a:r>
              <a:rPr b="1" lang="en" sz="1800"/>
              <a:t>-statistic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= (est - null)/SE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= (6 - 0)/4 = </a:t>
            </a:r>
            <a:r>
              <a:rPr b="1" lang="en" sz="1800">
                <a:solidFill>
                  <a:schemeClr val="lt1"/>
                </a:solidFill>
              </a:rPr>
              <a:t>1.5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p-value</a:t>
            </a:r>
            <a:r>
              <a:rPr lang="en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= TDIST( ABS(1.5), 28-1, 2)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= 0.15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p = 0.15 &gt; 0.05 = 𝛂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→ Fail to reject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079000" y="141175"/>
            <a:ext cx="54900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1: p-value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64100" y="859200"/>
            <a:ext cx="42861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T-statistic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= (est - null)/SE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= (6 - 0)/4 = </a:t>
            </a:r>
            <a:r>
              <a:rPr b="1" lang="en" sz="1800"/>
              <a:t>1.5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p-value</a:t>
            </a:r>
            <a:r>
              <a:rPr lang="en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= =TDIST( ABS(1.5), 28-1, 2)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= 0.15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 = 0.15 &gt; 0.05 = 𝛂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/>
              <a:t>→ Fail to reject</a:t>
            </a:r>
            <a:endParaRPr b="1" sz="180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400" y="652650"/>
            <a:ext cx="4286099" cy="428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PI201_template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