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9303bdd9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9303bdd9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9303bdd9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9303bdd9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303bdd9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9303bdd9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9303bdd9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9303bdd9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9303bdd9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9303bdd9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9303bdd9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9303bdd9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9303bdd9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9303bdd9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303bdd9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9303bdd9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9303bdd9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9303bdd9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303bdd9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303bdd9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303bdd9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9303bdd9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9303bdd9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9303bdd9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9303bdd9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9303bdd9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9303bdd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9303bdd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303bdd9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9303bdd9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9303bdd9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9303bdd9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9303bdd9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9303bdd9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bc.com/news/world-europe-5581763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inyurl.com/FriedenOHtoo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 1780: International Political Economy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 Jan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framework: The Three i’s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Interests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What does each player want?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Simplest case: material interests. Workers want higher wages, firms want greater profits. But there are non-material interests too! (environmental; altruistic; ideological; strategic)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How do the players interact with each other?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Think: coalition-building; tit-for-tat; reciprocity; coordination; etc.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Institutions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What are the “rules of the game”?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Includes informal institutions (like social norms) as well as formal institutions (e.g. electoral systems; the EU, the WTO,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9406"/>
            <a:ext cx="9144001" cy="247743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25750" y="381000"/>
            <a:ext cx="86925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Consider two groups competing over trade policy.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The status quo may reflect a balance between these two interests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i="1" lang="en" sz="2000">
                <a:latin typeface="Montserrat"/>
                <a:ea typeface="Montserrat"/>
                <a:cs typeface="Montserrat"/>
                <a:sym typeface="Montserrat"/>
              </a:rPr>
              <a:t>Why might some individuals favor more/less trade protection?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225750" y="381000"/>
            <a:ext cx="86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Now suppose that some workers become more pro-free trade… (perhaps because their sector becomes more internationally competitive).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0" y="2252200"/>
            <a:ext cx="8839202" cy="270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25750" y="381000"/>
            <a:ext cx="86925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If we think purely in terms of interests, then we might expect this to cause a policy change in favor of trade liberalization.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i="1" lang="en" sz="2000">
                <a:latin typeface="Montserrat"/>
                <a:ea typeface="Montserrat"/>
                <a:cs typeface="Montserrat"/>
                <a:sym typeface="Montserrat"/>
              </a:rPr>
              <a:t>Can you think of any reasons why this might not happen?</a:t>
            </a:r>
            <a:endParaRPr i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3850"/>
            <a:ext cx="8839202" cy="284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225750" y="381000"/>
            <a:ext cx="869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Interactions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: Suppose there is a group of environmentalists that are neutral on trade policy and only care about environmental policy. The trade protectionists might be able to </a:t>
            </a:r>
            <a:r>
              <a:rPr i="1" lang="en" sz="2000">
                <a:latin typeface="Montserrat"/>
                <a:ea typeface="Montserrat"/>
                <a:cs typeface="Montserrat"/>
                <a:sym typeface="Montserrat"/>
              </a:rPr>
              <a:t>build a coalition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with the environmentalists around a shared program.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4200"/>
            <a:ext cx="8773242" cy="28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225750" y="381000"/>
            <a:ext cx="869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Interactions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: Suppose there is a group of environmentalists that are neutral on trade policy and only care about environmental policy. The trade protectionists might be able to build a coalition with the environmentalists around a shared program.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4200"/>
            <a:ext cx="8839203" cy="253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225750" y="381000"/>
            <a:ext cx="86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Institutions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: Suppose that liberalizing trade policy only requires a simple majority vote, but making trade policy requires a supermajority.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0" y="2200750"/>
            <a:ext cx="8839203" cy="246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225750" y="381000"/>
            <a:ext cx="86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Institutions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: Suppose that liberalizing trade policy only requires a simple majority vote, but making trade policy requires a supermajority.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7100"/>
            <a:ext cx="8839202" cy="2678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UK vs EU vaccine dispute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472000" y="1585400"/>
            <a:ext cx="8360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Read </a:t>
            </a: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this BBC News article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and consider the following questions.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Who are the main actors in this dispute, and what are their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interests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How has Brexit shaped the way that the UK and the EU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interact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in this dispute?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How would this story have played out if the UK were still part of 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institution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of the EU?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requirements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Three take-home essays [3 x 20%]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90-minute midterm [15%]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90-minute final examination [15%]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Section attendance &amp; participation [10%]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oriented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Familiarize yourself with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Canvas site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Here you will find lecture outlines, handouts, readings that are not in the textbooks, study guides, section materials, and Zoom links.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Please join our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Slack workspace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(from Canvas) and use it as a place to ask questions and start discussions! This will also count towards your participation grade.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Lectures: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Mon, Weds, 3-5pm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Section: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Thurs 9am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12pm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Office hours: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Prof. Frieden: Tuesdays 10am-11:30am and 2pm-3:30pm [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sign-up required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Sophie: Mondays 1-3pm [no sign-up]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Chelsea: Thursdays, 8am-9am, 10am-11am [no sign-up]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all Zoom links should be available in Canvas (go to the “Zoom” tab). Please contact your TF is anything is missing!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help you stay on top of the readings, we have created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study guides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that outline the main concepts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 don’t need to complete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the readings for a topic before we start that topic in lecture, but it’s important to (i) come to class ready to participate; (ii) not fall behind!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975" y="3311450"/>
            <a:ext cx="4683525" cy="1741424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7"/>
          <p:cNvSpPr txBox="1"/>
          <p:nvPr/>
        </p:nvSpPr>
        <p:spPr>
          <a:xfrm>
            <a:off x="1347575" y="4221575"/>
            <a:ext cx="266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A list of key concepts from Study Guide #1 - available on Canvas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live in interesting times...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Teaching and learning online is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hard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want to hear from you about what works – and what doesn’t – for online learning.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framework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this class we are interested in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rather than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normative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questions.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Is this question positive or normative? Can you convert it from one category to the other?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11450" y="3182900"/>
            <a:ext cx="4090500" cy="115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Should governments take action to combat rising inequality?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framework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this class we are interested in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rather than </a:t>
            </a:r>
            <a:r>
              <a:rPr b="1" i="1" lang="en">
                <a:latin typeface="Montserrat"/>
                <a:ea typeface="Montserrat"/>
                <a:cs typeface="Montserrat"/>
                <a:sym typeface="Montserrat"/>
              </a:rPr>
              <a:t>normative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questions.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Is this question positive or normative? Can you convert it from one category to the other?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11450" y="3182900"/>
            <a:ext cx="4090500" cy="115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Source Code Pro"/>
                <a:ea typeface="Source Code Pro"/>
                <a:cs typeface="Source Code Pro"/>
                <a:sym typeface="Source Code Pro"/>
              </a:rPr>
              <a:t>Should</a:t>
            </a:r>
            <a:r>
              <a:rPr lang="en" sz="2100">
                <a:latin typeface="Source Code Pro"/>
                <a:ea typeface="Source Code Pro"/>
                <a:cs typeface="Source Code Pro"/>
                <a:sym typeface="Source Code Pro"/>
              </a:rPr>
              <a:t> governments take action to combat rising inequality?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692400" y="3182900"/>
            <a:ext cx="4402200" cy="1015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What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are the main causes of rising inequality?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How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can governments reduce inequality?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621725" y="4475900"/>
            <a:ext cx="13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Normative</a:t>
            </a:r>
            <a:endParaRPr b="1"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227800" y="4475900"/>
            <a:ext cx="13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Positive</a:t>
            </a:r>
            <a:endParaRPr b="1" sz="1600">
              <a:solidFill>
                <a:srgbClr val="4A86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framework: Unit of Analysis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 IPE, we analyze the behavior of a wide range of actors: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individuals (voters, workers, political leaders)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groups and organizations (firms, political parties, unions, industries)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nation states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supranational/international organizations (the EU, IMF, WTO,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 we talk about the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unit of analysis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we are talking about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whose behavior we want to explain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Note: there is rarely one “correct” answer here… in some cases we might analyze the behavior of a nation state as if it were a unitary actor. In other cases we might want to dig into the domestic factions within a country.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