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3ec36b4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3ec36b4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ac10e1eb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ac10e1eb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ac10e1eb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ac10e1eb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ac10e1eb6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ac10e1eb6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ac10e1eb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ac10e1eb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3ec36b4a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3ec36b4a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a837730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a837730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ac10e1e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ac10e1e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ac10e1e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ac10e1e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ac10e1eb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ac10e1eb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ac10e1eb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ac10e1eb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ac10e1eb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ac10e1eb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ac10e1eb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ac10e1eb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phie's layout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 1780: International Political Economy</a:t>
            </a:r>
            <a:endParaRPr/>
          </a:p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Apr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/>
        </p:nvSpPr>
        <p:spPr>
          <a:xfrm>
            <a:off x="399600" y="1572700"/>
            <a:ext cx="19080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Primary argument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2434075" y="1572700"/>
            <a:ext cx="19080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Key subarguments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4468550" y="1572700"/>
            <a:ext cx="22197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Supporting evidence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311700" y="4653325"/>
            <a:ext cx="22197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Important key terms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425400" y="2178575"/>
            <a:ext cx="1882200" cy="22755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2629750" y="4653325"/>
            <a:ext cx="5530200" cy="4002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6814725" y="1572700"/>
            <a:ext cx="19080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Analysis example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8224450" y="4640125"/>
            <a:ext cx="799200" cy="33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Source Code Pro"/>
                <a:ea typeface="Source Code Pro"/>
                <a:cs typeface="Source Code Pro"/>
                <a:sym typeface="Source Code Pro"/>
              </a:rPr>
              <a:t>#2</a:t>
            </a:r>
            <a:endParaRPr b="1" i="1"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2446975" y="2178575"/>
            <a:ext cx="1882200" cy="22755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4468550" y="2178575"/>
            <a:ext cx="2219700" cy="22755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6827625" y="2178575"/>
            <a:ext cx="1908000" cy="22755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Copelovitch, Jeffry Frieden, and Stefanie Walter, “The Political Economy of the Euro Crisis."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Lawrence Broz, “Political System Transparency and Monetary Commitment Regimes."</a:t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399600" y="1572700"/>
            <a:ext cx="19080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Primary argument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2434075" y="1572700"/>
            <a:ext cx="19080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Key subarguments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4468550" y="1572700"/>
            <a:ext cx="22197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Supporting evidence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311700" y="4653325"/>
            <a:ext cx="22197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Important key terms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2629750" y="4653325"/>
            <a:ext cx="5530200" cy="4002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6814725" y="1572700"/>
            <a:ext cx="19080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Analysis example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8224450" y="4640125"/>
            <a:ext cx="799200" cy="369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Source Code Pro"/>
                <a:ea typeface="Source Code Pro"/>
                <a:cs typeface="Source Code Pro"/>
                <a:sym typeface="Source Code Pro"/>
              </a:rPr>
              <a:t>#1</a:t>
            </a:r>
            <a:endParaRPr b="1" i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425400" y="2178575"/>
            <a:ext cx="1882200" cy="2275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2446975" y="2178575"/>
            <a:ext cx="1882200" cy="2275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4468550" y="2178575"/>
            <a:ext cx="2219700" cy="2275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6827625" y="2178575"/>
            <a:ext cx="1908000" cy="2275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/>
        </p:nvSpPr>
        <p:spPr>
          <a:xfrm>
            <a:off x="399600" y="1572700"/>
            <a:ext cx="19080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Primary argument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2434075" y="1572700"/>
            <a:ext cx="19080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Key subarguments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4468550" y="1572700"/>
            <a:ext cx="22197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Supporting evidence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311700" y="4653325"/>
            <a:ext cx="22197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Important key terms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425400" y="2178575"/>
            <a:ext cx="1882200" cy="2275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2629750" y="4653325"/>
            <a:ext cx="5530200" cy="4002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6814725" y="1572700"/>
            <a:ext cx="19080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Analysis example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224450" y="4640125"/>
            <a:ext cx="799200" cy="33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Source Code Pro"/>
                <a:ea typeface="Source Code Pro"/>
                <a:cs typeface="Source Code Pro"/>
                <a:sym typeface="Source Code Pro"/>
              </a:rPr>
              <a:t>#2</a:t>
            </a:r>
            <a:endParaRPr b="1" i="1"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2446975" y="2178575"/>
            <a:ext cx="1882200" cy="2275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4468550" y="2178575"/>
            <a:ext cx="2219700" cy="2275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6827625" y="2178575"/>
            <a:ext cx="1908000" cy="2275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Lawrence Broz, “Political System Transparency and Monetary Commitment Regimes."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debrief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Phew, it's over!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did you struggle with or accomplish well during this exercise?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discuss the best examples of analysis that you found.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49450"/>
            <a:ext cx="8520600" cy="3419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midterm is out!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Reminder about our plagiarism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Activity for today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159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midterm is out!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49450"/>
            <a:ext cx="8520600" cy="3419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midterm was released this morning, Apr 1 at 9AM EST. It will stay open until </a:t>
            </a:r>
            <a:r>
              <a:rPr b="1" lang="en"/>
              <a:t>Apr 4 at 9AM EST</a:t>
            </a:r>
            <a:r>
              <a:rPr lang="en"/>
              <a:t>, and you will have </a:t>
            </a:r>
            <a:r>
              <a:rPr b="1" lang="en"/>
              <a:t>90 minutes </a:t>
            </a:r>
            <a:r>
              <a:rPr lang="en"/>
              <a:t>upon opening the exam to complete it and return.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Feel free to ask any clarification questions now about exam logistics.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 about our plagiarism policy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733">
                <a:highlight>
                  <a:srgbClr val="FFFFFF"/>
                </a:highlight>
              </a:rPr>
              <a:t>This exam is </a:t>
            </a:r>
            <a:r>
              <a:rPr b="1" lang="en" sz="1733">
                <a:highlight>
                  <a:srgbClr val="FFFFFF"/>
                </a:highlight>
              </a:rPr>
              <a:t>open-book</a:t>
            </a:r>
            <a:r>
              <a:rPr lang="en" sz="1733">
                <a:highlight>
                  <a:srgbClr val="FFFFFF"/>
                </a:highlight>
              </a:rPr>
              <a:t>, meaning that you can consult your notes, materials from lecture/section, the readings, and other resources during the exam. However, we will ask you define or explain concepts </a:t>
            </a:r>
            <a:r>
              <a:rPr b="1" lang="en" sz="1733">
                <a:highlight>
                  <a:srgbClr val="FFFFFF"/>
                </a:highlight>
              </a:rPr>
              <a:t>in your own words</a:t>
            </a:r>
            <a:r>
              <a:rPr lang="en" sz="1733">
                <a:highlight>
                  <a:srgbClr val="FFFFFF"/>
                </a:highlight>
              </a:rPr>
              <a:t>, rather than quoting extensively from other sources.</a:t>
            </a:r>
            <a:endParaRPr sz="1733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 about our plagiarism policy</a:t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733">
                <a:highlight>
                  <a:srgbClr val="FFFFFF"/>
                </a:highlight>
              </a:rPr>
              <a:t>Here is a useful rule of thumb:</a:t>
            </a:r>
            <a:endParaRPr sz="1733">
              <a:highlight>
                <a:srgbClr val="FFFFFF"/>
              </a:highlight>
            </a:endParaRPr>
          </a:p>
          <a:p>
            <a:pPr indent="-338670" lvl="0" marL="4572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33"/>
              <a:buFont typeface="Arial"/>
              <a:buChar char="●"/>
            </a:pPr>
            <a:r>
              <a:rPr lang="en" sz="1733">
                <a:highlight>
                  <a:srgbClr val="FFFFFF"/>
                </a:highlight>
              </a:rPr>
              <a:t>For this exam, it </a:t>
            </a:r>
            <a:r>
              <a:rPr b="1" i="1" lang="en" sz="1733">
                <a:highlight>
                  <a:srgbClr val="FFFFFF"/>
                </a:highlight>
              </a:rPr>
              <a:t>is</a:t>
            </a:r>
            <a:r>
              <a:rPr lang="en" sz="1733">
                <a:highlight>
                  <a:srgbClr val="FFFFFF"/>
                </a:highlight>
              </a:rPr>
              <a:t> </a:t>
            </a:r>
            <a:r>
              <a:rPr b="1" lang="en" sz="1733">
                <a:highlight>
                  <a:srgbClr val="FFFFFF"/>
                </a:highlight>
              </a:rPr>
              <a:t>acceptable</a:t>
            </a:r>
            <a:r>
              <a:rPr lang="en" sz="1733">
                <a:highlight>
                  <a:srgbClr val="FFFFFF"/>
                </a:highlight>
              </a:rPr>
              <a:t> to use a standard </a:t>
            </a:r>
            <a:r>
              <a:rPr i="1" lang="en" sz="1733">
                <a:highlight>
                  <a:srgbClr val="FFFFFF"/>
                </a:highlight>
              </a:rPr>
              <a:t>one sentence</a:t>
            </a:r>
            <a:r>
              <a:rPr lang="en" sz="1733">
                <a:highlight>
                  <a:srgbClr val="FFFFFF"/>
                </a:highlight>
              </a:rPr>
              <a:t> explanation without citation (e.g. “According to the Stolper-Samuelson theorem, free trade benefits locally abundant factors of production and harms locally scarce factors of production.“).</a:t>
            </a:r>
            <a:endParaRPr sz="1733">
              <a:highlight>
                <a:srgbClr val="FFFFFF"/>
              </a:highlight>
            </a:endParaRPr>
          </a:p>
          <a:p>
            <a:pPr indent="-33867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33"/>
              <a:buFont typeface="Arial"/>
              <a:buChar char="●"/>
            </a:pPr>
            <a:r>
              <a:rPr lang="en" sz="1733">
                <a:highlight>
                  <a:srgbClr val="FFFFFF"/>
                </a:highlight>
              </a:rPr>
              <a:t>For this exam, it </a:t>
            </a:r>
            <a:r>
              <a:rPr b="1" i="1" lang="en" sz="1733">
                <a:highlight>
                  <a:srgbClr val="FFFFFF"/>
                </a:highlight>
              </a:rPr>
              <a:t>is NOT</a:t>
            </a:r>
            <a:r>
              <a:rPr lang="en" sz="1733">
                <a:highlight>
                  <a:srgbClr val="FFFFFF"/>
                </a:highlight>
              </a:rPr>
              <a:t> </a:t>
            </a:r>
            <a:r>
              <a:rPr b="1" lang="en" sz="1733">
                <a:highlight>
                  <a:srgbClr val="FFFFFF"/>
                </a:highlight>
              </a:rPr>
              <a:t>acceptable</a:t>
            </a:r>
            <a:r>
              <a:rPr lang="en" sz="1733">
                <a:highlight>
                  <a:srgbClr val="FFFFFF"/>
                </a:highlight>
              </a:rPr>
              <a:t> to directly quote </a:t>
            </a:r>
            <a:r>
              <a:rPr i="1" lang="en" sz="1733">
                <a:highlight>
                  <a:srgbClr val="FFFFFF"/>
                </a:highlight>
              </a:rPr>
              <a:t>several sentences</a:t>
            </a:r>
            <a:r>
              <a:rPr lang="en" sz="1733">
                <a:highlight>
                  <a:srgbClr val="FFFFFF"/>
                </a:highlight>
              </a:rPr>
              <a:t>, even if you correctly use quotation marks and cite the source. Instead, we ask you to put these explanations into your own words, to demonstrate your understanding of the concept.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for today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468825"/>
            <a:ext cx="8520600" cy="3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6"/>
              <a:t>International finance and development lightening rounds</a:t>
            </a:r>
            <a:endParaRPr sz="1606"/>
          </a:p>
          <a:p>
            <a:pPr indent="-330597" lvl="0" marL="457200" rtl="0" algn="l">
              <a:spcBef>
                <a:spcPts val="1200"/>
              </a:spcBef>
              <a:spcAft>
                <a:spcPts val="0"/>
              </a:spcAft>
              <a:buSzPts val="1606"/>
              <a:buChar char="●"/>
            </a:pPr>
            <a:r>
              <a:rPr lang="en" sz="1606"/>
              <a:t>First, I will share the link to these slides with you.</a:t>
            </a:r>
            <a:endParaRPr sz="1606"/>
          </a:p>
          <a:p>
            <a:pPr indent="-330597" lvl="0" marL="457200" rtl="0" algn="l">
              <a:spcBef>
                <a:spcPts val="0"/>
              </a:spcBef>
              <a:spcAft>
                <a:spcPts val="0"/>
              </a:spcAft>
              <a:buSzPts val="1606"/>
              <a:buChar char="●"/>
            </a:pPr>
            <a:r>
              <a:rPr b="1" lang="en" sz="1606"/>
              <a:t>In your own words</a:t>
            </a:r>
            <a:r>
              <a:rPr lang="en" sz="1606"/>
              <a:t>, summarize the primary argument, sub-arguments, and supporting evidence for several articles we have seen in class. (Use small font - you may need it!)</a:t>
            </a:r>
            <a:endParaRPr sz="1606"/>
          </a:p>
          <a:p>
            <a:pPr indent="-330597" lvl="0" marL="457200" rtl="0" algn="l">
              <a:spcBef>
                <a:spcPts val="0"/>
              </a:spcBef>
              <a:spcAft>
                <a:spcPts val="0"/>
              </a:spcAft>
              <a:buSzPts val="1606"/>
              <a:buChar char="●"/>
            </a:pPr>
            <a:r>
              <a:rPr lang="en" sz="1606"/>
              <a:t>Find the </a:t>
            </a:r>
            <a:r>
              <a:rPr b="1" lang="en" sz="1606"/>
              <a:t>best example of analysis</a:t>
            </a:r>
            <a:r>
              <a:rPr lang="en" sz="1606"/>
              <a:t> in the article, and </a:t>
            </a:r>
            <a:r>
              <a:rPr b="1" lang="en" sz="1606"/>
              <a:t>type it word-for-word</a:t>
            </a:r>
            <a:r>
              <a:rPr lang="en" sz="1606"/>
              <a:t> into the analysis box.</a:t>
            </a:r>
            <a:endParaRPr sz="1606"/>
          </a:p>
          <a:p>
            <a:pPr indent="-330597" lvl="0" marL="457200" rtl="0" algn="l">
              <a:spcBef>
                <a:spcPts val="0"/>
              </a:spcBef>
              <a:spcAft>
                <a:spcPts val="0"/>
              </a:spcAft>
              <a:buSzPts val="1606"/>
              <a:buChar char="●"/>
            </a:pPr>
            <a:r>
              <a:rPr lang="en" sz="1606"/>
              <a:t>You will have </a:t>
            </a:r>
            <a:r>
              <a:rPr b="1" lang="en" sz="1606"/>
              <a:t>seven</a:t>
            </a:r>
            <a:r>
              <a:rPr b="1" lang="en" sz="1606"/>
              <a:t> minutes </a:t>
            </a:r>
            <a:r>
              <a:rPr lang="en" sz="1606"/>
              <a:t>per article, and then you must switch to the next article.</a:t>
            </a:r>
            <a:endParaRPr sz="1606"/>
          </a:p>
          <a:p>
            <a:pPr indent="-330597" lvl="0" marL="457200" rtl="0" algn="l">
              <a:spcBef>
                <a:spcPts val="0"/>
              </a:spcBef>
              <a:spcAft>
                <a:spcPts val="0"/>
              </a:spcAft>
              <a:buSzPts val="1606"/>
              <a:buChar char="●"/>
            </a:pPr>
            <a:r>
              <a:rPr lang="en" sz="1606"/>
              <a:t>At the end, we will </a:t>
            </a:r>
            <a:r>
              <a:rPr lang="en" sz="1606"/>
              <a:t>debrief</a:t>
            </a:r>
            <a:r>
              <a:rPr lang="en" sz="1606"/>
              <a:t> and discuss the </a:t>
            </a:r>
            <a:r>
              <a:rPr b="1" lang="en" sz="1606"/>
              <a:t>best examples of analysis </a:t>
            </a:r>
            <a:r>
              <a:rPr lang="en" sz="1606"/>
              <a:t>that you uncovered in each article. </a:t>
            </a:r>
            <a:endParaRPr sz="1606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r>
              <a:rPr lang="en"/>
              <a:t>effry A. Frieden, “Globalization and Exchange Rate Policy.” </a:t>
            </a:r>
            <a:endParaRPr/>
          </a:p>
        </p:txBody>
      </p:sp>
      <p:sp>
        <p:nvSpPr>
          <p:cNvPr id="106" name="Google Shape;106;p22"/>
          <p:cNvSpPr txBox="1"/>
          <p:nvPr/>
        </p:nvSpPr>
        <p:spPr>
          <a:xfrm>
            <a:off x="399600" y="1572700"/>
            <a:ext cx="19080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Primary argument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" name="Google Shape;107;p22"/>
          <p:cNvSpPr txBox="1"/>
          <p:nvPr/>
        </p:nvSpPr>
        <p:spPr>
          <a:xfrm>
            <a:off x="2434075" y="1572700"/>
            <a:ext cx="19080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Key subarguments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p22"/>
          <p:cNvSpPr txBox="1"/>
          <p:nvPr/>
        </p:nvSpPr>
        <p:spPr>
          <a:xfrm>
            <a:off x="4468550" y="1572700"/>
            <a:ext cx="22197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Supporting evidence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311700" y="4653325"/>
            <a:ext cx="22197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Important key terms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2629750" y="4653325"/>
            <a:ext cx="5530200" cy="40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6814725" y="1572700"/>
            <a:ext cx="19080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Analysis example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8224450" y="4640125"/>
            <a:ext cx="799200" cy="369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Source Code Pro"/>
                <a:ea typeface="Source Code Pro"/>
                <a:cs typeface="Source Code Pro"/>
                <a:sym typeface="Source Code Pro"/>
              </a:rPr>
              <a:t>#1</a:t>
            </a:r>
            <a:endParaRPr b="1" i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425400" y="2178575"/>
            <a:ext cx="1882200" cy="2275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2446975" y="2178575"/>
            <a:ext cx="1882200" cy="2275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4468550" y="2178575"/>
            <a:ext cx="2219700" cy="2275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6827625" y="2178575"/>
            <a:ext cx="1908000" cy="2275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Jeffry A. Frieden, “Globalization and Exchange Rate Policy.” </a:t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399600" y="1572700"/>
            <a:ext cx="19080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Primary argument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2434075" y="1572700"/>
            <a:ext cx="19080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Key subarguments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4468550" y="1572700"/>
            <a:ext cx="22197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Supporting evidence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311700" y="4653325"/>
            <a:ext cx="22197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Important key terms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425400" y="2178575"/>
            <a:ext cx="1882200" cy="2275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2629750" y="4653325"/>
            <a:ext cx="5530200" cy="40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6814725" y="1572700"/>
            <a:ext cx="19080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Analysis example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8224450" y="4640125"/>
            <a:ext cx="799200" cy="33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Source Code Pro"/>
                <a:ea typeface="Source Code Pro"/>
                <a:cs typeface="Source Code Pro"/>
                <a:sym typeface="Source Code Pro"/>
              </a:rPr>
              <a:t>#2</a:t>
            </a:r>
            <a:endParaRPr b="1" i="1"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2446975" y="2178575"/>
            <a:ext cx="1882200" cy="2275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4468550" y="2178575"/>
            <a:ext cx="2219700" cy="2275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6827625" y="2178575"/>
            <a:ext cx="1908000" cy="2275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Copelovitch, Jeffry Frieden, and Stefanie Walter, “The Political Economy of the Euro Crisis."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399600" y="1572700"/>
            <a:ext cx="1908000" cy="38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Primary argument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2434075" y="1572700"/>
            <a:ext cx="1908000" cy="38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Key subarguments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4468550" y="1572700"/>
            <a:ext cx="2219700" cy="38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Supporting evidence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311700" y="4653325"/>
            <a:ext cx="22197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Important key terms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2629750" y="4653325"/>
            <a:ext cx="5530200" cy="4002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6814725" y="1572700"/>
            <a:ext cx="1908000" cy="38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Analysis example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8224450" y="4640125"/>
            <a:ext cx="799200" cy="369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Source Code Pro"/>
                <a:ea typeface="Source Code Pro"/>
                <a:cs typeface="Source Code Pro"/>
                <a:sym typeface="Source Code Pro"/>
              </a:rPr>
              <a:t>#1</a:t>
            </a:r>
            <a:endParaRPr b="1" i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425400" y="2178575"/>
            <a:ext cx="1882200" cy="22755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2446975" y="2178575"/>
            <a:ext cx="1882200" cy="22755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4468550" y="2178575"/>
            <a:ext cx="2219700" cy="22755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6827625" y="2178575"/>
            <a:ext cx="1908000" cy="22755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