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Source Code Pr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b8fc97f2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b8fc97f2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b8fc97f2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b8fc97f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8fc97f2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b8fc97f2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b8fc97f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b8fc97f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b8fc97f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b8fc97f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b8fc97f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b8fc97f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b8fc97f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b8fc97f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b8fc97f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b8fc97f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9c06aac53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9c06aac53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b8fc97f2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b8fc97f2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b8fc97f2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b8fc97f2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b8fc97f2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b8fc97f2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b8fc97f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b8fc97f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b8fc97f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b8fc97f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b8fc97f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b8fc97f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9c06aac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9c06aac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phie's layout"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Gov 1780: International Political Economy</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Section 3</a:t>
            </a:r>
            <a:endParaRPr/>
          </a:p>
          <a:p>
            <a:pPr indent="0" lvl="0" marL="0" rtl="0" algn="ctr">
              <a:spcBef>
                <a:spcPts val="0"/>
              </a:spcBef>
              <a:spcAft>
                <a:spcPts val="0"/>
              </a:spcAft>
              <a:buNone/>
            </a:pPr>
            <a:r>
              <a:rPr lang="en"/>
              <a:t>11 Feb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1: Map the terms, identify relevant evidence</a:t>
            </a:r>
            <a:endParaRPr/>
          </a:p>
        </p:txBody>
      </p:sp>
      <p:sp>
        <p:nvSpPr>
          <p:cNvPr id="119" name="Google Shape;119;p22"/>
          <p:cNvSpPr txBox="1"/>
          <p:nvPr/>
        </p:nvSpPr>
        <p:spPr>
          <a:xfrm>
            <a:off x="311700" y="1617900"/>
            <a:ext cx="8520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List of terms:</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a)x</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b)y</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c)z</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Evidence:</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b)</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c)</a:t>
            </a:r>
            <a:endParaRPr sz="18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1: Identify and address primary counterargument(s). </a:t>
            </a:r>
            <a:endParaRPr/>
          </a:p>
        </p:txBody>
      </p:sp>
      <p:sp>
        <p:nvSpPr>
          <p:cNvPr id="125" name="Google Shape;125;p23"/>
          <p:cNvSpPr txBox="1"/>
          <p:nvPr/>
        </p:nvSpPr>
        <p:spPr>
          <a:xfrm>
            <a:off x="311700" y="161790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Counterargument:</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How we might address it: </a:t>
            </a:r>
            <a:endParaRPr sz="18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2: Write a clear thesis statement.</a:t>
            </a:r>
            <a:endParaRPr/>
          </a:p>
        </p:txBody>
      </p:sp>
      <p:sp>
        <p:nvSpPr>
          <p:cNvPr id="131" name="Google Shape;131;p24"/>
          <p:cNvSpPr txBox="1"/>
          <p:nvPr/>
        </p:nvSpPr>
        <p:spPr>
          <a:xfrm>
            <a:off x="311700" y="16179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This is my thesis statement.</a:t>
            </a:r>
            <a:endParaRPr sz="18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2: Map the terms, identify relevant evidence</a:t>
            </a:r>
            <a:endParaRPr/>
          </a:p>
        </p:txBody>
      </p:sp>
      <p:sp>
        <p:nvSpPr>
          <p:cNvPr id="137" name="Google Shape;137;p25"/>
          <p:cNvSpPr txBox="1"/>
          <p:nvPr/>
        </p:nvSpPr>
        <p:spPr>
          <a:xfrm>
            <a:off x="311700" y="1617900"/>
            <a:ext cx="8520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List of terms:</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a)x</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b)y</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c)z</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Evidence:</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b)</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c)</a:t>
            </a:r>
            <a:endParaRPr sz="18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2: Identify and address primary counterargument(s). </a:t>
            </a:r>
            <a:endParaRPr/>
          </a:p>
        </p:txBody>
      </p:sp>
      <p:sp>
        <p:nvSpPr>
          <p:cNvPr id="143" name="Google Shape;143;p26"/>
          <p:cNvSpPr txBox="1"/>
          <p:nvPr/>
        </p:nvSpPr>
        <p:spPr>
          <a:xfrm>
            <a:off x="311700" y="161790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Counterargument:</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How we might address it: </a:t>
            </a:r>
            <a:endParaRPr sz="180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3: Write a clear thesis statement.</a:t>
            </a:r>
            <a:endParaRPr/>
          </a:p>
        </p:txBody>
      </p:sp>
      <p:sp>
        <p:nvSpPr>
          <p:cNvPr id="149" name="Google Shape;149;p27"/>
          <p:cNvSpPr txBox="1"/>
          <p:nvPr/>
        </p:nvSpPr>
        <p:spPr>
          <a:xfrm>
            <a:off x="311700" y="16179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This is my thesis statement.</a:t>
            </a:r>
            <a:endParaRPr sz="180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3: Map the terms, identify relevant evidence</a:t>
            </a:r>
            <a:endParaRPr/>
          </a:p>
        </p:txBody>
      </p:sp>
      <p:sp>
        <p:nvSpPr>
          <p:cNvPr id="155" name="Google Shape;155;p28"/>
          <p:cNvSpPr txBox="1"/>
          <p:nvPr/>
        </p:nvSpPr>
        <p:spPr>
          <a:xfrm>
            <a:off x="311700" y="1617900"/>
            <a:ext cx="8520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List of terms:</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a)x</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b)y</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c)z</a:t>
            </a:r>
            <a:endParaRPr sz="1800">
              <a:latin typeface="Source Code Pro"/>
              <a:ea typeface="Source Code Pro"/>
              <a:cs typeface="Source Code Pro"/>
              <a:sym typeface="Source Code Pro"/>
            </a:endParaRPr>
          </a:p>
          <a:p>
            <a:pPr indent="0" lvl="0" marL="0" rtl="0" algn="l">
              <a:spcBef>
                <a:spcPts val="0"/>
              </a:spcBef>
              <a:spcAft>
                <a:spcPts val="0"/>
              </a:spcAft>
              <a:buNone/>
            </a:pPr>
            <a:r>
              <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Evidence:</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a)</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b)</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c)</a:t>
            </a:r>
            <a:endParaRPr sz="18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3: Identify and address primary counterargument(s). </a:t>
            </a:r>
            <a:endParaRPr/>
          </a:p>
        </p:txBody>
      </p:sp>
      <p:sp>
        <p:nvSpPr>
          <p:cNvPr id="161" name="Google Shape;161;p29"/>
          <p:cNvSpPr txBox="1"/>
          <p:nvPr/>
        </p:nvSpPr>
        <p:spPr>
          <a:xfrm>
            <a:off x="311700" y="161790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Counterargument:</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latin typeface="Source Code Pro"/>
                <a:ea typeface="Source Code Pro"/>
                <a:cs typeface="Source Code Pro"/>
                <a:sym typeface="Source Code Pro"/>
              </a:rPr>
              <a:t>How we might address it: </a:t>
            </a:r>
            <a:endParaRPr sz="1800">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 for today</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Essays are coming up! </a:t>
            </a:r>
            <a:r>
              <a:rPr lang="en" sz="2100"/>
              <a:t>How to tackle a Gov 1780 essay.</a:t>
            </a:r>
            <a:endParaRPr sz="2100"/>
          </a:p>
          <a:p>
            <a:pPr indent="-361950" lvl="0" marL="457200" rtl="0" algn="l">
              <a:spcBef>
                <a:spcPts val="0"/>
              </a:spcBef>
              <a:spcAft>
                <a:spcPts val="0"/>
              </a:spcAft>
              <a:buSzPts val="2100"/>
              <a:buAutoNum type="arabicPeriod"/>
            </a:pPr>
            <a:r>
              <a:rPr lang="en" sz="2100"/>
              <a:t>Partner up to tackle a practice essay.</a:t>
            </a:r>
            <a:endParaRPr sz="21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Essays are coming up	</a:t>
            </a:r>
            <a:endParaRPr/>
          </a:p>
        </p:txBody>
      </p:sp>
      <p:sp>
        <p:nvSpPr>
          <p:cNvPr id="75" name="Google Shape;75;p15"/>
          <p:cNvSpPr txBox="1"/>
          <p:nvPr>
            <p:ph idx="1" type="body"/>
          </p:nvPr>
        </p:nvSpPr>
        <p:spPr>
          <a:xfrm>
            <a:off x="311700" y="1468825"/>
            <a:ext cx="8520600" cy="3099900"/>
          </a:xfrm>
          <a:prstGeom prst="rect">
            <a:avLst/>
          </a:prstGeom>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March 3rd: </a:t>
            </a:r>
            <a:r>
              <a:rPr lang="en" sz="1600"/>
              <a:t>First essay questions will be distributed.</a:t>
            </a:r>
            <a:endParaRPr sz="1600"/>
          </a:p>
          <a:p>
            <a:pPr indent="-330200" lvl="0" marL="457200" rtl="0" algn="l">
              <a:spcBef>
                <a:spcPts val="0"/>
              </a:spcBef>
              <a:spcAft>
                <a:spcPts val="0"/>
              </a:spcAft>
              <a:buSzPts val="1600"/>
              <a:buChar char="●"/>
            </a:pPr>
            <a:r>
              <a:rPr b="1" lang="en" sz="1600"/>
              <a:t>March 10th: </a:t>
            </a:r>
            <a:r>
              <a:rPr lang="en" sz="1600"/>
              <a:t>C</a:t>
            </a:r>
            <a:r>
              <a:rPr lang="en" sz="1600"/>
              <a:t>ompleted essay will be due.</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b="1" lang="en" sz="1600"/>
              <a:t>April 12th: </a:t>
            </a:r>
            <a:r>
              <a:rPr lang="en" sz="1600"/>
              <a:t>Second essay questions will be distributed.</a:t>
            </a:r>
            <a:endParaRPr sz="1600"/>
          </a:p>
          <a:p>
            <a:pPr indent="-330200" lvl="0" marL="457200" rtl="0" algn="l">
              <a:spcBef>
                <a:spcPts val="0"/>
              </a:spcBef>
              <a:spcAft>
                <a:spcPts val="0"/>
              </a:spcAft>
              <a:buSzPts val="1600"/>
              <a:buChar char="●"/>
            </a:pPr>
            <a:r>
              <a:rPr b="1" lang="en" sz="1600"/>
              <a:t>April 19th: </a:t>
            </a:r>
            <a:r>
              <a:rPr lang="en" sz="1600"/>
              <a:t>Completed essay will be due</a:t>
            </a:r>
            <a:r>
              <a:rPr b="1" lang="en" sz="1600"/>
              <a:t>.</a:t>
            </a:r>
            <a:endParaRPr b="1" sz="1600"/>
          </a:p>
          <a:p>
            <a:pPr indent="0" lvl="0" marL="457200" rtl="0" algn="l">
              <a:spcBef>
                <a:spcPts val="1200"/>
              </a:spcBef>
              <a:spcAft>
                <a:spcPts val="0"/>
              </a:spcAft>
              <a:buNone/>
            </a:pPr>
            <a:r>
              <a:t/>
            </a:r>
            <a:endParaRPr b="1" sz="1600"/>
          </a:p>
          <a:p>
            <a:pPr indent="-330200" lvl="0" marL="457200" rtl="0" algn="l">
              <a:spcBef>
                <a:spcPts val="1200"/>
              </a:spcBef>
              <a:spcAft>
                <a:spcPts val="0"/>
              </a:spcAft>
              <a:buSzPts val="1600"/>
              <a:buChar char="●"/>
            </a:pPr>
            <a:r>
              <a:rPr b="1" lang="en" sz="1600"/>
              <a:t>April 28th: </a:t>
            </a:r>
            <a:r>
              <a:rPr lang="en" sz="1600"/>
              <a:t>Third essay questions will be distributed.</a:t>
            </a:r>
            <a:endParaRPr sz="1600"/>
          </a:p>
          <a:p>
            <a:pPr indent="-330200" lvl="0" marL="457200" rtl="0" algn="l">
              <a:spcBef>
                <a:spcPts val="0"/>
              </a:spcBef>
              <a:spcAft>
                <a:spcPts val="0"/>
              </a:spcAft>
              <a:buSzPts val="1600"/>
              <a:buChar char="●"/>
            </a:pPr>
            <a:r>
              <a:rPr b="1" lang="en" sz="1600"/>
              <a:t>May 5th:</a:t>
            </a:r>
            <a:r>
              <a:rPr lang="en" sz="1600"/>
              <a:t> Completed essay will be due.</a:t>
            </a:r>
            <a:endParaRPr sz="1600"/>
          </a:p>
          <a:p>
            <a:pPr indent="0" lvl="0" marL="0" rtl="0" algn="l">
              <a:spcBef>
                <a:spcPts val="1200"/>
              </a:spcBef>
              <a:spcAft>
                <a:spcPts val="1200"/>
              </a:spcAft>
              <a:buNone/>
            </a:pPr>
            <a:r>
              <a:t/>
            </a:r>
            <a:endParaRPr/>
          </a:p>
        </p:txBody>
      </p:sp>
      <p:cxnSp>
        <p:nvCxnSpPr>
          <p:cNvPr id="76" name="Google Shape;76;p15"/>
          <p:cNvCxnSpPr/>
          <p:nvPr/>
        </p:nvCxnSpPr>
        <p:spPr>
          <a:xfrm>
            <a:off x="407925" y="2422350"/>
            <a:ext cx="8370900" cy="0"/>
          </a:xfrm>
          <a:prstGeom prst="straightConnector1">
            <a:avLst/>
          </a:prstGeom>
          <a:noFill/>
          <a:ln cap="flat" cmpd="sng" w="9525">
            <a:solidFill>
              <a:schemeClr val="dk2"/>
            </a:solidFill>
            <a:prstDash val="lgDash"/>
            <a:round/>
            <a:headEnd len="med" w="med" type="none"/>
            <a:tailEnd len="med" w="med" type="none"/>
          </a:ln>
        </p:spPr>
      </p:cxnSp>
      <p:cxnSp>
        <p:nvCxnSpPr>
          <p:cNvPr id="77" name="Google Shape;77;p15"/>
          <p:cNvCxnSpPr/>
          <p:nvPr/>
        </p:nvCxnSpPr>
        <p:spPr>
          <a:xfrm>
            <a:off x="407925" y="3565350"/>
            <a:ext cx="8370900" cy="0"/>
          </a:xfrm>
          <a:prstGeom prst="straightConnector1">
            <a:avLst/>
          </a:prstGeom>
          <a:noFill/>
          <a:ln cap="flat" cmpd="sng" w="9525">
            <a:solidFill>
              <a:schemeClr val="dk2"/>
            </a:solidFill>
            <a:prstDash val="lgDash"/>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bad news...that seems like a lot of writing.</a:t>
            </a:r>
            <a:endParaRPr/>
          </a:p>
        </p:txBody>
      </p:sp>
      <p:pic>
        <p:nvPicPr>
          <p:cNvPr id="83" name="Google Shape;83;p16"/>
          <p:cNvPicPr preferRelativeResize="0"/>
          <p:nvPr/>
        </p:nvPicPr>
        <p:blipFill>
          <a:blip r:embed="rId3">
            <a:alphaModFix/>
          </a:blip>
          <a:stretch>
            <a:fillRect/>
          </a:stretch>
        </p:blipFill>
        <p:spPr>
          <a:xfrm>
            <a:off x="1524400" y="1470025"/>
            <a:ext cx="6095200" cy="342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good news...you are all about to become excellent writers.</a:t>
            </a:r>
            <a:endParaRPr/>
          </a:p>
        </p:txBody>
      </p:sp>
      <p:pic>
        <p:nvPicPr>
          <p:cNvPr id="89" name="Google Shape;89;p17"/>
          <p:cNvPicPr preferRelativeResize="0"/>
          <p:nvPr/>
        </p:nvPicPr>
        <p:blipFill>
          <a:blip r:embed="rId3">
            <a:alphaModFix/>
          </a:blip>
          <a:stretch>
            <a:fillRect/>
          </a:stretch>
        </p:blipFill>
        <p:spPr>
          <a:xfrm>
            <a:off x="1516338" y="1438225"/>
            <a:ext cx="6111325" cy="343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tackle a Gov 1780 Essay</a:t>
            </a:r>
            <a:endParaRPr/>
          </a:p>
        </p:txBody>
      </p:sp>
      <p:sp>
        <p:nvSpPr>
          <p:cNvPr id="95" name="Google Shape;95;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Make sure to </a:t>
            </a:r>
            <a:r>
              <a:rPr b="1" lang="en" u="sng"/>
              <a:t>answer the question!</a:t>
            </a:r>
            <a:endParaRPr b="1" u="sng"/>
          </a:p>
          <a:p>
            <a:pPr indent="-342900" lvl="0" marL="457200" rtl="0" algn="l">
              <a:spcBef>
                <a:spcPts val="0"/>
              </a:spcBef>
              <a:spcAft>
                <a:spcPts val="0"/>
              </a:spcAft>
              <a:buSzPts val="1800"/>
              <a:buAutoNum type="arabicPeriod"/>
            </a:pPr>
            <a:r>
              <a:rPr lang="en"/>
              <a:t>Write a clear thesis statement.</a:t>
            </a:r>
            <a:endParaRPr/>
          </a:p>
          <a:p>
            <a:pPr indent="-342900" lvl="0" marL="457200" rtl="0" algn="l">
              <a:spcBef>
                <a:spcPts val="0"/>
              </a:spcBef>
              <a:spcAft>
                <a:spcPts val="0"/>
              </a:spcAft>
              <a:buSzPts val="1800"/>
              <a:buAutoNum type="arabicPeriod"/>
            </a:pPr>
            <a:r>
              <a:rPr lang="en"/>
              <a:t>Organize your essay</a:t>
            </a:r>
            <a:endParaRPr/>
          </a:p>
          <a:p>
            <a:pPr indent="-317500" lvl="1" marL="914400" rtl="0" algn="l">
              <a:spcBef>
                <a:spcPts val="0"/>
              </a:spcBef>
              <a:spcAft>
                <a:spcPts val="0"/>
              </a:spcAft>
              <a:buSzPts val="1400"/>
              <a:buAutoNum type="alphaLcPeriod"/>
            </a:pPr>
            <a:r>
              <a:rPr lang="en"/>
              <a:t>Identify your primary supporting arguments and use them as introductory sentences for supporting paragraphs</a:t>
            </a:r>
            <a:endParaRPr/>
          </a:p>
          <a:p>
            <a:pPr indent="-342900" lvl="0" marL="457200" rtl="0" algn="l">
              <a:spcBef>
                <a:spcPts val="0"/>
              </a:spcBef>
              <a:spcAft>
                <a:spcPts val="0"/>
              </a:spcAft>
              <a:buSzPts val="1800"/>
              <a:buAutoNum type="arabicPeriod"/>
            </a:pPr>
            <a:r>
              <a:rPr lang="en"/>
              <a:t>Draw on class readings, terms, and lectures to employ relevant frameworks and evidence.</a:t>
            </a:r>
            <a:endParaRPr/>
          </a:p>
          <a:p>
            <a:pPr indent="-317500" lvl="1" marL="914400" rtl="0" algn="l">
              <a:spcBef>
                <a:spcPts val="0"/>
              </a:spcBef>
              <a:spcAft>
                <a:spcPts val="0"/>
              </a:spcAft>
              <a:buSzPts val="1400"/>
              <a:buAutoNum type="alphaLcPeriod"/>
            </a:pPr>
            <a:r>
              <a:rPr lang="en"/>
              <a:t>What terms noted in the study guide apply to the question?</a:t>
            </a:r>
            <a:endParaRPr/>
          </a:p>
          <a:p>
            <a:pPr indent="-317500" lvl="1" marL="914400" rtl="0" algn="l">
              <a:spcBef>
                <a:spcPts val="0"/>
              </a:spcBef>
              <a:spcAft>
                <a:spcPts val="0"/>
              </a:spcAft>
              <a:buSzPts val="1400"/>
              <a:buAutoNum type="alphaLcPeriod"/>
            </a:pPr>
            <a:r>
              <a:rPr lang="en"/>
              <a:t>What readings address the topic at hand?</a:t>
            </a:r>
            <a:endParaRPr/>
          </a:p>
          <a:p>
            <a:pPr indent="-342900" lvl="0" marL="457200" rtl="0" algn="l">
              <a:spcBef>
                <a:spcPts val="0"/>
              </a:spcBef>
              <a:spcAft>
                <a:spcPts val="0"/>
              </a:spcAft>
              <a:buSzPts val="1800"/>
              <a:buAutoNum type="arabicPeriod"/>
            </a:pPr>
            <a:r>
              <a:rPr lang="en"/>
              <a:t>Identify and a</a:t>
            </a:r>
            <a:r>
              <a:rPr lang="en"/>
              <a:t>ddress primary counterargument(s).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Partner up to tackle a practice essay</a:t>
            </a:r>
            <a:endParaRPr/>
          </a:p>
        </p:txBody>
      </p:sp>
      <p:sp>
        <p:nvSpPr>
          <p:cNvPr id="101" name="Google Shape;101;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u="sng"/>
              <a:t>Prompt #1: </a:t>
            </a:r>
            <a:endParaRPr sz="2100" u="sng"/>
          </a:p>
          <a:p>
            <a:pPr indent="0" lvl="0" marL="0" rtl="0" algn="l">
              <a:spcBef>
                <a:spcPts val="1200"/>
              </a:spcBef>
              <a:spcAft>
                <a:spcPts val="1200"/>
              </a:spcAft>
              <a:buNone/>
            </a:pPr>
            <a:r>
              <a:rPr lang="en"/>
              <a:t>Describe the course of an international crisis of your choice - how it started, progressed, and was resolved. Then show how a focus on interests, institutions, and interactions could explain the course of the crisis. Pay special attention to how these factors affected the politics of the crisis. Give specific evidence about the crisis and the factors you discuss.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Partner up to tackle a practice essay</a:t>
            </a:r>
            <a:endParaRPr/>
          </a:p>
        </p:txBody>
      </p:sp>
      <p:sp>
        <p:nvSpPr>
          <p:cNvPr id="107" name="Google Shape;107;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u="sng"/>
              <a:t>Prompt #2: </a:t>
            </a:r>
            <a:endParaRPr sz="2100" u="sng"/>
          </a:p>
          <a:p>
            <a:pPr indent="0" lvl="0" marL="0" rtl="0" algn="l">
              <a:spcBef>
                <a:spcPts val="1200"/>
              </a:spcBef>
              <a:spcAft>
                <a:spcPts val="1200"/>
              </a:spcAft>
              <a:buNone/>
            </a:pPr>
            <a:r>
              <a:rPr lang="en"/>
              <a:t>Most economists believe that free trade is a generally desirable policy. Yet the extent to which trade has been free has varied widely, over time and across countries. </a:t>
            </a:r>
            <a:r>
              <a:rPr b="1" lang="en"/>
              <a:t>Explain why governments have differed so much in reducing or adopting trade barriers.</a:t>
            </a:r>
            <a:r>
              <a:rPr lang="en"/>
              <a:t> Show how each of the three concepts emphasized in class (interests, interactions, and institutions) might provide an answer to the question. Provide specific historical examples in support of each concept’s contribution and draw on the framework of strategic interaction where appropriate.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1: Write a clear thesis statement.</a:t>
            </a:r>
            <a:endParaRPr/>
          </a:p>
        </p:txBody>
      </p:sp>
      <p:sp>
        <p:nvSpPr>
          <p:cNvPr id="113" name="Google Shape;113;p21"/>
          <p:cNvSpPr txBox="1"/>
          <p:nvPr/>
        </p:nvSpPr>
        <p:spPr>
          <a:xfrm>
            <a:off x="311700" y="16179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This is my thesis statement.</a:t>
            </a:r>
            <a:endParaRPr sz="18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