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swald Regular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FEA11D-3297-4847-B890-50395719B614}">
  <a:tblStyle styleId="{5DFEA11D-3297-4847-B890-50395719B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Regular-bold.fntdata"/><Relationship Id="rId27" Type="http://schemas.openxmlformats.org/officeDocument/2006/relationships/font" Target="fonts/OswaldRegula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299add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299add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299add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d299add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299add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299add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299add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299add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299add9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299add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299add9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299add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d299add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d299add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299add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299add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d299add9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d299add9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d299add9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d299add9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299add9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299add9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d299add9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d299add9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299add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299add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299ad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299ad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299add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299add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299add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299add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299add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299add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299add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299add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299add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299add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phie's layou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 1780: International Political Economy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Feb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OPEC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68825"/>
            <a:ext cx="3472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Who is the hegemonic power within OPEC, the cartel of oil-producing countries? </a:t>
            </a:r>
            <a:r>
              <a:rPr lang="en" sz="1900">
                <a:solidFill>
                  <a:srgbClr val="FF0000"/>
                </a:solidFill>
              </a:rPr>
              <a:t>Saudi Arabia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How does Saudia Arabia maintain stability in the oil market?</a:t>
            </a:r>
            <a:endParaRPr sz="19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70" y="0"/>
            <a:ext cx="5204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OPEC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68825"/>
            <a:ext cx="40038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Who is the hegemonic power within OPEC, the cartel of oil-producing countries? 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Saudi Arabia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How does Saudia Arabia maintain stability in the oil market?</a:t>
            </a:r>
            <a:endParaRPr sz="19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Threatening/cajoling other countries to not oversupply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Cutting its own supply to maintain stability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00" y="137125"/>
            <a:ext cx="4738201" cy="44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701225" y="3746725"/>
            <a:ext cx="15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Jan 5 2021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Hegemonic stability theory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is the </a:t>
            </a:r>
            <a:r>
              <a:rPr i="1" lang="en" sz="1900"/>
              <a:t>mechanism</a:t>
            </a:r>
            <a:r>
              <a:rPr lang="en" sz="1900"/>
              <a:t> behind this theory? How does the presence of a hegemon actually create international stability?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Enforcing the rules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i.e., acting as “the global policeman”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Unilaterally bearing the costs of stability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hence the term “</a:t>
            </a:r>
            <a:r>
              <a:rPr lang="en" sz="1900"/>
              <a:t>benevolent</a:t>
            </a:r>
            <a:r>
              <a:rPr lang="en" sz="1900"/>
              <a:t> hegemon”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rooms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a LOT of readings last week… so let’s divide and conquer!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the activities and we’ll come back as a group to discuss.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1: Krasner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2: Rogowski; Frieden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3: Davis; Sokoloff &amp; Engerman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What does Krasner predict?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825"/>
            <a:ext cx="8839201" cy="2377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237650" y="3549175"/>
            <a:ext cx="2514600" cy="147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Outcome: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314700" y="3549175"/>
            <a:ext cx="2514600" cy="147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Outcome: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317700" y="3549175"/>
            <a:ext cx="2514600" cy="147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Outcome: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Assessing hegemonic stability theory (HST)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6427850" y="1206050"/>
            <a:ext cx="235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Does not support HST</a:t>
            </a:r>
            <a:endParaRPr sz="2000">
              <a:solidFill>
                <a:srgbClr val="FF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34800" y="1050975"/>
            <a:ext cx="2491800" cy="61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I (1820-1879):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Increasing openness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12750" y="1730550"/>
            <a:ext cx="26883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II (1879-1900):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Modest closure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112750" y="2410125"/>
            <a:ext cx="27546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III (1900-1913):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Greater openness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09150" y="3089700"/>
            <a:ext cx="25431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IV (1918-1939):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Closure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09150" y="3764050"/>
            <a:ext cx="28593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V (1945-1960):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Great openness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864650" y="1206050"/>
            <a:ext cx="17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2000">
                <a:solidFill>
                  <a:srgbClr val="00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upports HST</a:t>
            </a:r>
            <a:endParaRPr sz="2000">
              <a:solidFill>
                <a:srgbClr val="0000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42350" y="1640375"/>
            <a:ext cx="2859300" cy="339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175550" y="1640375"/>
            <a:ext cx="2859300" cy="339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09150" y="4449850"/>
            <a:ext cx="28593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Period VI (1960-present):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Continued openness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Krasner’s amended HST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Krasner “amend” Hegemonic Stability Theory? What would this amended theory predict for international openness  given the rise of China?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Explain with reference to interests, interactions, and institutions.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Rogowski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are the winners and losers of trade, according to the Stolper-Samuelson theorem?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three factors, and how does Rogowski simplify the 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it mean for a country to have a relative </a:t>
            </a:r>
            <a:r>
              <a:rPr i="1" lang="en"/>
              <a:t>abundance</a:t>
            </a:r>
            <a:r>
              <a:rPr lang="en"/>
              <a:t> of a given factor?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assumptions does Rogowski make to go from </a:t>
            </a:r>
            <a:r>
              <a:rPr i="1" lang="en"/>
              <a:t>interests</a:t>
            </a:r>
            <a:r>
              <a:rPr lang="en"/>
              <a:t> to </a:t>
            </a:r>
            <a:r>
              <a:rPr i="1" lang="en"/>
              <a:t>outcomes</a:t>
            </a:r>
            <a:r>
              <a:rPr lang="en"/>
              <a:t>? Are they plausible?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Frieden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“adjustment” entail for deficit countries? What about surplus countries?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creditor/debtor bargaining, which factors makes a party’s bargaining position strong or weak?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Eurozone crisis, why did taxpayers end up bearing so much of the cost of adjustment?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Frieden notes that adjustment crises are often drawn-out and disruptive. How could institutions help to resolve these crises more quickly?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Davis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“issue linkage”? [</a:t>
            </a:r>
            <a:r>
              <a:rPr i="1" lang="en"/>
              <a:t>Can you think of an example of issue linkage in your own life?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it mean for a linkage to be “institutionalized”? Why would institutionalized linkages make agriculture liberalization more likely?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 Japan and the EU give such high levels of protection to agriculture?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might Brexit impact the EU’s Common Agricultural Policy?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(very high-level) summary of the readings...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595875" y="15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{5DFEA11D-3297-4847-B890-50395719B614}</a:tableStyleId>
              </a:tblPr>
              <a:tblGrid>
                <a:gridCol w="1043500"/>
                <a:gridCol w="3114925"/>
                <a:gridCol w="1159900"/>
                <a:gridCol w="1357675"/>
                <a:gridCol w="12762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Author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Topic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Interests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Interactions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Institutions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Rogowski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Domestic trade coalitions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Frieden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Rebalancing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Krasner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State power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9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Davis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International Institutions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Sokoloff &amp; Engerman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Paths of Development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Sokoloff &amp; Engerman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3057675"/>
            <a:ext cx="85206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two causal claims made by Sokoloff &amp; Engerman. What kind of evidence do they provide for each link? Which (if either) do you find more convincing?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754350" y="1838250"/>
            <a:ext cx="1806000" cy="73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Factor endowments</a:t>
            </a:r>
            <a:endParaRPr b="1" sz="1900"/>
          </a:p>
        </p:txBody>
      </p:sp>
      <p:sp>
        <p:nvSpPr>
          <p:cNvPr id="195" name="Google Shape;195;p32"/>
          <p:cNvSpPr/>
          <p:nvPr/>
        </p:nvSpPr>
        <p:spPr>
          <a:xfrm>
            <a:off x="2731725" y="2050650"/>
            <a:ext cx="7659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3669000" y="1838250"/>
            <a:ext cx="1806000" cy="73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Domestic institutions</a:t>
            </a:r>
            <a:endParaRPr b="1" sz="1900"/>
          </a:p>
        </p:txBody>
      </p:sp>
      <p:sp>
        <p:nvSpPr>
          <p:cNvPr id="197" name="Google Shape;197;p32"/>
          <p:cNvSpPr/>
          <p:nvPr/>
        </p:nvSpPr>
        <p:spPr>
          <a:xfrm>
            <a:off x="5646375" y="2050650"/>
            <a:ext cx="7659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6583650" y="1838250"/>
            <a:ext cx="1806000" cy="73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Long-run growth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(very high-level) summary of the readings...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595875" y="15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{5DFEA11D-3297-4847-B890-50395719B614}</a:tableStyleId>
              </a:tblPr>
              <a:tblGrid>
                <a:gridCol w="1043500"/>
                <a:gridCol w="3114925"/>
                <a:gridCol w="1159900"/>
                <a:gridCol w="1357675"/>
                <a:gridCol w="12762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Author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Topic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Interests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Interactions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Institutions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Rogowski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Domestic trade coalitions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Frieden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Rebalancing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Krasner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State power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49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Davis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International Institutions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Sokoloff &amp; Engerman</a:t>
                      </a:r>
                      <a:endParaRPr i="1"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Paths of Development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✅</a:t>
                      </a:r>
                      <a:endParaRPr sz="18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Hegemonic stability theory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Hegemonic stability theory</a:t>
            </a:r>
            <a:r>
              <a:rPr lang="en" sz="1900"/>
              <a:t> predicts that when there is one hegemonic power (=a country so dominant that it has the power to enforce rules on the global system), there will be a stable international order.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Hegemonic stability theory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1900"/>
              <a:t>Hegemonic stability theory</a:t>
            </a:r>
            <a:r>
              <a:rPr lang="en" sz="1900"/>
              <a:t> predicts that when there is </a:t>
            </a:r>
            <a:r>
              <a:rPr b="1" lang="en" sz="1900"/>
              <a:t>one hegemonic power</a:t>
            </a:r>
            <a:r>
              <a:rPr lang="en" sz="1900"/>
              <a:t> (=a country so dominant that it has the power to enforce rules on the global system), there will be a </a:t>
            </a:r>
            <a:r>
              <a:rPr b="1" lang="en" sz="1900"/>
              <a:t>stable international order</a:t>
            </a:r>
            <a:r>
              <a:rPr lang="en" sz="1900"/>
              <a:t>. 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1815-1914</a:t>
            </a:r>
            <a:endParaRPr b="1" sz="19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1914-1944</a:t>
            </a:r>
            <a:endParaRPr b="1" sz="19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1945-1970s</a:t>
            </a:r>
            <a:endParaRPr b="1"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Hegemonic stability theory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1900"/>
              <a:t>Hegemonic stability theory</a:t>
            </a:r>
            <a:r>
              <a:rPr lang="en" sz="1900"/>
              <a:t> predicts that when there is </a:t>
            </a:r>
            <a:r>
              <a:rPr b="1" lang="en" sz="1900"/>
              <a:t>one hegemonic power</a:t>
            </a:r>
            <a:r>
              <a:rPr lang="en" sz="1900"/>
              <a:t> (=a country so dominant that it has the power to enforce rules on the global system), there will be a </a:t>
            </a:r>
            <a:r>
              <a:rPr b="1" lang="en" sz="1900"/>
              <a:t>stable international order</a:t>
            </a:r>
            <a:r>
              <a:rPr lang="en" sz="1900"/>
              <a:t>. 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900"/>
              <a:buChar char="●"/>
            </a:pPr>
            <a:r>
              <a:rPr b="1" lang="en" sz="1900">
                <a:solidFill>
                  <a:srgbClr val="38761D"/>
                </a:solidFill>
              </a:rPr>
              <a:t>1815-1914: The “Pax Britannica” — ONE HEGEMON</a:t>
            </a:r>
            <a:endParaRPr b="1" sz="1900">
              <a:solidFill>
                <a:srgbClr val="38761D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b="1" lang="en" sz="1900">
                <a:solidFill>
                  <a:srgbClr val="FF0000"/>
                </a:solidFill>
              </a:rPr>
              <a:t>1914-1944: WWI, The Great Depression, WWII — NO HEGEMON</a:t>
            </a:r>
            <a:endParaRPr b="1" sz="1900">
              <a:solidFill>
                <a:srgbClr val="FF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Char char="●"/>
            </a:pPr>
            <a:r>
              <a:rPr b="1" lang="en" sz="1900">
                <a:solidFill>
                  <a:srgbClr val="38761D"/>
                </a:solidFill>
              </a:rPr>
              <a:t>1945-1970s: The “Pax Americana” — ONE HEGEMON</a:t>
            </a:r>
            <a:endParaRPr b="1" sz="19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Hegemonic stability theory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is the </a:t>
            </a:r>
            <a:r>
              <a:rPr i="1" lang="en" sz="1900"/>
              <a:t>mechanism</a:t>
            </a:r>
            <a:r>
              <a:rPr lang="en" sz="1900"/>
              <a:t> behind this theory? How does the presence of a hegemon actually create international stability?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900"/>
              <a:t>Let’s think through an example...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OPEC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3472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Who is the hegemonic power within OPEC, the cartel of oil-producing countries?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OPEC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3472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Who is the hegemonic power within OPEC, the cartel of oil-producing countries? </a:t>
            </a:r>
            <a:r>
              <a:rPr lang="en" sz="1900">
                <a:solidFill>
                  <a:srgbClr val="FF0000"/>
                </a:solidFill>
              </a:rPr>
              <a:t>Saudi Arabia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70" y="0"/>
            <a:ext cx="5204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