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Oswald Regular"/>
      <p:regular r:id="rId44"/>
      <p:bold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Source Code Pro"/>
      <p:regular r:id="rId50"/>
      <p:bold r:id="rId51"/>
      <p:italic r:id="rId52"/>
      <p:boldItalic r:id="rId53"/>
    </p:embeddedFont>
    <p:embeddedFont>
      <p:font typeface="Oswald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OswaldRegular-regular.fntdata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font" Target="fonts/OswaldRegula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CodePro-bold.fntdata"/><Relationship Id="rId50" Type="http://schemas.openxmlformats.org/officeDocument/2006/relationships/font" Target="fonts/SourceCodePro-regular.fntdata"/><Relationship Id="rId53" Type="http://schemas.openxmlformats.org/officeDocument/2006/relationships/font" Target="fonts/SourceCodePro-boldItalic.fntdata"/><Relationship Id="rId52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55" Type="http://schemas.openxmlformats.org/officeDocument/2006/relationships/font" Target="fonts/Oswald-bold.fntdata"/><Relationship Id="rId10" Type="http://schemas.openxmlformats.org/officeDocument/2006/relationships/slide" Target="slides/slide5.xml"/><Relationship Id="rId54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d08993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ed08993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ed089937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ed089937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ed089937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ed089937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d08993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d08993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ed08993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ed08993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d08993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d08993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ed089937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ed089937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ed08993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ed08993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ed08993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ed08993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ed089937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ed089937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ed089937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ed089937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ed089937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ed08993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ed08993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ed08993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ed08993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ed08993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ed089937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ed089937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ed089937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ed089937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ed08993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ed08993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ed089937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ed089937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ed089937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ed089937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ed089937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ed089937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ed089937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ed089937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f947c3c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f947c3c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ed089937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ed089937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f947c3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f947c3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f947c3c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f947c3c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f947c3c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f947c3c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f947c3c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f947c3c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f947c3c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f947c3c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f947c3c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f947c3c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f947c3c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f947c3c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f947c3c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f947c3c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ed089937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ed089937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ed089937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ed089937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d089937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ed089937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d089937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d089937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ed089937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ed089937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ed08993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ed08993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phie's layou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 1780: International Political Economy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Feb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points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6862875" y="747450"/>
            <a:ext cx="214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This diagram shows the “ideal points” of different actors.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points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6862875" y="747450"/>
            <a:ext cx="214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This diagram shows the “</a:t>
            </a:r>
            <a:r>
              <a:rPr lang="en" sz="1600">
                <a:highlight>
                  <a:srgbClr val="00FFFF"/>
                </a:highlight>
                <a:latin typeface="Oswald"/>
                <a:ea typeface="Oswald"/>
                <a:cs typeface="Oswald"/>
                <a:sym typeface="Oswald"/>
              </a:rPr>
              <a:t>ideal points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” of different actors.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932750" y="3057050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935025" y="4200025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2609150" y="4200025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3643675" y="4147225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5199950" y="4147225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6862875" y="747450"/>
            <a:ext cx="2144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This diagram shows the “ideal points” of different actors.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For simplicity, the “rest of world” is represented as just one </a:t>
            </a:r>
            <a:r>
              <a:rPr lang="en" sz="16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foreign government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74625" y="2902350"/>
            <a:ext cx="846300" cy="49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935025" y="4200025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2609150" y="4200025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643675" y="4147225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199950" y="4147225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932750" y="3057050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6862875" y="747450"/>
            <a:ext cx="2144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This diagram shows the “ideal points” of different actors.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For simplicity, the “rest of world” is represented as just one foreign government.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All US actors want low foreign tariffs</a:t>
            </a:r>
            <a:endParaRPr sz="16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935025" y="4200025"/>
            <a:ext cx="210300" cy="1986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2609150" y="4200025"/>
            <a:ext cx="210300" cy="1986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643675" y="4147225"/>
            <a:ext cx="210300" cy="1986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5199950" y="4147225"/>
            <a:ext cx="210300" cy="1986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4625" y="2902350"/>
            <a:ext cx="846300" cy="49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932750" y="3057050"/>
            <a:ext cx="210300" cy="198600"/>
          </a:xfrm>
          <a:prstGeom prst="ellipse">
            <a:avLst/>
          </a:prstGeom>
          <a:solidFill>
            <a:srgbClr val="F1C232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932750" y="3057050"/>
            <a:ext cx="210300" cy="1986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6862875" y="747450"/>
            <a:ext cx="2144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This diagram shows the “ideal points” of different actors.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For simplicity, the “rest of world” is represented as just one foreign government.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All </a:t>
            </a:r>
            <a:r>
              <a:rPr lang="en" sz="16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US actors want low foreign tariffs</a:t>
            </a:r>
            <a:endParaRPr sz="16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Foreign government wants low US tariffs</a:t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932750" y="3057050"/>
            <a:ext cx="210300" cy="198600"/>
          </a:xfrm>
          <a:prstGeom prst="ellipse">
            <a:avLst/>
          </a:prstGeom>
          <a:solidFill>
            <a:srgbClr val="0000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1935025" y="4200025"/>
            <a:ext cx="210300" cy="1986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2609150" y="4200025"/>
            <a:ext cx="210300" cy="1986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3643675" y="4147225"/>
            <a:ext cx="210300" cy="1986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5199950" y="4147225"/>
            <a:ext cx="210300" cy="1986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74625" y="2902350"/>
            <a:ext cx="846300" cy="49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Indifference curves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6862875" y="747450"/>
            <a:ext cx="2144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The “</a:t>
            </a:r>
            <a:r>
              <a:rPr lang="en" sz="16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Indifference Curve of Median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” represents combinations of foreign and US tariffs that are equally good/bad to the US floor median.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Why?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1358600" y="2283275"/>
            <a:ext cx="1979100" cy="4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Indifference curves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6862875" y="747450"/>
            <a:ext cx="21441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The “</a:t>
            </a:r>
            <a:r>
              <a:rPr lang="en" sz="16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Indifference Curve of Median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” represents combinations of foreign and US tariffs that are equally good/bad to the US floor median.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Why?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Because the floor median dislikes policies that are further from their ideal point. The semi-circle shows points that are equidistant from that point.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1358600" y="2283275"/>
            <a:ext cx="1979100" cy="4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8"/>
          <p:cNvCxnSpPr/>
          <p:nvPr/>
        </p:nvCxnSpPr>
        <p:spPr>
          <a:xfrm rot="10800000">
            <a:off x="2677825" y="3509750"/>
            <a:ext cx="1020600" cy="7629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2" name="Google Shape;202;p28"/>
          <p:cNvCxnSpPr/>
          <p:nvPr/>
        </p:nvCxnSpPr>
        <p:spPr>
          <a:xfrm flipH="1" rot="10800000">
            <a:off x="3763075" y="3736550"/>
            <a:ext cx="1182600" cy="5361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3" name="Google Shape;203;p28"/>
          <p:cNvSpPr txBox="1"/>
          <p:nvPr/>
        </p:nvSpPr>
        <p:spPr>
          <a:xfrm>
            <a:off x="3007825" y="3396475"/>
            <a:ext cx="1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endParaRPr sz="1700">
              <a:solidFill>
                <a:srgbClr val="99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4572000" y="3781400"/>
            <a:ext cx="1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endParaRPr sz="1700">
              <a:solidFill>
                <a:srgbClr val="99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Indifference curves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6862875" y="747450"/>
            <a:ext cx="214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Which combination of tariffs does the </a:t>
            </a:r>
            <a:r>
              <a:rPr b="1" lang="en" sz="16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Floor Median </a:t>
            </a:r>
            <a:r>
              <a:rPr lang="en" sz="16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prefer: Q or Q- ?</a:t>
            </a:r>
            <a:endParaRPr sz="16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1358600" y="2283275"/>
            <a:ext cx="1979100" cy="4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9"/>
          <p:cNvCxnSpPr/>
          <p:nvPr/>
        </p:nvCxnSpPr>
        <p:spPr>
          <a:xfrm rot="10800000">
            <a:off x="2677825" y="3509750"/>
            <a:ext cx="1020600" cy="7629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4" name="Google Shape;214;p29"/>
          <p:cNvCxnSpPr/>
          <p:nvPr/>
        </p:nvCxnSpPr>
        <p:spPr>
          <a:xfrm flipH="1" rot="10800000">
            <a:off x="3763075" y="3736550"/>
            <a:ext cx="1182600" cy="5361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5" name="Google Shape;215;p29"/>
          <p:cNvSpPr txBox="1"/>
          <p:nvPr/>
        </p:nvSpPr>
        <p:spPr>
          <a:xfrm>
            <a:off x="3007825" y="3396475"/>
            <a:ext cx="1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endParaRPr sz="1700">
              <a:solidFill>
                <a:srgbClr val="99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572000" y="3781400"/>
            <a:ext cx="1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endParaRPr sz="1700">
              <a:solidFill>
                <a:srgbClr val="99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Indifference curves</a:t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6862875" y="747450"/>
            <a:ext cx="2144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Which combination of tariffs does the </a:t>
            </a:r>
            <a:r>
              <a:rPr b="1" lang="en" sz="16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Floor Median</a:t>
            </a:r>
            <a:r>
              <a:rPr lang="en" sz="16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 prefer: Q or Q- ?</a:t>
            </a:r>
            <a:endParaRPr sz="16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Trick question! Since Q and Q- both lie on the same indifference curve, the Floor Median is indifferent between them.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Foreign tariffs are held constant, but US tariffs are now slightly below (vs slightly above) the Floor median’s ideal point.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1358600" y="2283275"/>
            <a:ext cx="1979100" cy="4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30"/>
          <p:cNvCxnSpPr/>
          <p:nvPr/>
        </p:nvCxnSpPr>
        <p:spPr>
          <a:xfrm rot="10800000">
            <a:off x="2677825" y="3509750"/>
            <a:ext cx="1020600" cy="7629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6" name="Google Shape;226;p30"/>
          <p:cNvCxnSpPr/>
          <p:nvPr/>
        </p:nvCxnSpPr>
        <p:spPr>
          <a:xfrm flipH="1" rot="10800000">
            <a:off x="3763075" y="3736550"/>
            <a:ext cx="1182600" cy="5361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7" name="Google Shape;227;p30"/>
          <p:cNvSpPr txBox="1"/>
          <p:nvPr/>
        </p:nvSpPr>
        <p:spPr>
          <a:xfrm>
            <a:off x="3007825" y="3396475"/>
            <a:ext cx="1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endParaRPr sz="1700">
              <a:solidFill>
                <a:srgbClr val="99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572000" y="3781400"/>
            <a:ext cx="1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endParaRPr sz="1700">
              <a:solidFill>
                <a:srgbClr val="99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the game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6862875" y="747450"/>
            <a:ext cx="2144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Assume that the </a:t>
            </a: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Democrats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control Congress and the Presidency.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How does Congressional legislation work in this simplified model?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Bailey, Goldstein, &amp; Weingast: “The Institutional Roots of American Trade Policy”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probably the most technical piece we’ve read so far… so let’s go through it step-by-step!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Essay practice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Essay #1 is coming up on March 3rd!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the game</a:t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6862875" y="747450"/>
            <a:ext cx="2144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Assume that the </a:t>
            </a: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Democrats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control Congress and the Presidency.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How does Congressional legislation work in this simplified model?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AutoNum type="arabicPeriod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Democratic Median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proposes a </a:t>
            </a:r>
            <a:r>
              <a:rPr lang="en" sz="16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unilateral change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2358450" y="4334500"/>
            <a:ext cx="721500" cy="4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2"/>
          <p:cNvCxnSpPr/>
          <p:nvPr/>
        </p:nvCxnSpPr>
        <p:spPr>
          <a:xfrm flipH="1">
            <a:off x="1100975" y="3015125"/>
            <a:ext cx="5236200" cy="72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5" name="Google Shape;245;p32"/>
          <p:cNvSpPr txBox="1"/>
          <p:nvPr/>
        </p:nvSpPr>
        <p:spPr>
          <a:xfrm>
            <a:off x="4834550" y="2461025"/>
            <a:ext cx="174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unilateral change = foreign tariffs held constant</a:t>
            </a:r>
            <a:endParaRPr i="1" sz="12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the game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6862875" y="747450"/>
            <a:ext cx="2144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Assume that the </a:t>
            </a: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Democrats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control Congress and the Presidency.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How does Congressional legislation work in this simplified model?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AutoNum type="arabicPeriod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Democratic Median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proposes a </a:t>
            </a:r>
            <a:r>
              <a:rPr lang="en" sz="16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unilateral change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AutoNum type="arabicPeriod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It is passed or rejected by the </a:t>
            </a:r>
            <a:r>
              <a:rPr lang="en" sz="16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Floor Median</a:t>
            </a:r>
            <a:endParaRPr sz="16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2358450" y="4334500"/>
            <a:ext cx="721500" cy="4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3440750" y="4334500"/>
            <a:ext cx="546300" cy="4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3"/>
          <p:cNvCxnSpPr/>
          <p:nvPr/>
        </p:nvCxnSpPr>
        <p:spPr>
          <a:xfrm flipH="1">
            <a:off x="1100975" y="3015125"/>
            <a:ext cx="5236200" cy="72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6" name="Google Shape;256;p33"/>
          <p:cNvSpPr txBox="1"/>
          <p:nvPr/>
        </p:nvSpPr>
        <p:spPr>
          <a:xfrm>
            <a:off x="4834550" y="2461025"/>
            <a:ext cx="174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unilateral change = foreign tariffs held constant</a:t>
            </a:r>
            <a:endParaRPr i="1" sz="12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the Democratic Median</a:t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6862875" y="747450"/>
            <a:ext cx="214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Which combination of tariffs does the </a:t>
            </a:r>
            <a:r>
              <a:rPr b="1"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Democratic Median</a:t>
            </a: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 prefer: Q or Q- ?</a:t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2358450" y="4334500"/>
            <a:ext cx="721500" cy="4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the Democratic Median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6862875" y="747450"/>
            <a:ext cx="2144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Which combination of tariffs does the </a:t>
            </a:r>
            <a:r>
              <a:rPr b="1"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Democratic Median</a:t>
            </a: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 prefer: Q or Q- ?</a:t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Q- is closer to the Democratic Median’s ideal point, hence is preferred over the status quo, Q.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2358450" y="4334500"/>
            <a:ext cx="721500" cy="4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35"/>
          <p:cNvCxnSpPr/>
          <p:nvPr/>
        </p:nvCxnSpPr>
        <p:spPr>
          <a:xfrm flipH="1" rot="10800000">
            <a:off x="2698575" y="3128550"/>
            <a:ext cx="536100" cy="112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4" name="Google Shape;274;p35"/>
          <p:cNvSpPr txBox="1"/>
          <p:nvPr/>
        </p:nvSpPr>
        <p:spPr>
          <a:xfrm>
            <a:off x="2698575" y="3396475"/>
            <a:ext cx="48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r-</a:t>
            </a:r>
            <a:endParaRPr sz="1500">
              <a:solidFill>
                <a:srgbClr val="00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cxnSp>
        <p:nvCxnSpPr>
          <p:cNvPr id="275" name="Google Shape;275;p35"/>
          <p:cNvCxnSpPr/>
          <p:nvPr/>
        </p:nvCxnSpPr>
        <p:spPr>
          <a:xfrm flipH="1" rot="10800000">
            <a:off x="2795400" y="3118300"/>
            <a:ext cx="1377300" cy="114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6" name="Google Shape;276;p35"/>
          <p:cNvSpPr txBox="1"/>
          <p:nvPr/>
        </p:nvSpPr>
        <p:spPr>
          <a:xfrm>
            <a:off x="3183000" y="3735775"/>
            <a:ext cx="48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endParaRPr sz="1500">
              <a:solidFill>
                <a:srgbClr val="FF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1441050" y="3350275"/>
            <a:ext cx="8247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r-</a:t>
            </a:r>
            <a:r>
              <a:rPr lang="en" sz="2100">
                <a:latin typeface="Oswald Regular"/>
                <a:ea typeface="Oswald Regular"/>
                <a:cs typeface="Oswald Regular"/>
                <a:sym typeface="Oswald Regular"/>
              </a:rPr>
              <a:t> &lt; </a:t>
            </a:r>
            <a:r>
              <a:rPr lang="en" sz="2100">
                <a:solidFill>
                  <a:srgbClr val="FF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endParaRPr sz="2100">
              <a:solidFill>
                <a:srgbClr val="FF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the Democratic Median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" y="1106000"/>
            <a:ext cx="6514039" cy="39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/>
        </p:nvSpPr>
        <p:spPr>
          <a:xfrm>
            <a:off x="6862875" y="386100"/>
            <a:ext cx="2144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Which combination of tariffs does the </a:t>
            </a:r>
            <a:r>
              <a:rPr b="1"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Democratic Median</a:t>
            </a: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 prefer: Q or Q- ?</a:t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Q- is closer to the Democratic Median’s ideal point, hence is preferred over the status quo, Q.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Put another way: the </a:t>
            </a:r>
            <a:r>
              <a:rPr lang="en" sz="16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indifference curve passing through Q-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lies </a:t>
            </a:r>
            <a:r>
              <a:rPr i="1" lang="en" sz="1600">
                <a:latin typeface="Oswald"/>
                <a:ea typeface="Oswald"/>
                <a:cs typeface="Oswald"/>
                <a:sym typeface="Oswald"/>
              </a:rPr>
              <a:t>inside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lang="en" sz="16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indifference curve passing through Q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358450" y="4334500"/>
            <a:ext cx="721500" cy="4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3440750" y="4334500"/>
            <a:ext cx="546300" cy="4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6"/>
          <p:cNvCxnSpPr/>
          <p:nvPr/>
        </p:nvCxnSpPr>
        <p:spPr>
          <a:xfrm flipH="1" rot="10800000">
            <a:off x="2698575" y="3128550"/>
            <a:ext cx="536100" cy="112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8" name="Google Shape;288;p36"/>
          <p:cNvSpPr txBox="1"/>
          <p:nvPr/>
        </p:nvSpPr>
        <p:spPr>
          <a:xfrm>
            <a:off x="2698575" y="3396475"/>
            <a:ext cx="48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r-</a:t>
            </a:r>
            <a:endParaRPr sz="1500">
              <a:solidFill>
                <a:srgbClr val="00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cxnSp>
        <p:nvCxnSpPr>
          <p:cNvPr id="289" name="Google Shape;289;p36"/>
          <p:cNvCxnSpPr/>
          <p:nvPr/>
        </p:nvCxnSpPr>
        <p:spPr>
          <a:xfrm flipH="1" rot="10800000">
            <a:off x="2795400" y="3118300"/>
            <a:ext cx="1377300" cy="114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0" name="Google Shape;290;p36"/>
          <p:cNvSpPr txBox="1"/>
          <p:nvPr/>
        </p:nvSpPr>
        <p:spPr>
          <a:xfrm>
            <a:off x="3183000" y="3735775"/>
            <a:ext cx="48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endParaRPr sz="1500">
              <a:solidFill>
                <a:srgbClr val="FF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2811975" y="3004825"/>
            <a:ext cx="1577075" cy="1267825"/>
          </a:xfrm>
          <a:custGeom>
            <a:rect b="b" l="l" r="r" t="t"/>
            <a:pathLst>
              <a:path extrusionOk="0" h="50713" w="63083">
                <a:moveTo>
                  <a:pt x="63083" y="50713"/>
                </a:moveTo>
                <a:cubicBezTo>
                  <a:pt x="63014" y="49133"/>
                  <a:pt x="63151" y="44116"/>
                  <a:pt x="62670" y="41230"/>
                </a:cubicBezTo>
                <a:cubicBezTo>
                  <a:pt x="62189" y="38344"/>
                  <a:pt x="61089" y="35732"/>
                  <a:pt x="60196" y="33396"/>
                </a:cubicBezTo>
                <a:cubicBezTo>
                  <a:pt x="59303" y="31060"/>
                  <a:pt x="58684" y="29342"/>
                  <a:pt x="57310" y="27212"/>
                </a:cubicBezTo>
                <a:cubicBezTo>
                  <a:pt x="55936" y="25082"/>
                  <a:pt x="53805" y="22677"/>
                  <a:pt x="51950" y="20615"/>
                </a:cubicBezTo>
                <a:cubicBezTo>
                  <a:pt x="50095" y="18553"/>
                  <a:pt x="48102" y="16560"/>
                  <a:pt x="46178" y="14842"/>
                </a:cubicBezTo>
                <a:cubicBezTo>
                  <a:pt x="44254" y="13124"/>
                  <a:pt x="42605" y="11750"/>
                  <a:pt x="40406" y="10307"/>
                </a:cubicBezTo>
                <a:cubicBezTo>
                  <a:pt x="38207" y="8864"/>
                  <a:pt x="36970" y="7696"/>
                  <a:pt x="32984" y="6184"/>
                </a:cubicBezTo>
                <a:cubicBezTo>
                  <a:pt x="28998" y="4672"/>
                  <a:pt x="21989" y="2267"/>
                  <a:pt x="16492" y="1236"/>
                </a:cubicBezTo>
                <a:cubicBezTo>
                  <a:pt x="10995" y="205"/>
                  <a:pt x="2749" y="206"/>
                  <a:pt x="0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2" name="Google Shape;292;p36"/>
          <p:cNvSpPr/>
          <p:nvPr/>
        </p:nvSpPr>
        <p:spPr>
          <a:xfrm>
            <a:off x="1368900" y="3004825"/>
            <a:ext cx="1523325" cy="1226600"/>
          </a:xfrm>
          <a:custGeom>
            <a:rect b="b" l="l" r="r" t="t"/>
            <a:pathLst>
              <a:path extrusionOk="0" h="49064" w="60933">
                <a:moveTo>
                  <a:pt x="0" y="49064"/>
                </a:moveTo>
                <a:cubicBezTo>
                  <a:pt x="275" y="47415"/>
                  <a:pt x="1238" y="41779"/>
                  <a:pt x="1650" y="39168"/>
                </a:cubicBezTo>
                <a:cubicBezTo>
                  <a:pt x="2062" y="36557"/>
                  <a:pt x="1856" y="35114"/>
                  <a:pt x="2474" y="33396"/>
                </a:cubicBezTo>
                <a:cubicBezTo>
                  <a:pt x="3092" y="31678"/>
                  <a:pt x="4275" y="30991"/>
                  <a:pt x="5360" y="28861"/>
                </a:cubicBezTo>
                <a:cubicBezTo>
                  <a:pt x="6445" y="26731"/>
                  <a:pt x="7417" y="22952"/>
                  <a:pt x="8983" y="20615"/>
                </a:cubicBezTo>
                <a:cubicBezTo>
                  <a:pt x="10549" y="18279"/>
                  <a:pt x="12831" y="16560"/>
                  <a:pt x="14755" y="14842"/>
                </a:cubicBezTo>
                <a:cubicBezTo>
                  <a:pt x="16679" y="13124"/>
                  <a:pt x="18328" y="11750"/>
                  <a:pt x="20527" y="10307"/>
                </a:cubicBezTo>
                <a:cubicBezTo>
                  <a:pt x="22726" y="8864"/>
                  <a:pt x="23963" y="7696"/>
                  <a:pt x="27949" y="6184"/>
                </a:cubicBezTo>
                <a:cubicBezTo>
                  <a:pt x="31935" y="4672"/>
                  <a:pt x="38944" y="2267"/>
                  <a:pt x="44441" y="1236"/>
                </a:cubicBezTo>
                <a:cubicBezTo>
                  <a:pt x="49938" y="205"/>
                  <a:pt x="58184" y="206"/>
                  <a:pt x="60933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3" name="Google Shape;293;p36"/>
          <p:cNvSpPr/>
          <p:nvPr/>
        </p:nvSpPr>
        <p:spPr>
          <a:xfrm>
            <a:off x="2893137" y="2673150"/>
            <a:ext cx="1874354" cy="1585162"/>
          </a:xfrm>
          <a:custGeom>
            <a:rect b="b" l="l" r="r" t="t"/>
            <a:pathLst>
              <a:path extrusionOk="0" h="50713" w="63083">
                <a:moveTo>
                  <a:pt x="63083" y="50713"/>
                </a:moveTo>
                <a:cubicBezTo>
                  <a:pt x="63014" y="49133"/>
                  <a:pt x="63151" y="44116"/>
                  <a:pt x="62670" y="41230"/>
                </a:cubicBezTo>
                <a:cubicBezTo>
                  <a:pt x="62189" y="38344"/>
                  <a:pt x="61089" y="35732"/>
                  <a:pt x="60196" y="33396"/>
                </a:cubicBezTo>
                <a:cubicBezTo>
                  <a:pt x="59303" y="31060"/>
                  <a:pt x="58684" y="29342"/>
                  <a:pt x="57310" y="27212"/>
                </a:cubicBezTo>
                <a:cubicBezTo>
                  <a:pt x="55936" y="25082"/>
                  <a:pt x="53805" y="22677"/>
                  <a:pt x="51950" y="20615"/>
                </a:cubicBezTo>
                <a:cubicBezTo>
                  <a:pt x="50095" y="18553"/>
                  <a:pt x="48102" y="16560"/>
                  <a:pt x="46178" y="14842"/>
                </a:cubicBezTo>
                <a:cubicBezTo>
                  <a:pt x="44254" y="13124"/>
                  <a:pt x="42605" y="11750"/>
                  <a:pt x="40406" y="10307"/>
                </a:cubicBezTo>
                <a:cubicBezTo>
                  <a:pt x="38207" y="8864"/>
                  <a:pt x="36970" y="7696"/>
                  <a:pt x="32984" y="6184"/>
                </a:cubicBezTo>
                <a:cubicBezTo>
                  <a:pt x="28998" y="4672"/>
                  <a:pt x="21989" y="2267"/>
                  <a:pt x="16492" y="1236"/>
                </a:cubicBezTo>
                <a:cubicBezTo>
                  <a:pt x="10995" y="205"/>
                  <a:pt x="2749" y="206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4" name="Google Shape;294;p36"/>
          <p:cNvSpPr/>
          <p:nvPr/>
        </p:nvSpPr>
        <p:spPr>
          <a:xfrm flipH="1">
            <a:off x="1114160" y="2673150"/>
            <a:ext cx="1874354" cy="1585162"/>
          </a:xfrm>
          <a:custGeom>
            <a:rect b="b" l="l" r="r" t="t"/>
            <a:pathLst>
              <a:path extrusionOk="0" h="50713" w="63083">
                <a:moveTo>
                  <a:pt x="63083" y="50713"/>
                </a:moveTo>
                <a:cubicBezTo>
                  <a:pt x="63014" y="49133"/>
                  <a:pt x="63151" y="44116"/>
                  <a:pt x="62670" y="41230"/>
                </a:cubicBezTo>
                <a:cubicBezTo>
                  <a:pt x="62189" y="38344"/>
                  <a:pt x="61089" y="35732"/>
                  <a:pt x="60196" y="33396"/>
                </a:cubicBezTo>
                <a:cubicBezTo>
                  <a:pt x="59303" y="31060"/>
                  <a:pt x="58684" y="29342"/>
                  <a:pt x="57310" y="27212"/>
                </a:cubicBezTo>
                <a:cubicBezTo>
                  <a:pt x="55936" y="25082"/>
                  <a:pt x="53805" y="22677"/>
                  <a:pt x="51950" y="20615"/>
                </a:cubicBezTo>
                <a:cubicBezTo>
                  <a:pt x="50095" y="18553"/>
                  <a:pt x="48102" y="16560"/>
                  <a:pt x="46178" y="14842"/>
                </a:cubicBezTo>
                <a:cubicBezTo>
                  <a:pt x="44254" y="13124"/>
                  <a:pt x="42605" y="11750"/>
                  <a:pt x="40406" y="10307"/>
                </a:cubicBezTo>
                <a:cubicBezTo>
                  <a:pt x="38207" y="8864"/>
                  <a:pt x="36970" y="7696"/>
                  <a:pt x="32984" y="6184"/>
                </a:cubicBezTo>
                <a:cubicBezTo>
                  <a:pt x="28998" y="4672"/>
                  <a:pt x="21989" y="2267"/>
                  <a:pt x="16492" y="1236"/>
                </a:cubicBezTo>
                <a:cubicBezTo>
                  <a:pt x="10995" y="205"/>
                  <a:pt x="2749" y="206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do better!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5" y="1021325"/>
            <a:ext cx="6113052" cy="40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6455675" y="561900"/>
            <a:ext cx="2505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Here’s the problem: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While the Democratic Median does prefer Q- over Q, there are still a range of policies that are </a:t>
            </a:r>
            <a:r>
              <a:rPr i="1" lang="en" sz="1700">
                <a:latin typeface="Oswald"/>
                <a:ea typeface="Oswald"/>
                <a:cs typeface="Oswald"/>
                <a:sym typeface="Oswald"/>
              </a:rPr>
              <a:t>even better than Q-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 for the Democratic Median, the Floor Median, AND the Foreign Government!!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do better!</a:t>
            </a:r>
            <a:endParaRPr/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5" y="1021325"/>
            <a:ext cx="6113052" cy="40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/>
        </p:nvSpPr>
        <p:spPr>
          <a:xfrm>
            <a:off x="6455675" y="561900"/>
            <a:ext cx="25059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Here’s the problem: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While the Democratic Median does prefer Q- over Q, there are still a range of policies that are </a:t>
            </a:r>
            <a:r>
              <a:rPr i="1" lang="en" sz="1700">
                <a:latin typeface="Oswald"/>
                <a:ea typeface="Oswald"/>
                <a:cs typeface="Oswald"/>
                <a:sym typeface="Oswald"/>
              </a:rPr>
              <a:t>even better than Q-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 for the Democratic Median, the Floor Median, AND the Foreign Government!!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But Congress can’t get there </a:t>
            </a:r>
            <a:r>
              <a:rPr lang="en" sz="17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unilaterally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. Accessing these policies requires bilateral negotiations with the foreign government.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2551447" y="3138770"/>
            <a:ext cx="718750" cy="735975"/>
          </a:xfrm>
          <a:custGeom>
            <a:rect b="b" l="l" r="r" t="t"/>
            <a:pathLst>
              <a:path extrusionOk="0" h="29439" w="28750">
                <a:moveTo>
                  <a:pt x="28150" y="1"/>
                </a:moveTo>
                <a:cubicBezTo>
                  <a:pt x="26570" y="-68"/>
                  <a:pt x="21141" y="2887"/>
                  <a:pt x="17842" y="5361"/>
                </a:cubicBezTo>
                <a:cubicBezTo>
                  <a:pt x="14544" y="7835"/>
                  <a:pt x="10764" y="11820"/>
                  <a:pt x="8359" y="14844"/>
                </a:cubicBezTo>
                <a:cubicBezTo>
                  <a:pt x="5954" y="17868"/>
                  <a:pt x="4786" y="21098"/>
                  <a:pt x="3412" y="23503"/>
                </a:cubicBezTo>
                <a:cubicBezTo>
                  <a:pt x="2038" y="25908"/>
                  <a:pt x="-574" y="28588"/>
                  <a:pt x="113" y="29275"/>
                </a:cubicBezTo>
                <a:cubicBezTo>
                  <a:pt x="800" y="29962"/>
                  <a:pt x="5405" y="28313"/>
                  <a:pt x="7535" y="27626"/>
                </a:cubicBezTo>
                <a:cubicBezTo>
                  <a:pt x="9665" y="26939"/>
                  <a:pt x="10902" y="26526"/>
                  <a:pt x="12895" y="25152"/>
                </a:cubicBezTo>
                <a:cubicBezTo>
                  <a:pt x="14888" y="23778"/>
                  <a:pt x="17637" y="21235"/>
                  <a:pt x="19492" y="19380"/>
                </a:cubicBezTo>
                <a:cubicBezTo>
                  <a:pt x="21347" y="17525"/>
                  <a:pt x="22996" y="15326"/>
                  <a:pt x="24027" y="14020"/>
                </a:cubicBezTo>
                <a:cubicBezTo>
                  <a:pt x="25058" y="12714"/>
                  <a:pt x="25126" y="12920"/>
                  <a:pt x="25676" y="11546"/>
                </a:cubicBezTo>
                <a:cubicBezTo>
                  <a:pt x="26226" y="10172"/>
                  <a:pt x="26913" y="7698"/>
                  <a:pt x="27325" y="5774"/>
                </a:cubicBezTo>
                <a:cubicBezTo>
                  <a:pt x="27737" y="3850"/>
                  <a:pt x="29731" y="70"/>
                  <a:pt x="28150" y="1"/>
                </a:cubicBezTo>
                <a:close/>
              </a:path>
            </a:pathLst>
          </a:custGeom>
          <a:solidFill>
            <a:srgbClr val="00FF00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10" name="Google Shape;310;p38"/>
          <p:cNvCxnSpPr/>
          <p:nvPr/>
        </p:nvCxnSpPr>
        <p:spPr>
          <a:xfrm flipH="1">
            <a:off x="1100975" y="3091325"/>
            <a:ext cx="5236200" cy="72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1" name="Google Shape;311;p38"/>
          <p:cNvSpPr txBox="1"/>
          <p:nvPr/>
        </p:nvSpPr>
        <p:spPr>
          <a:xfrm>
            <a:off x="3767750" y="2537225"/>
            <a:ext cx="174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unilateral change = foreign tariffs held constant</a:t>
            </a:r>
            <a:endParaRPr i="1" sz="12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the game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1640100" y="1083875"/>
            <a:ext cx="7307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Under the RTAA, the sequence of the game has changed: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the game</a:t>
            </a:r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1640100" y="1083875"/>
            <a:ext cx="7307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Under the RTAA, the sequence of the game has changed: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Democratic median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proposes a minimum tariff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Floor median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agrees (or not)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91075" y="2246150"/>
            <a:ext cx="15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Domestic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bargaining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1536975" y="2173775"/>
            <a:ext cx="171300" cy="73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the game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1640100" y="1083875"/>
            <a:ext cx="7307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Under the RTAA, the sequence of the game has changed: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Democratic median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proposes a minimum tariff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Floor median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agrees (or not)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President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proposes a new set of tariffs to the foreign government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Foreign govt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agrees (or not)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91075" y="2246150"/>
            <a:ext cx="15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Domestic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bargaining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47275" y="3130050"/>
            <a:ext cx="15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International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bargaining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1536975" y="2173775"/>
            <a:ext cx="171300" cy="73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/>
          <p:nvPr/>
        </p:nvSpPr>
        <p:spPr>
          <a:xfrm>
            <a:off x="1536975" y="3088175"/>
            <a:ext cx="171300" cy="73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311700" y="372500"/>
            <a:ext cx="8520600" cy="3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Part 1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Bailey, Goldstein, &amp; Weingast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“The Institutional Roots of American Trade Policy”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the game</a:t>
            </a:r>
            <a:endParaRPr/>
          </a:p>
        </p:txBody>
      </p:sp>
      <p:sp>
        <p:nvSpPr>
          <p:cNvPr id="341" name="Google Shape;341;p42"/>
          <p:cNvSpPr txBox="1"/>
          <p:nvPr/>
        </p:nvSpPr>
        <p:spPr>
          <a:xfrm>
            <a:off x="1640100" y="1083875"/>
            <a:ext cx="7307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Under the RTAA, the sequence of the game has changed: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Democratic median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proposes a minimum tariff level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Floor median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agrees (or not)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President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proposes a new set of tariffs to the foreign government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b="1" lang="en" sz="2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Foreign govt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agrees (or not)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If no agreement, </a:t>
            </a:r>
            <a:r>
              <a:rPr b="1" lang="en" sz="2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Congress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passes a unilateral tariff reduction to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Q-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2"/>
          <p:cNvSpPr txBox="1"/>
          <p:nvPr/>
        </p:nvSpPr>
        <p:spPr>
          <a:xfrm>
            <a:off x="91075" y="2246150"/>
            <a:ext cx="15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Domestic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bargaining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3" name="Google Shape;343;p42"/>
          <p:cNvSpPr txBox="1"/>
          <p:nvPr/>
        </p:nvSpPr>
        <p:spPr>
          <a:xfrm>
            <a:off x="47275" y="3130050"/>
            <a:ext cx="15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International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bargaining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1536975" y="2173775"/>
            <a:ext cx="171300" cy="73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1536975" y="3088175"/>
            <a:ext cx="171300" cy="73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equilibrium under the RTAA</a:t>
            </a:r>
            <a:endParaRPr/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5" y="1027450"/>
            <a:ext cx="5820650" cy="40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/>
          <p:nvPr/>
        </p:nvSpPr>
        <p:spPr>
          <a:xfrm>
            <a:off x="5500775" y="192475"/>
            <a:ext cx="3429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Compared to the unilateral tariff system: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equilibrium under the RTAA</a:t>
            </a:r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5" y="1027450"/>
            <a:ext cx="5820650" cy="40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 txBox="1"/>
          <p:nvPr/>
        </p:nvSpPr>
        <p:spPr>
          <a:xfrm>
            <a:off x="5500775" y="192475"/>
            <a:ext cx="3429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Compared to the unilateral tariff system: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100"/>
              <a:buFont typeface="Oswald"/>
              <a:buChar char="-"/>
            </a:pPr>
            <a:r>
              <a:rPr lang="en" sz="21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Foreign tariffs are lower</a:t>
            </a:r>
            <a:endParaRPr sz="21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60" name="Google Shape;360;p44"/>
          <p:cNvCxnSpPr/>
          <p:nvPr/>
        </p:nvCxnSpPr>
        <p:spPr>
          <a:xfrm>
            <a:off x="3149775" y="2992825"/>
            <a:ext cx="10200" cy="6366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equilibrium under the RTAA</a:t>
            </a:r>
            <a:endParaRPr/>
          </a:p>
        </p:txBody>
      </p:sp>
      <p:pic>
        <p:nvPicPr>
          <p:cNvPr id="366" name="Google Shape;3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5" y="1027450"/>
            <a:ext cx="5820650" cy="40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5"/>
          <p:cNvSpPr txBox="1"/>
          <p:nvPr/>
        </p:nvSpPr>
        <p:spPr>
          <a:xfrm>
            <a:off x="5500775" y="192475"/>
            <a:ext cx="342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Compared to the unilateral tariff system: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100"/>
              <a:buFont typeface="Oswald"/>
              <a:buChar char="-"/>
            </a:pPr>
            <a:r>
              <a:rPr lang="en" sz="21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Foreign tariffs are lower</a:t>
            </a:r>
            <a:endParaRPr sz="21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00"/>
              <a:buFont typeface="Oswald"/>
              <a:buChar char="-"/>
            </a:pPr>
            <a:r>
              <a:rPr lang="en" sz="21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US tariffs are lower</a:t>
            </a:r>
            <a:endParaRPr sz="21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68" name="Google Shape;368;p45"/>
          <p:cNvCxnSpPr/>
          <p:nvPr/>
        </p:nvCxnSpPr>
        <p:spPr>
          <a:xfrm>
            <a:off x="3149775" y="2992825"/>
            <a:ext cx="10200" cy="6366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/>
          <p:nvPr/>
        </p:nvCxnSpPr>
        <p:spPr>
          <a:xfrm rot="10800000">
            <a:off x="2564775" y="3629425"/>
            <a:ext cx="595200" cy="20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idx="4294967295" type="title"/>
          </p:nvPr>
        </p:nvSpPr>
        <p:spPr>
          <a:xfrm>
            <a:off x="311700" y="372500"/>
            <a:ext cx="8520600" cy="3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Part 2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Essay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Essay practice</a:t>
            </a:r>
            <a:endParaRPr/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key skills you will need to write a good Gov 1780 is knowing how to use </a:t>
            </a:r>
            <a:r>
              <a:rPr b="1" lang="en"/>
              <a:t>historical examples</a:t>
            </a:r>
            <a:r>
              <a:rPr lang="en"/>
              <a:t> to illustrate and back-up your argument.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let’s practice!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Thinking of relevant historical examples</a:t>
            </a:r>
            <a:endParaRPr/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most important features of the RTAA was that it “created a dynamic of political support for free trade” -- i.e., it was self-reinforcing.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Can you think of other examples of institutional changes that were self-reinforcing?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Using historical examples to make a point</a:t>
            </a:r>
            <a:endParaRPr/>
          </a:p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essay question: How do domestic politics shape a country’s behavior in the international arena?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Describe a mechanism that links domestic politics to international outcomes and think of a specific historical example(s) that illustrates that mechanism.</a:t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Student’s choice! You can choose to tackle either the Group 1 or the Group 2 prompt.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partisan politics of trade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5" y="1206875"/>
            <a:ext cx="6214945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471175" y="450000"/>
            <a:ext cx="2453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In the 20th century: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partisan politics of trade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5" y="1206875"/>
            <a:ext cx="6214945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71175" y="450000"/>
            <a:ext cx="2453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In the 20th century: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Democrats are the free trade party</a:t>
            </a:r>
            <a:endParaRPr sz="2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 flipH="1" rot="10800000">
            <a:off x="991200" y="2133650"/>
            <a:ext cx="4278600" cy="2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partisan politics of trade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5" y="1206875"/>
            <a:ext cx="6214945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471175" y="450000"/>
            <a:ext cx="2453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In the 20th century: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Democrats are the free trade party</a:t>
            </a:r>
            <a:endParaRPr sz="2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Republicans are protectionist but gradually become more free trade</a:t>
            </a:r>
            <a:endParaRPr sz="21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" name="Google Shape;97;p18"/>
          <p:cNvCxnSpPr/>
          <p:nvPr/>
        </p:nvCxnSpPr>
        <p:spPr>
          <a:xfrm flipH="1" rot="10800000">
            <a:off x="991200" y="2133650"/>
            <a:ext cx="4278600" cy="2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/>
          <p:nvPr/>
        </p:nvCxnSpPr>
        <p:spPr>
          <a:xfrm flipH="1" rot="10800000">
            <a:off x="2452425" y="2110175"/>
            <a:ext cx="2490000" cy="203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rot="10800000">
            <a:off x="921225" y="4085675"/>
            <a:ext cx="1531200" cy="58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partisan politics of trade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5" y="1206875"/>
            <a:ext cx="6214945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471175" y="450000"/>
            <a:ext cx="2453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In the 20th century: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Democrats are the free trade party</a:t>
            </a:r>
            <a:endParaRPr sz="2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Republicans are protectionist but gradually become more free trade</a:t>
            </a:r>
            <a:endParaRPr sz="2100">
              <a:solidFill>
                <a:srgbClr val="1155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What changed?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 flipH="1" rot="10800000">
            <a:off x="991200" y="2133650"/>
            <a:ext cx="4278600" cy="2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 flipH="1" rot="10800000">
            <a:off x="2452425" y="2110175"/>
            <a:ext cx="2490000" cy="203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 rot="10800000">
            <a:off x="921225" y="4085675"/>
            <a:ext cx="1531200" cy="58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partisan politics of trade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5" y="1206875"/>
            <a:ext cx="6214945" cy="373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/>
          <p:nvPr/>
        </p:nvCxnSpPr>
        <p:spPr>
          <a:xfrm flipH="1">
            <a:off x="1884300" y="1520525"/>
            <a:ext cx="30900" cy="2875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 txBox="1"/>
          <p:nvPr/>
        </p:nvSpPr>
        <p:spPr>
          <a:xfrm>
            <a:off x="1915200" y="1520525"/>
            <a:ext cx="223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RTAA passed 1934</a:t>
            </a:r>
            <a:endParaRPr sz="2100">
              <a:solidFill>
                <a:srgbClr val="FF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471175" y="450000"/>
            <a:ext cx="2453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In the 20th century: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Democrats are the free trade party</a:t>
            </a:r>
            <a:endParaRPr sz="2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Republicans are protectionist but gradually become more free trade</a:t>
            </a:r>
            <a:endParaRPr sz="2100">
              <a:solidFill>
                <a:srgbClr val="1155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What changed?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Reciprocal Trade Agreements Act (RTAA)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468825"/>
            <a:ext cx="48762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Two big changes in the 1934 RTAA:</a:t>
            </a:r>
            <a:endParaRPr b="1"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 mandated reciprocal, not unilateral, tariff reductions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aka, </a:t>
            </a:r>
            <a:r>
              <a:rPr lang="en" sz="1500">
                <a:solidFill>
                  <a:schemeClr val="accent3"/>
                </a:solidFill>
              </a:rPr>
              <a:t>issue linkage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 authorized trade agreements on the basis of a simple majority vote instead of the supermajority mandated in the Constitution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aka, </a:t>
            </a:r>
            <a:r>
              <a:rPr lang="en" sz="1500">
                <a:solidFill>
                  <a:schemeClr val="accent3"/>
                </a:solidFill>
              </a:rPr>
              <a:t>institutional thresholds</a:t>
            </a:r>
            <a:endParaRPr sz="1500">
              <a:solidFill>
                <a:schemeClr val="accent3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13488" r="9082" t="0"/>
          <a:stretch/>
        </p:blipFill>
        <p:spPr>
          <a:xfrm>
            <a:off x="5371925" y="1173975"/>
            <a:ext cx="3649400" cy="38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