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Lst>
  <p:sldSz cy="5143500" cx="9144000"/>
  <p:notesSz cx="6858000" cy="9144000"/>
  <p:embeddedFontLst>
    <p:embeddedFont>
      <p:font typeface="Montserrat"/>
      <p:regular r:id="rId10"/>
      <p:bold r:id="rId11"/>
      <p:italic r:id="rId12"/>
      <p:boldItalic r:id="rId13"/>
    </p:embeddedFont>
    <p:embeddedFont>
      <p:font typeface="Source Code Pro"/>
      <p:regular r:id="rId14"/>
      <p:bold r:id="rId15"/>
      <p:italic r:id="rId16"/>
      <p:boldItalic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slideMaster" Target="slideMasters/slideMaster2.xml"/><Relationship Id="rId19" Type="http://schemas.openxmlformats.org/officeDocument/2006/relationships/font" Target="fonts/Oswald-bold.fntdata"/><Relationship Id="rId6" Type="http://schemas.openxmlformats.org/officeDocument/2006/relationships/notesMaster" Target="notesMasters/notesMaster1.xml"/><Relationship Id="rId18"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3ec36b4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3ec36b4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3ec36b4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3ec36b4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3ec36b4a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3ec36b4a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phie's layout" type="tx">
  <p:cSld name="TITLE_AND_BODY">
    <p:spTree>
      <p:nvGrpSpPr>
        <p:cNvPr id="60" name="Shape 60"/>
        <p:cNvGrpSpPr/>
        <p:nvPr/>
      </p:nvGrpSpPr>
      <p:grpSpPr>
        <a:xfrm>
          <a:off x="0" y="0"/>
          <a:ext cx="0" cy="0"/>
          <a:chOff x="0" y="0"/>
          <a:chExt cx="0" cy="0"/>
        </a:xfrm>
      </p:grpSpPr>
      <p:cxnSp>
        <p:nvCxnSpPr>
          <p:cNvPr id="61" name="Google Shape;61;p1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2" name="Google Shape;62;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playfactile.com/gov178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Gov 1780: International Political Economy</a:t>
            </a:r>
            <a:endParaRPr/>
          </a:p>
        </p:txBody>
      </p:sp>
      <p:sp>
        <p:nvSpPr>
          <p:cNvPr id="70" name="Google Shape;70;p16"/>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a:t>Section 6</a:t>
            </a:r>
            <a:endParaRPr/>
          </a:p>
          <a:p>
            <a:pPr indent="0" lvl="0" marL="0" rtl="0" algn="ctr">
              <a:spcBef>
                <a:spcPts val="0"/>
              </a:spcBef>
              <a:spcAft>
                <a:spcPts val="0"/>
              </a:spcAft>
              <a:buNone/>
            </a:pPr>
            <a:r>
              <a:rPr lang="en"/>
              <a:t>4 Mar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Logistics</a:t>
            </a:r>
            <a:endParaRPr/>
          </a:p>
        </p:txBody>
      </p:sp>
      <p:sp>
        <p:nvSpPr>
          <p:cNvPr id="76" name="Google Shape;76;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b="1" lang="en"/>
              <a:t>The essay is out! </a:t>
            </a:r>
            <a:endParaRPr b="1"/>
          </a:p>
          <a:p>
            <a:pPr indent="0" lvl="0" marL="914400" rtl="0" algn="l">
              <a:spcBef>
                <a:spcPts val="1200"/>
              </a:spcBef>
              <a:spcAft>
                <a:spcPts val="0"/>
              </a:spcAft>
              <a:buNone/>
            </a:pPr>
            <a:r>
              <a:rPr lang="en"/>
              <a:t>The essay will be due on March 10th. Please message us or drop by office hours with questions! We can't give you answers, but we can nudge you in more fruitful directions.</a:t>
            </a:r>
            <a:endParaRPr/>
          </a:p>
          <a:p>
            <a:pPr indent="-342900" lvl="0" marL="457200" rtl="0" algn="l">
              <a:spcBef>
                <a:spcPts val="1200"/>
              </a:spcBef>
              <a:spcAft>
                <a:spcPts val="0"/>
              </a:spcAft>
              <a:buSzPts val="1800"/>
              <a:buAutoNum type="arabicPeriod"/>
            </a:pPr>
            <a:r>
              <a:rPr b="1" lang="en"/>
              <a:t>Our activity for today: Gov 1780 Jeopardy</a:t>
            </a:r>
            <a:endParaRPr b="1"/>
          </a:p>
          <a:p>
            <a:pPr indent="0" lvl="0" marL="914400" rtl="0" algn="l">
              <a:spcBef>
                <a:spcPts val="1200"/>
              </a:spcBef>
              <a:spcAft>
                <a:spcPts val="0"/>
              </a:spcAft>
              <a:buNone/>
            </a:pPr>
            <a:r>
              <a:rPr lang="en"/>
              <a:t>So much course material, so little time. What better way to tackle it all at once?</a:t>
            </a:r>
            <a:endParaRPr/>
          </a:p>
          <a:p>
            <a:pPr indent="45720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 1780 Jeopardy</a:t>
            </a:r>
            <a:endParaRPr/>
          </a:p>
        </p:txBody>
      </p:sp>
      <p:sp>
        <p:nvSpPr>
          <p:cNvPr id="82" name="Google Shape;82;p18"/>
          <p:cNvSpPr txBox="1"/>
          <p:nvPr>
            <p:ph idx="1" type="body"/>
          </p:nvPr>
        </p:nvSpPr>
        <p:spPr>
          <a:xfrm>
            <a:off x="311700" y="1468825"/>
            <a:ext cx="8520600" cy="355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Procedure and rules preceding the battle of the semester:</a:t>
            </a:r>
            <a:endParaRPr b="1"/>
          </a:p>
          <a:p>
            <a:pPr indent="-325755" lvl="0" marL="457200" rtl="0" algn="l">
              <a:spcBef>
                <a:spcPts val="1200"/>
              </a:spcBef>
              <a:spcAft>
                <a:spcPts val="0"/>
              </a:spcAft>
              <a:buSzPct val="100000"/>
              <a:buAutoNum type="arabicPeriod"/>
            </a:pPr>
            <a:r>
              <a:rPr lang="en"/>
              <a:t>Assign two teams.</a:t>
            </a:r>
            <a:endParaRPr/>
          </a:p>
          <a:p>
            <a:pPr indent="-325755" lvl="0" marL="457200" rtl="0" algn="l">
              <a:spcBef>
                <a:spcPts val="0"/>
              </a:spcBef>
              <a:spcAft>
                <a:spcPts val="0"/>
              </a:spcAft>
              <a:buSzPct val="100000"/>
              <a:buAutoNum type="arabicPeriod"/>
            </a:pPr>
            <a:r>
              <a:rPr lang="en"/>
              <a:t>Assign a chat monitor. (The chat monitor will still participate!) Once I have spoken the question, any of you may type 'Y' into the chat to indicate your desire to respond on behalf of your team. The chat monitor will keep track of who typed 'Y' first. (Chat monitor: Typing '--' after the question is answered correctly will help keep it organized.)</a:t>
            </a:r>
            <a:endParaRPr/>
          </a:p>
          <a:p>
            <a:pPr indent="-325755" lvl="0" marL="457200" rtl="0" algn="l">
              <a:spcBef>
                <a:spcPts val="0"/>
              </a:spcBef>
              <a:spcAft>
                <a:spcPts val="0"/>
              </a:spcAft>
              <a:buSzPct val="100000"/>
              <a:buAutoNum type="arabicPeriod"/>
            </a:pPr>
            <a:r>
              <a:rPr lang="en"/>
              <a:t>If your answer is incorrect, the next person that typed 'Y' will be allowed to give their answer. Each team will be allowed only one answer per question.</a:t>
            </a:r>
            <a:endParaRPr/>
          </a:p>
          <a:p>
            <a:pPr indent="0" lvl="0" marL="0" rtl="0" algn="l">
              <a:spcBef>
                <a:spcPts val="1200"/>
              </a:spcBef>
              <a:spcAft>
                <a:spcPts val="0"/>
              </a:spcAft>
              <a:buNone/>
            </a:pPr>
            <a:r>
              <a:rPr lang="en"/>
              <a:t>You're all winners in this class, but only one team can win Gov 1780 Jeopardy. </a:t>
            </a:r>
            <a:endParaRPr/>
          </a:p>
          <a:p>
            <a:pPr indent="0" lvl="0" marL="0" rtl="0" algn="ctr">
              <a:spcBef>
                <a:spcPts val="1200"/>
              </a:spcBef>
              <a:spcAft>
                <a:spcPts val="0"/>
              </a:spcAft>
              <a:buNone/>
            </a:pPr>
            <a:r>
              <a:rPr lang="en" u="sng">
                <a:solidFill>
                  <a:schemeClr val="accent5"/>
                </a:solidFill>
                <a:hlinkClick r:id="rId3">
                  <a:extLst>
                    <a:ext uri="{A12FA001-AC4F-418D-AE19-62706E023703}">
                      <ahyp:hlinkClr val="tx"/>
                    </a:ext>
                  </a:extLst>
                </a:hlinkClick>
              </a:rPr>
              <a:t>Let the battle begin! </a:t>
            </a:r>
            <a:endParaRPr/>
          </a:p>
          <a:p>
            <a:pPr indent="45720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