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5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swald-bold.fntdata"/><Relationship Id="rId25" Type="http://schemas.openxmlformats.org/officeDocument/2006/relationships/slide" Target="slides/slide19.xml"/><Relationship Id="rId47" Type="http://schemas.openxmlformats.org/officeDocument/2006/relationships/font" Target="fonts/Oswal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ec36b4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ec36b4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a583dc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a583dc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a583dc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a583dc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a583dc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a583dc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a583dc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a583dc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a583dc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a583dc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a583dc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a583dc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a583dc2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a583dc2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a583dc2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a583dc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a583dc2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a583dc2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a583dc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a583dc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3ec36b4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3ec36b4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a583dc2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a583dc2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6a583dc2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6a583dc2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6a583dc2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6a583dc2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6a583dc2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6a583dc2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a583dc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a583dc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6a583dc2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6a583dc2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6a583dc2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6a583dc2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6a583dc2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6a583dc2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6a583dc2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6a583dc2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6a583dc2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6a583dc2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a583d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a583d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6a583dc2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6a583dc2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6a583dc2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6a583dc2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6a583dc2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6a583dc2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a583dc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a583dc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a583dc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a583dc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a583dc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a583dc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a583dc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a583dc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a583dc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a583dc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a583dc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a583dc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phie's layou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 1780: International Political Economy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967250" y="372500"/>
            <a:ext cx="2731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are the </a:t>
            </a: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 lines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Consumption indifference curves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Rank the consumer’s preferences over {a, b, c, d, e, f, G}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5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5967250" y="372500"/>
            <a:ext cx="2731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are the </a:t>
            </a: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 lines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Consumption indifference curves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Rank the consumer’s preferences over {a, b, c, d, e, f, G}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{d, e, f} &gt; {G} &gt; {a, b, c}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6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5967250" y="372500"/>
            <a:ext cx="2731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Why are the indifference curves </a:t>
            </a: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rather than </a:t>
            </a:r>
            <a:r>
              <a:rPr b="1" lang="en" sz="1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straight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7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1" name="Google Shape;161;p27"/>
          <p:cNvCxnSpPr/>
          <p:nvPr/>
        </p:nvCxnSpPr>
        <p:spPr>
          <a:xfrm>
            <a:off x="2637900" y="3262500"/>
            <a:ext cx="1649100" cy="116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967250" y="372500"/>
            <a:ext cx="2731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Why are the indifference curves </a:t>
            </a: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rather than </a:t>
            </a:r>
            <a:r>
              <a:rPr lang="en" sz="1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straight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Diminishing marginal returns.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For the consumer, the 1st computer (or shirt) is worth more than the 10th!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8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1" name="Google Shape;171;p28"/>
          <p:cNvCxnSpPr/>
          <p:nvPr/>
        </p:nvCxnSpPr>
        <p:spPr>
          <a:xfrm>
            <a:off x="2637900" y="3262500"/>
            <a:ext cx="1649100" cy="116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5967250" y="372500"/>
            <a:ext cx="2731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By shifting out the indifference curve until it is at a tangent to the PPF, we arrive at point 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Explain why e represents an equilibrium.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9"/>
          <p:cNvSpPr/>
          <p:nvPr/>
        </p:nvSpPr>
        <p:spPr>
          <a:xfrm>
            <a:off x="3916025" y="32212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5967250" y="372500"/>
            <a:ext cx="2731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By shifting out the indifference curve until it is at a tangent to the PPF, we arrive at point 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Explain why e represents an equilibrium.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It is the point along the PPF that maximizes consumer utility.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3916025" y="32212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195" name="Google Shape;195;p31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32050" y="1520525"/>
            <a:ext cx="43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Why is the slope of the PPF steeper in China vs the US?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06" name="Google Shape;206;p32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32050" y="1520525"/>
            <a:ext cx="4318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Why is the slope of the PPF steeper in China vs the US?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Look at where the PPF hits the axes. These points represent how many shirts/computers the country could product if it allocated all factors to producing that good.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5363825" y="2494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8716625" y="2230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5287625" y="2611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6202025" y="46690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21" name="Google Shape;221;p33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32050" y="1520525"/>
            <a:ext cx="4318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Why is the slope of the PPF steeper in China vs the US?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Look at where the PPF hits the axes. These points represent how many shirts/computers the country could product if it allocated all factors to producing that good.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US can produce a maximum of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300m shirts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102m computers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China can produce a maximum of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350m shirts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20m computers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5363825" y="2494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8716625" y="2230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5287625" y="2611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202025" y="46690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36" name="Google Shape;236;p34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32050" y="1520525"/>
            <a:ext cx="431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OK so… does China have an </a:t>
            </a:r>
            <a:r>
              <a:rPr b="1" i="1" lang="en" sz="1600">
                <a:latin typeface="Montserrat"/>
                <a:ea typeface="Montserrat"/>
                <a:cs typeface="Montserrat"/>
                <a:sym typeface="Montserrat"/>
              </a:rPr>
              <a:t>absolute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advantage or a </a:t>
            </a:r>
            <a:r>
              <a:rPr b="1" i="1" lang="en" sz="1600">
                <a:latin typeface="Montserrat"/>
                <a:ea typeface="Montserrat"/>
                <a:cs typeface="Montserrat"/>
                <a:sym typeface="Montserrat"/>
              </a:rPr>
              <a:t>comparative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advantage in making shirts?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5363825" y="2494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716625" y="2230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5287625" y="2611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6202025" y="46690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49450"/>
            <a:ext cx="8520600" cy="3419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are going to review some of the </a:t>
            </a:r>
            <a:r>
              <a:rPr b="1" lang="en"/>
              <a:t>fundamentals of trade theory</a:t>
            </a:r>
            <a:r>
              <a:rPr lang="en"/>
              <a:t>. These concepts are already </a:t>
            </a:r>
            <a:r>
              <a:rPr i="1" lang="en"/>
              <a:t>somewhat</a:t>
            </a:r>
            <a:r>
              <a:rPr lang="en"/>
              <a:t> familiar to you, but they are SUPER important.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think of today’s session as an opportunity to clear up any points of confusion and get to the level where you could confidently explain these concepts to someone else!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together: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logic of comparative advantage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Breakout rooms: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Heckscher-Ohlin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Stolper-Samuelson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Ricardo-Viner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51" name="Google Shape;251;p35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32050" y="1520525"/>
            <a:ext cx="431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OK so… does China have an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absolute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advantage or a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comparative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advantage in making shirts?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Answer: both!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5363825" y="2494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8716625" y="2230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5287625" y="2611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6202025" y="46690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66" name="Google Shape;266;p36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432050" y="1520525"/>
            <a:ext cx="4318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OK so… does China have an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absolute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advantage or a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comparative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advantage in making shirts?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Answer: both!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China has an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absolute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advantage in shirts because using all available resources it can produce more than the US (350m &gt; 300m).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China also has a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comparative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advantage in shirts because it face lower opportunity costs (= the computers that could have been made).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5363825" y="2494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8716625" y="2230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5287625" y="26116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6202025" y="4669075"/>
            <a:ext cx="113400" cy="134100"/>
          </a:xfrm>
          <a:prstGeom prst="ellipse">
            <a:avLst/>
          </a:prstGeom>
          <a:solidFill>
            <a:srgbClr val="00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81" name="Google Shape;281;p37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04" y="2486600"/>
            <a:ext cx="4071296" cy="2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5018950" y="50027"/>
            <a:ext cx="3988576" cy="261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7606150" y="3725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432050" y="1520525"/>
            <a:ext cx="431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 far the diagrams assume that each country is autarkic.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happens if the two countries can trade with each other?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294" name="Google Shape;294;p38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8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432050" y="1520525"/>
            <a:ext cx="4318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 far the diagrams assume that each country is autarkic.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happens if the two countries can trade with each other?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USA specializes in producing computers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China specializes in producing shirts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305" name="Google Shape;305;p39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9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432050" y="1520525"/>
            <a:ext cx="43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does the </a:t>
            </a:r>
            <a:r>
              <a:rPr b="1" lang="en" sz="16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dotted line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represent?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9" name="Google Shape;309;p39"/>
          <p:cNvCxnSpPr/>
          <p:nvPr/>
        </p:nvCxnSpPr>
        <p:spPr>
          <a:xfrm>
            <a:off x="7080475" y="283600"/>
            <a:ext cx="1711200" cy="203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>
            <a:off x="5524025" y="2674975"/>
            <a:ext cx="3162300" cy="2049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318" name="Google Shape;318;p40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0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11700" y="1018500"/>
            <a:ext cx="4573200" cy="23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 autarky, one computer costs 3 shirts in the US, but costs 20 shirts in China.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Under free trade, the countries trade at a price somewhere between those two rates. Let’s assume: 6 shirts per computer.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2" name="Google Shape;322;p40"/>
          <p:cNvCxnSpPr/>
          <p:nvPr/>
        </p:nvCxnSpPr>
        <p:spPr>
          <a:xfrm>
            <a:off x="7080475" y="283600"/>
            <a:ext cx="1711200" cy="203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>
            <a:off x="5524025" y="2674975"/>
            <a:ext cx="3162300" cy="2049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331" name="Google Shape;331;p41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41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11700" y="1018500"/>
            <a:ext cx="4573200" cy="354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 autarky, one computer costs 3 shirts in the US, but costs 20 shirts in China.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Under free trade, the countries trade at a price somewhere between those two rates. Let’s assume: 6 shirts per computer.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For the US, one computer can now “buy” 6 shirts from China, instead of just 3 shirts in the US.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For China, one computer costs 6 shirts to buy from the US, as opposed to 20 shirts to produce domestically.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5" name="Google Shape;335;p41"/>
          <p:cNvCxnSpPr/>
          <p:nvPr/>
        </p:nvCxnSpPr>
        <p:spPr>
          <a:xfrm>
            <a:off x="7080475" y="283600"/>
            <a:ext cx="1711200" cy="2030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>
            <a:off x="5524025" y="2674975"/>
            <a:ext cx="3162300" cy="2049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344" name="Google Shape;344;p42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42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311700" y="1018500"/>
            <a:ext cx="4573200" cy="6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does this mean for consumers?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300" y="63675"/>
            <a:ext cx="3968250" cy="25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950" y="2518650"/>
            <a:ext cx="4028600" cy="25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cxnSp>
        <p:nvCxnSpPr>
          <p:cNvPr id="355" name="Google Shape;355;p43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3"/>
          <p:cNvSpPr txBox="1"/>
          <p:nvPr/>
        </p:nvSpPr>
        <p:spPr>
          <a:xfrm>
            <a:off x="7832900" y="269400"/>
            <a:ext cx="105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USA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7490550" y="2884725"/>
            <a:ext cx="21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China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311700" y="1018500"/>
            <a:ext cx="45732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does this mean for consumers?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More consumption of </a:t>
            </a:r>
            <a:r>
              <a:rPr b="1" i="1" lang="en" sz="1600">
                <a:latin typeface="Montserrat"/>
                <a:ea typeface="Montserrat"/>
                <a:cs typeface="Montserrat"/>
                <a:sym typeface="Montserrat"/>
              </a:rPr>
              <a:t>both goods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= higher utility!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43"/>
          <p:cNvCxnSpPr/>
          <p:nvPr/>
        </p:nvCxnSpPr>
        <p:spPr>
          <a:xfrm flipH="1" rot="10800000">
            <a:off x="7410325" y="1005200"/>
            <a:ext cx="247500" cy="494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0" name="Google Shape;360;p43"/>
          <p:cNvCxnSpPr/>
          <p:nvPr/>
        </p:nvCxnSpPr>
        <p:spPr>
          <a:xfrm flipH="1" rot="10800000">
            <a:off x="6109350" y="3746888"/>
            <a:ext cx="1012500" cy="289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room activity</a:t>
            </a:r>
            <a:endParaRPr/>
          </a:p>
        </p:txBody>
      </p:sp>
      <p:cxnSp>
        <p:nvCxnSpPr>
          <p:cNvPr id="366" name="Google Shape;366;p44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311700" y="1018500"/>
            <a:ext cx="8387100" cy="363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Explain the assumptions and results of these models of trade: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Heckscher-Ohlin Model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Stolper-Samuelson Theorem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Ricardo-Viner Model (aka “Specific factors model”)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Imagine that you are an intrepid team of empirically-inclined economists: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Come up with a research design that would allow you to test which model of trade applies in a particular real-world context.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lphaL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List specific hypotheses (e.g., if Heckscher-Ohlin applies, we would expect to see X, but if Ricardo-Viner applies, we would expect to see Y…)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5956950" y="372500"/>
            <a:ext cx="273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5946625" y="372500"/>
            <a:ext cx="274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does the </a:t>
            </a:r>
            <a:r>
              <a:rPr b="1" lang="en" sz="16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straight line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represent?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9"/>
          <p:cNvCxnSpPr/>
          <p:nvPr/>
        </p:nvCxnSpPr>
        <p:spPr>
          <a:xfrm>
            <a:off x="1019600" y="1489600"/>
            <a:ext cx="5050800" cy="3051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967250" y="372500"/>
            <a:ext cx="272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does the </a:t>
            </a:r>
            <a:r>
              <a:rPr lang="en" sz="16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straight line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represent?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The Production Possibility Frontier (PPF)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0"/>
          <p:cNvCxnSpPr/>
          <p:nvPr/>
        </p:nvCxnSpPr>
        <p:spPr>
          <a:xfrm>
            <a:off x="1019600" y="1489600"/>
            <a:ext cx="5050800" cy="3051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5967250" y="372500"/>
            <a:ext cx="2731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assumption are we making by drawing the PPF as a straight line?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1"/>
          <p:cNvCxnSpPr/>
          <p:nvPr/>
        </p:nvCxnSpPr>
        <p:spPr>
          <a:xfrm>
            <a:off x="1019600" y="1489600"/>
            <a:ext cx="5050800" cy="3051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5967250" y="372500"/>
            <a:ext cx="2731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assumption are we making by drawing the PPF as a straight line?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Constant opportunity costs / Constant returns to scale in production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>
            <a:off x="1019600" y="1489600"/>
            <a:ext cx="5050800" cy="3051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967250" y="372500"/>
            <a:ext cx="2731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What are the </a:t>
            </a:r>
            <a:r>
              <a:rPr b="1"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 lines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3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3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advantage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380500" y="1106001"/>
            <a:ext cx="6071750" cy="397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5967250" y="372500"/>
            <a:ext cx="2731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Let’s review this diagram from Oatley (p.49)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are the </a:t>
            </a: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curved lines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Consumption indifference curves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4"/>
          <p:cNvCxnSpPr/>
          <p:nvPr/>
        </p:nvCxnSpPr>
        <p:spPr>
          <a:xfrm>
            <a:off x="2988350" y="3097575"/>
            <a:ext cx="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4"/>
          <p:cNvSpPr/>
          <p:nvPr/>
        </p:nvSpPr>
        <p:spPr>
          <a:xfrm>
            <a:off x="2988350" y="3097575"/>
            <a:ext cx="1298750" cy="1102925"/>
          </a:xfrm>
          <a:custGeom>
            <a:rect b="b" l="l" r="r" t="t"/>
            <a:pathLst>
              <a:path extrusionOk="0" h="44117" w="51950">
                <a:moveTo>
                  <a:pt x="0" y="0"/>
                </a:moveTo>
                <a:cubicBezTo>
                  <a:pt x="1100" y="2749"/>
                  <a:pt x="3986" y="12163"/>
                  <a:pt x="6597" y="16492"/>
                </a:cubicBezTo>
                <a:cubicBezTo>
                  <a:pt x="9208" y="20821"/>
                  <a:pt x="12782" y="23295"/>
                  <a:pt x="15668" y="25975"/>
                </a:cubicBezTo>
                <a:cubicBezTo>
                  <a:pt x="18554" y="28655"/>
                  <a:pt x="21097" y="30648"/>
                  <a:pt x="23914" y="32572"/>
                </a:cubicBezTo>
                <a:cubicBezTo>
                  <a:pt x="26731" y="34496"/>
                  <a:pt x="29549" y="36214"/>
                  <a:pt x="32572" y="37520"/>
                </a:cubicBezTo>
                <a:cubicBezTo>
                  <a:pt x="35596" y="38826"/>
                  <a:pt x="38825" y="39307"/>
                  <a:pt x="42055" y="40406"/>
                </a:cubicBezTo>
                <a:cubicBezTo>
                  <a:pt x="45285" y="41506"/>
                  <a:pt x="50301" y="43499"/>
                  <a:pt x="51950" y="4411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