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3ec36b4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3ec36b4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834a42d7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834a42d7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834a42d7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834a42d7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87df39b2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87df39b2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87df39b2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87df39b2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Source Code Pro"/>
                <a:ea typeface="Source Code Pro"/>
                <a:cs typeface="Source Code Pro"/>
                <a:sym typeface="Source Code Pro"/>
              </a:rPr>
              <a:t>The European Bank states: "In the absence of any formal agreements or general guidelines, the Eurosystem may decide, where necessary, to conduct foreign exchange interventions. The Eurosystem may conduct such interventions either on its own (i.e. unilaterally) or as part of a coordinated intervention involving other central banks (i.e. concerted action)."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87df39b2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87df39b2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87df39b2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87df39b2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87df39b2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87df39b2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834a42d7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834a42d7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87df39b2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87df39b2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8e1a0c3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8e1a0c3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3ec36b4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3ec36b4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8e1a0c3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8e1a0c3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8e1a0c3c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8e1a0c3c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8e1a0c3c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8e1a0c3c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8e1a0c3c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8e1a0c3c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8e1a0c3c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8e1a0c3c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8e1a0c3c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8e1a0c3c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87df39b2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87df39b2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6a583dc2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6a583dc2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6a583dc2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6a583dc2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6a583dc2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6a583dc2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8c4053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8c4053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87df39b2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87df39b2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c87df39b2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c87df39b2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87df39b2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87df39b2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87df39b2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87df39b2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6a583dc2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6a583dc2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834a42d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834a42d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834a42d7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834a42d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834a42d7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834a42d7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834a42d7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834a42d7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834a42d7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834a42d7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834a42d7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834a42d7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phie's layout" type="tx">
  <p:cSld name="TITLE_AND_BODY">
    <p:spTree>
      <p:nvGrpSpPr>
        <p:cNvPr id="60" name="Shape 60"/>
        <p:cNvGrpSpPr/>
        <p:nvPr/>
      </p:nvGrpSpPr>
      <p:grpSpPr>
        <a:xfrm>
          <a:off x="0" y="0"/>
          <a:ext cx="0" cy="0"/>
          <a:chOff x="0" y="0"/>
          <a:chExt cx="0" cy="0"/>
        </a:xfrm>
      </p:grpSpPr>
      <p:cxnSp>
        <p:nvCxnSpPr>
          <p:cNvPr id="61" name="Google Shape;61;p1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2" name="Google Shape;62;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imf.org/external/np/sta/bop/bopman.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Gov 1780: International Political Economy</a:t>
            </a:r>
            <a:endParaRPr/>
          </a:p>
        </p:txBody>
      </p:sp>
      <p:sp>
        <p:nvSpPr>
          <p:cNvPr id="70" name="Google Shape;70;p16"/>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Section 8</a:t>
            </a:r>
            <a:endParaRPr/>
          </a:p>
          <a:p>
            <a:pPr indent="0" lvl="0" marL="0" rtl="0" algn="ctr">
              <a:spcBef>
                <a:spcPts val="0"/>
              </a:spcBef>
              <a:spcAft>
                <a:spcPts val="0"/>
              </a:spcAft>
              <a:buNone/>
            </a:pPr>
            <a:r>
              <a:rPr lang="en"/>
              <a:t>18 Mar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152400" y="1884825"/>
            <a:ext cx="2157231" cy="1339850"/>
          </a:xfrm>
          <a:prstGeom prst="rect">
            <a:avLst/>
          </a:prstGeom>
          <a:noFill/>
          <a:ln>
            <a:noFill/>
          </a:ln>
        </p:spPr>
      </p:pic>
      <p:pic>
        <p:nvPicPr>
          <p:cNvPr id="152" name="Google Shape;152;p25"/>
          <p:cNvPicPr preferRelativeResize="0"/>
          <p:nvPr/>
        </p:nvPicPr>
        <p:blipFill>
          <a:blip r:embed="rId4">
            <a:alphaModFix/>
          </a:blip>
          <a:stretch>
            <a:fillRect/>
          </a:stretch>
        </p:blipFill>
        <p:spPr>
          <a:xfrm>
            <a:off x="6331350" y="1258400"/>
            <a:ext cx="2660250" cy="1966274"/>
          </a:xfrm>
          <a:prstGeom prst="rect">
            <a:avLst/>
          </a:prstGeom>
          <a:noFill/>
          <a:ln>
            <a:noFill/>
          </a:ln>
        </p:spPr>
      </p:pic>
      <p:pic>
        <p:nvPicPr>
          <p:cNvPr id="153" name="Google Shape;153;p25"/>
          <p:cNvPicPr preferRelativeResize="0"/>
          <p:nvPr/>
        </p:nvPicPr>
        <p:blipFill>
          <a:blip r:embed="rId5">
            <a:alphaModFix/>
          </a:blip>
          <a:stretch>
            <a:fillRect/>
          </a:stretch>
        </p:blipFill>
        <p:spPr>
          <a:xfrm>
            <a:off x="2309625" y="2730250"/>
            <a:ext cx="1460747" cy="1455850"/>
          </a:xfrm>
          <a:prstGeom prst="rect">
            <a:avLst/>
          </a:prstGeom>
          <a:noFill/>
          <a:ln>
            <a:noFill/>
          </a:ln>
        </p:spPr>
      </p:pic>
      <p:pic>
        <p:nvPicPr>
          <p:cNvPr id="154" name="Google Shape;154;p25"/>
          <p:cNvPicPr preferRelativeResize="0"/>
          <p:nvPr/>
        </p:nvPicPr>
        <p:blipFill>
          <a:blip r:embed="rId6">
            <a:alphaModFix/>
          </a:blip>
          <a:stretch>
            <a:fillRect/>
          </a:stretch>
        </p:blipFill>
        <p:spPr>
          <a:xfrm>
            <a:off x="2619400" y="1258388"/>
            <a:ext cx="1345825" cy="1339850"/>
          </a:xfrm>
          <a:prstGeom prst="rect">
            <a:avLst/>
          </a:prstGeom>
          <a:noFill/>
          <a:ln>
            <a:noFill/>
          </a:ln>
        </p:spPr>
      </p:pic>
      <p:pic>
        <p:nvPicPr>
          <p:cNvPr id="155" name="Google Shape;155;p25"/>
          <p:cNvPicPr preferRelativeResize="0"/>
          <p:nvPr/>
        </p:nvPicPr>
        <p:blipFill>
          <a:blip r:embed="rId7">
            <a:alphaModFix/>
          </a:blip>
          <a:stretch>
            <a:fillRect/>
          </a:stretch>
        </p:blipFill>
        <p:spPr>
          <a:xfrm>
            <a:off x="4320487" y="1462361"/>
            <a:ext cx="1655600" cy="1455850"/>
          </a:xfrm>
          <a:prstGeom prst="rect">
            <a:avLst/>
          </a:prstGeom>
          <a:noFill/>
          <a:ln>
            <a:noFill/>
          </a:ln>
        </p:spPr>
      </p:pic>
      <p:sp>
        <p:nvSpPr>
          <p:cNvPr id="156" name="Google Shape;156;p25"/>
          <p:cNvSpPr txBox="1"/>
          <p:nvPr/>
        </p:nvSpPr>
        <p:spPr>
          <a:xfrm>
            <a:off x="5274675" y="2571750"/>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57" name="Google Shape;157;p25"/>
          <p:cNvSpPr txBox="1"/>
          <p:nvPr/>
        </p:nvSpPr>
        <p:spPr>
          <a:xfrm>
            <a:off x="3731575" y="3068913"/>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58" name="Google Shape;158;p25"/>
          <p:cNvSpPr txBox="1"/>
          <p:nvPr/>
        </p:nvSpPr>
        <p:spPr>
          <a:xfrm>
            <a:off x="1918000" y="2571750"/>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59" name="Google Shape;159;p25"/>
          <p:cNvSpPr txBox="1"/>
          <p:nvPr/>
        </p:nvSpPr>
        <p:spPr>
          <a:xfrm>
            <a:off x="3731575" y="1668525"/>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60" name="Google Shape;160;p25"/>
          <p:cNvSpPr txBox="1"/>
          <p:nvPr/>
        </p:nvSpPr>
        <p:spPr>
          <a:xfrm>
            <a:off x="1707150" y="4170775"/>
            <a:ext cx="572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If demand for the Euro is high, then Euros become more expensive to obtain relative to other currencies.</a:t>
            </a:r>
            <a:endParaRPr b="1">
              <a:latin typeface="Source Code Pro"/>
              <a:ea typeface="Source Code Pro"/>
              <a:cs typeface="Source Code Pro"/>
              <a:sym typeface="Source Code Pro"/>
            </a:endParaRPr>
          </a:p>
        </p:txBody>
      </p:sp>
      <p:sp>
        <p:nvSpPr>
          <p:cNvPr id="161" name="Google Shape;161;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p:cNvPicPr preferRelativeResize="0"/>
          <p:nvPr/>
        </p:nvPicPr>
        <p:blipFill>
          <a:blip r:embed="rId3">
            <a:alphaModFix/>
          </a:blip>
          <a:stretch>
            <a:fillRect/>
          </a:stretch>
        </p:blipFill>
        <p:spPr>
          <a:xfrm>
            <a:off x="152400" y="1884825"/>
            <a:ext cx="2157231" cy="1339850"/>
          </a:xfrm>
          <a:prstGeom prst="rect">
            <a:avLst/>
          </a:prstGeom>
          <a:noFill/>
          <a:ln>
            <a:noFill/>
          </a:ln>
        </p:spPr>
      </p:pic>
      <p:pic>
        <p:nvPicPr>
          <p:cNvPr id="167" name="Google Shape;167;p26"/>
          <p:cNvPicPr preferRelativeResize="0"/>
          <p:nvPr/>
        </p:nvPicPr>
        <p:blipFill>
          <a:blip r:embed="rId4">
            <a:alphaModFix/>
          </a:blip>
          <a:stretch>
            <a:fillRect/>
          </a:stretch>
        </p:blipFill>
        <p:spPr>
          <a:xfrm>
            <a:off x="6331350" y="1258400"/>
            <a:ext cx="2660250" cy="1966274"/>
          </a:xfrm>
          <a:prstGeom prst="rect">
            <a:avLst/>
          </a:prstGeom>
          <a:noFill/>
          <a:ln>
            <a:noFill/>
          </a:ln>
        </p:spPr>
      </p:pic>
      <p:pic>
        <p:nvPicPr>
          <p:cNvPr id="168" name="Google Shape;168;p26"/>
          <p:cNvPicPr preferRelativeResize="0"/>
          <p:nvPr/>
        </p:nvPicPr>
        <p:blipFill>
          <a:blip r:embed="rId5">
            <a:alphaModFix/>
          </a:blip>
          <a:stretch>
            <a:fillRect/>
          </a:stretch>
        </p:blipFill>
        <p:spPr>
          <a:xfrm>
            <a:off x="2309625" y="2730250"/>
            <a:ext cx="1460747" cy="1455850"/>
          </a:xfrm>
          <a:prstGeom prst="rect">
            <a:avLst/>
          </a:prstGeom>
          <a:noFill/>
          <a:ln>
            <a:noFill/>
          </a:ln>
        </p:spPr>
      </p:pic>
      <p:pic>
        <p:nvPicPr>
          <p:cNvPr id="169" name="Google Shape;169;p26"/>
          <p:cNvPicPr preferRelativeResize="0"/>
          <p:nvPr/>
        </p:nvPicPr>
        <p:blipFill>
          <a:blip r:embed="rId6">
            <a:alphaModFix/>
          </a:blip>
          <a:stretch>
            <a:fillRect/>
          </a:stretch>
        </p:blipFill>
        <p:spPr>
          <a:xfrm>
            <a:off x="2619400" y="1258388"/>
            <a:ext cx="1345825" cy="1339850"/>
          </a:xfrm>
          <a:prstGeom prst="rect">
            <a:avLst/>
          </a:prstGeom>
          <a:noFill/>
          <a:ln>
            <a:noFill/>
          </a:ln>
        </p:spPr>
      </p:pic>
      <p:pic>
        <p:nvPicPr>
          <p:cNvPr id="170" name="Google Shape;170;p26"/>
          <p:cNvPicPr preferRelativeResize="0"/>
          <p:nvPr/>
        </p:nvPicPr>
        <p:blipFill>
          <a:blip r:embed="rId7">
            <a:alphaModFix/>
          </a:blip>
          <a:stretch>
            <a:fillRect/>
          </a:stretch>
        </p:blipFill>
        <p:spPr>
          <a:xfrm>
            <a:off x="4320487" y="1462361"/>
            <a:ext cx="1655600" cy="1455850"/>
          </a:xfrm>
          <a:prstGeom prst="rect">
            <a:avLst/>
          </a:prstGeom>
          <a:noFill/>
          <a:ln>
            <a:noFill/>
          </a:ln>
        </p:spPr>
      </p:pic>
      <p:sp>
        <p:nvSpPr>
          <p:cNvPr id="171" name="Google Shape;171;p26"/>
          <p:cNvSpPr txBox="1"/>
          <p:nvPr/>
        </p:nvSpPr>
        <p:spPr>
          <a:xfrm>
            <a:off x="5274675" y="2571750"/>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72" name="Google Shape;172;p26"/>
          <p:cNvSpPr txBox="1"/>
          <p:nvPr/>
        </p:nvSpPr>
        <p:spPr>
          <a:xfrm>
            <a:off x="3731575" y="3068913"/>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73" name="Google Shape;173;p26"/>
          <p:cNvSpPr txBox="1"/>
          <p:nvPr/>
        </p:nvSpPr>
        <p:spPr>
          <a:xfrm>
            <a:off x="1918000" y="2571750"/>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74" name="Google Shape;174;p26"/>
          <p:cNvSpPr txBox="1"/>
          <p:nvPr/>
        </p:nvSpPr>
        <p:spPr>
          <a:xfrm>
            <a:off x="3731575" y="1668525"/>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75" name="Google Shape;175;p26"/>
          <p:cNvSpPr txBox="1"/>
          <p:nvPr/>
        </p:nvSpPr>
        <p:spPr>
          <a:xfrm>
            <a:off x="1707150" y="4170775"/>
            <a:ext cx="57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What might increase demand for Euros relative to other currencies?</a:t>
            </a:r>
            <a:endParaRPr b="1">
              <a:latin typeface="Source Code Pro"/>
              <a:ea typeface="Source Code Pro"/>
              <a:cs typeface="Source Code Pro"/>
              <a:sym typeface="Source Code Pro"/>
            </a:endParaRPr>
          </a:p>
        </p:txBody>
      </p:sp>
      <p:sp>
        <p:nvSpPr>
          <p:cNvPr id="176" name="Google Shape;176;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152400" y="1884825"/>
            <a:ext cx="2157231" cy="1339850"/>
          </a:xfrm>
          <a:prstGeom prst="rect">
            <a:avLst/>
          </a:prstGeom>
          <a:noFill/>
          <a:ln>
            <a:noFill/>
          </a:ln>
        </p:spPr>
      </p:pic>
      <p:pic>
        <p:nvPicPr>
          <p:cNvPr id="182" name="Google Shape;182;p27"/>
          <p:cNvPicPr preferRelativeResize="0"/>
          <p:nvPr/>
        </p:nvPicPr>
        <p:blipFill>
          <a:blip r:embed="rId4">
            <a:alphaModFix/>
          </a:blip>
          <a:stretch>
            <a:fillRect/>
          </a:stretch>
        </p:blipFill>
        <p:spPr>
          <a:xfrm>
            <a:off x="6331350" y="1258400"/>
            <a:ext cx="2660250" cy="1966274"/>
          </a:xfrm>
          <a:prstGeom prst="rect">
            <a:avLst/>
          </a:prstGeom>
          <a:noFill/>
          <a:ln>
            <a:noFill/>
          </a:ln>
        </p:spPr>
      </p:pic>
      <p:pic>
        <p:nvPicPr>
          <p:cNvPr id="183" name="Google Shape;183;p27"/>
          <p:cNvPicPr preferRelativeResize="0"/>
          <p:nvPr/>
        </p:nvPicPr>
        <p:blipFill>
          <a:blip r:embed="rId5">
            <a:alphaModFix/>
          </a:blip>
          <a:stretch>
            <a:fillRect/>
          </a:stretch>
        </p:blipFill>
        <p:spPr>
          <a:xfrm>
            <a:off x="2309625" y="2730250"/>
            <a:ext cx="1460747" cy="1455850"/>
          </a:xfrm>
          <a:prstGeom prst="rect">
            <a:avLst/>
          </a:prstGeom>
          <a:noFill/>
          <a:ln>
            <a:noFill/>
          </a:ln>
        </p:spPr>
      </p:pic>
      <p:pic>
        <p:nvPicPr>
          <p:cNvPr id="184" name="Google Shape;184;p27"/>
          <p:cNvPicPr preferRelativeResize="0"/>
          <p:nvPr/>
        </p:nvPicPr>
        <p:blipFill>
          <a:blip r:embed="rId6">
            <a:alphaModFix/>
          </a:blip>
          <a:stretch>
            <a:fillRect/>
          </a:stretch>
        </p:blipFill>
        <p:spPr>
          <a:xfrm>
            <a:off x="2619400" y="1258388"/>
            <a:ext cx="1345825" cy="1339850"/>
          </a:xfrm>
          <a:prstGeom prst="rect">
            <a:avLst/>
          </a:prstGeom>
          <a:noFill/>
          <a:ln>
            <a:noFill/>
          </a:ln>
        </p:spPr>
      </p:pic>
      <p:pic>
        <p:nvPicPr>
          <p:cNvPr id="185" name="Google Shape;185;p27"/>
          <p:cNvPicPr preferRelativeResize="0"/>
          <p:nvPr/>
        </p:nvPicPr>
        <p:blipFill>
          <a:blip r:embed="rId7">
            <a:alphaModFix/>
          </a:blip>
          <a:stretch>
            <a:fillRect/>
          </a:stretch>
        </p:blipFill>
        <p:spPr>
          <a:xfrm>
            <a:off x="4320487" y="1462361"/>
            <a:ext cx="1655600" cy="1455850"/>
          </a:xfrm>
          <a:prstGeom prst="rect">
            <a:avLst/>
          </a:prstGeom>
          <a:noFill/>
          <a:ln>
            <a:noFill/>
          </a:ln>
        </p:spPr>
      </p:pic>
      <p:sp>
        <p:nvSpPr>
          <p:cNvPr id="186" name="Google Shape;186;p27"/>
          <p:cNvSpPr txBox="1"/>
          <p:nvPr/>
        </p:nvSpPr>
        <p:spPr>
          <a:xfrm>
            <a:off x="5274675" y="2571750"/>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87" name="Google Shape;187;p27"/>
          <p:cNvSpPr txBox="1"/>
          <p:nvPr/>
        </p:nvSpPr>
        <p:spPr>
          <a:xfrm>
            <a:off x="3731575" y="3068913"/>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88" name="Google Shape;188;p27"/>
          <p:cNvSpPr txBox="1"/>
          <p:nvPr/>
        </p:nvSpPr>
        <p:spPr>
          <a:xfrm>
            <a:off x="1918000" y="2571750"/>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89" name="Google Shape;189;p27"/>
          <p:cNvSpPr txBox="1"/>
          <p:nvPr/>
        </p:nvSpPr>
        <p:spPr>
          <a:xfrm>
            <a:off x="3731575" y="1668525"/>
            <a:ext cx="70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90" name="Google Shape;190;p27"/>
          <p:cNvSpPr txBox="1"/>
          <p:nvPr/>
        </p:nvSpPr>
        <p:spPr>
          <a:xfrm>
            <a:off x="1707150" y="4170775"/>
            <a:ext cx="572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Relatively higher interest rates set by the European Central Bank (ECB), extremely high demand for Spanish goods, or ECB intervention.</a:t>
            </a:r>
            <a:endParaRPr>
              <a:latin typeface="Source Code Pro"/>
              <a:ea typeface="Source Code Pro"/>
              <a:cs typeface="Source Code Pro"/>
              <a:sym typeface="Source Code Pro"/>
            </a:endParaRPr>
          </a:p>
        </p:txBody>
      </p:sp>
      <p:sp>
        <p:nvSpPr>
          <p:cNvPr id="191" name="Google Shape;191;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8"/>
          <p:cNvPicPr preferRelativeResize="0"/>
          <p:nvPr/>
        </p:nvPicPr>
        <p:blipFill>
          <a:blip r:embed="rId3">
            <a:alphaModFix/>
          </a:blip>
          <a:stretch>
            <a:fillRect/>
          </a:stretch>
        </p:blipFill>
        <p:spPr>
          <a:xfrm>
            <a:off x="6331350" y="1258400"/>
            <a:ext cx="2660250" cy="1966274"/>
          </a:xfrm>
          <a:prstGeom prst="rect">
            <a:avLst/>
          </a:prstGeom>
          <a:noFill/>
          <a:ln>
            <a:noFill/>
          </a:ln>
        </p:spPr>
      </p:pic>
      <p:sp>
        <p:nvSpPr>
          <p:cNvPr id="197" name="Google Shape;197;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
        <p:nvSpPr>
          <p:cNvPr id="198" name="Google Shape;198;p28"/>
          <p:cNvSpPr txBox="1"/>
          <p:nvPr/>
        </p:nvSpPr>
        <p:spPr>
          <a:xfrm>
            <a:off x="311700" y="1450775"/>
            <a:ext cx="5729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Government intervention to increase exchange rates might include selling bonds or buying one's own currency to reduce supply.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The latter policy option - intervening in foreign exchange markets to influence currency supply - can be pursued on a </a:t>
            </a:r>
            <a:r>
              <a:rPr b="1" lang="en">
                <a:latin typeface="Source Code Pro"/>
                <a:ea typeface="Source Code Pro"/>
                <a:cs typeface="Source Code Pro"/>
                <a:sym typeface="Source Code Pro"/>
              </a:rPr>
              <a:t>managed float system. </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
        <p:nvSpPr>
          <p:cNvPr id="204" name="Google Shape;204;p29"/>
          <p:cNvSpPr txBox="1"/>
          <p:nvPr/>
        </p:nvSpPr>
        <p:spPr>
          <a:xfrm>
            <a:off x="311700" y="1450775"/>
            <a:ext cx="5729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Even the ECB leaves this option available to exercise when necessary:</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 </a:t>
            </a:r>
            <a:r>
              <a:rPr lang="en">
                <a:solidFill>
                  <a:srgbClr val="FF0000"/>
                </a:solidFill>
                <a:latin typeface="Source Code Pro"/>
                <a:ea typeface="Source Code Pro"/>
                <a:cs typeface="Source Code Pro"/>
                <a:sym typeface="Source Code Pro"/>
              </a:rPr>
              <a:t>"In the absence of any formal agreements or general guidelines, the Eurosystem may decide, where necessary, to conduct foreign exchange interventions. The Eurosystem may conduct such interventions either on its own (i.e. unilaterally) or as part of a coordinated intervention involving other central banks (i.e. concerted action)."</a:t>
            </a:r>
            <a:endParaRPr>
              <a:solidFill>
                <a:srgbClr val="FF0000"/>
              </a:solidFill>
              <a:latin typeface="Source Code Pro"/>
              <a:ea typeface="Source Code Pro"/>
              <a:cs typeface="Source Code Pro"/>
              <a:sym typeface="Source Code Pro"/>
            </a:endParaRPr>
          </a:p>
          <a:p>
            <a:pPr indent="-317500" lvl="0" marL="457200" rtl="0" algn="l">
              <a:spcBef>
                <a:spcPts val="0"/>
              </a:spcBef>
              <a:spcAft>
                <a:spcPts val="0"/>
              </a:spcAft>
              <a:buClr>
                <a:srgbClr val="FF0000"/>
              </a:buClr>
              <a:buSzPts val="1400"/>
              <a:buFont typeface="Source Code Pro"/>
              <a:buChar char="-"/>
            </a:pPr>
            <a:r>
              <a:rPr lang="en">
                <a:solidFill>
                  <a:srgbClr val="FF0000"/>
                </a:solidFill>
                <a:latin typeface="Source Code Pro"/>
                <a:ea typeface="Source Code Pro"/>
                <a:cs typeface="Source Code Pro"/>
                <a:sym typeface="Source Code Pro"/>
              </a:rPr>
              <a:t>European Central Bank</a:t>
            </a:r>
            <a:endParaRPr>
              <a:solidFill>
                <a:srgbClr val="FF0000"/>
              </a:solidFill>
              <a:latin typeface="Source Code Pro"/>
              <a:ea typeface="Source Code Pro"/>
              <a:cs typeface="Source Code Pro"/>
              <a:sym typeface="Source Code Pro"/>
            </a:endParaRPr>
          </a:p>
        </p:txBody>
      </p:sp>
      <p:pic>
        <p:nvPicPr>
          <p:cNvPr id="205" name="Google Shape;205;p29"/>
          <p:cNvPicPr preferRelativeResize="0"/>
          <p:nvPr/>
        </p:nvPicPr>
        <p:blipFill>
          <a:blip r:embed="rId3">
            <a:alphaModFix/>
          </a:blip>
          <a:stretch>
            <a:fillRect/>
          </a:stretch>
        </p:blipFill>
        <p:spPr>
          <a:xfrm>
            <a:off x="6331350" y="1258400"/>
            <a:ext cx="2660250" cy="1966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211" name="Google Shape;211;p3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that we have a better idea about how exchange rates work, let's move on to balance of payments.</a:t>
            </a:r>
            <a:endParaRPr/>
          </a:p>
          <a:p>
            <a:pPr indent="0" lvl="0" marL="0" rtl="0" algn="l">
              <a:spcBef>
                <a:spcPts val="1200"/>
              </a:spcBef>
              <a:spcAft>
                <a:spcPts val="1200"/>
              </a:spcAft>
              <a:buNone/>
            </a:pPr>
            <a:r>
              <a:rPr lang="en"/>
              <a:t>For those of you interested in doing a DEEP dive on definitions and accounting, see this </a:t>
            </a:r>
            <a:r>
              <a:rPr lang="en" u="sng">
                <a:solidFill>
                  <a:schemeClr val="hlink"/>
                </a:solidFill>
                <a:hlinkClick r:id="rId3"/>
              </a:rPr>
              <a:t>link</a:t>
            </a:r>
            <a:r>
              <a:rPr lang="en"/>
              <a:t> for extremely thorough guidance provided by the IMF.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217" name="Google Shape;217;p31"/>
          <p:cNvSpPr txBox="1"/>
          <p:nvPr/>
        </p:nvSpPr>
        <p:spPr>
          <a:xfrm>
            <a:off x="1707150" y="4170775"/>
            <a:ext cx="57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What kinds of transactions are recorded in the current account?</a:t>
            </a:r>
            <a:endParaRPr b="1">
              <a:latin typeface="Source Code Pro"/>
              <a:ea typeface="Source Code Pro"/>
              <a:cs typeface="Source Code Pro"/>
              <a:sym typeface="Source Code Pro"/>
            </a:endParaRPr>
          </a:p>
        </p:txBody>
      </p:sp>
      <p:pic>
        <p:nvPicPr>
          <p:cNvPr id="218" name="Google Shape;218;p31"/>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219" name="Google Shape;219;p31"/>
          <p:cNvSpPr txBox="1"/>
          <p:nvPr/>
        </p:nvSpPr>
        <p:spPr>
          <a:xfrm>
            <a:off x="32055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220" name="Google Shape;220;p31"/>
          <p:cNvSpPr txBox="1"/>
          <p:nvPr/>
        </p:nvSpPr>
        <p:spPr>
          <a:xfrm>
            <a:off x="32055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21" name="Google Shape;221;p31"/>
          <p:cNvSpPr txBox="1"/>
          <p:nvPr/>
        </p:nvSpPr>
        <p:spPr>
          <a:xfrm>
            <a:off x="3205575" y="2155450"/>
            <a:ext cx="1426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ource Code Pro"/>
                <a:ea typeface="Source Code Pro"/>
                <a:cs typeface="Source Code Pro"/>
                <a:sym typeface="Source Code Pro"/>
              </a:rPr>
              <a:t>???</a:t>
            </a:r>
            <a:endParaRPr sz="900">
              <a:latin typeface="Source Code Pro"/>
              <a:ea typeface="Source Code Pro"/>
              <a:cs typeface="Source Code Pro"/>
              <a:sym typeface="Source Code Pro"/>
            </a:endParaRPr>
          </a:p>
        </p:txBody>
      </p:sp>
      <p:sp>
        <p:nvSpPr>
          <p:cNvPr id="222" name="Google Shape;222;p31"/>
          <p:cNvSpPr txBox="1"/>
          <p:nvPr/>
        </p:nvSpPr>
        <p:spPr>
          <a:xfrm>
            <a:off x="6277900" y="3364550"/>
            <a:ext cx="221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Let's now use the United States as an example.</a:t>
            </a:r>
            <a:endParaRPr sz="10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pic>
        <p:nvPicPr>
          <p:cNvPr id="228" name="Google Shape;228;p32"/>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229" name="Google Shape;229;p32"/>
          <p:cNvSpPr txBox="1"/>
          <p:nvPr/>
        </p:nvSpPr>
        <p:spPr>
          <a:xfrm>
            <a:off x="32055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230" name="Google Shape;230;p32"/>
          <p:cNvSpPr txBox="1"/>
          <p:nvPr/>
        </p:nvSpPr>
        <p:spPr>
          <a:xfrm>
            <a:off x="32055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31" name="Google Shape;231;p32"/>
          <p:cNvSpPr txBox="1"/>
          <p:nvPr/>
        </p:nvSpPr>
        <p:spPr>
          <a:xfrm>
            <a:off x="32055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sp>
        <p:nvSpPr>
          <p:cNvPr id="232" name="Google Shape;232;p32"/>
          <p:cNvSpPr txBox="1"/>
          <p:nvPr/>
        </p:nvSpPr>
        <p:spPr>
          <a:xfrm>
            <a:off x="1707150" y="4170775"/>
            <a:ext cx="572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Non-financial transactions between a country and the rest of the world. These include trade in goods, services, primary income, and secondary income.</a:t>
            </a:r>
            <a:endParaRPr>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pic>
        <p:nvPicPr>
          <p:cNvPr id="238" name="Google Shape;238;p33"/>
          <p:cNvPicPr preferRelativeResize="0"/>
          <p:nvPr/>
        </p:nvPicPr>
        <p:blipFill>
          <a:blip r:embed="rId3">
            <a:alphaModFix/>
          </a:blip>
          <a:stretch>
            <a:fillRect/>
          </a:stretch>
        </p:blipFill>
        <p:spPr>
          <a:xfrm>
            <a:off x="3029050" y="1298300"/>
            <a:ext cx="5803249" cy="3707150"/>
          </a:xfrm>
          <a:prstGeom prst="rect">
            <a:avLst/>
          </a:prstGeom>
          <a:noFill/>
          <a:ln cap="flat" cmpd="sng" w="19050">
            <a:solidFill>
              <a:schemeClr val="dk2"/>
            </a:solidFill>
            <a:prstDash val="solid"/>
            <a:round/>
            <a:headEnd len="sm" w="sm" type="none"/>
            <a:tailEnd len="sm" w="sm" type="none"/>
          </a:ln>
        </p:spPr>
      </p:pic>
      <p:sp>
        <p:nvSpPr>
          <p:cNvPr id="239" name="Google Shape;239;p33"/>
          <p:cNvSpPr txBox="1"/>
          <p:nvPr/>
        </p:nvSpPr>
        <p:spPr>
          <a:xfrm>
            <a:off x="373850" y="1856300"/>
            <a:ext cx="2397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Here's a practical example drawing directly from U.S. Bureau of Economic Analysis data.</a:t>
            </a:r>
            <a:endParaRPr>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245" name="Google Shape;245;p34"/>
          <p:cNvSpPr txBox="1"/>
          <p:nvPr/>
        </p:nvSpPr>
        <p:spPr>
          <a:xfrm>
            <a:off x="3566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246" name="Google Shape;246;p34"/>
          <p:cNvSpPr txBox="1"/>
          <p:nvPr/>
        </p:nvSpPr>
        <p:spPr>
          <a:xfrm>
            <a:off x="1913175" y="1371600"/>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Financial account</a:t>
            </a:r>
            <a:endParaRPr>
              <a:latin typeface="Source Code Pro"/>
              <a:ea typeface="Source Code Pro"/>
              <a:cs typeface="Source Code Pro"/>
              <a:sym typeface="Source Code Pro"/>
            </a:endParaRPr>
          </a:p>
        </p:txBody>
      </p:sp>
      <p:sp>
        <p:nvSpPr>
          <p:cNvPr id="247" name="Google Shape;247;p34"/>
          <p:cNvSpPr txBox="1"/>
          <p:nvPr/>
        </p:nvSpPr>
        <p:spPr>
          <a:xfrm>
            <a:off x="3566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48" name="Google Shape;248;p34"/>
          <p:cNvSpPr txBox="1"/>
          <p:nvPr/>
        </p:nvSpPr>
        <p:spPr>
          <a:xfrm>
            <a:off x="2005550"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49" name="Google Shape;249;p34"/>
          <p:cNvSpPr txBox="1"/>
          <p:nvPr/>
        </p:nvSpPr>
        <p:spPr>
          <a:xfrm>
            <a:off x="1707150" y="4170775"/>
            <a:ext cx="57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What kinds of transactions are recorded in the financial account?</a:t>
            </a:r>
            <a:endParaRPr b="1">
              <a:latin typeface="Source Code Pro"/>
              <a:ea typeface="Source Code Pro"/>
              <a:cs typeface="Source Code Pro"/>
              <a:sym typeface="Source Code Pro"/>
            </a:endParaRPr>
          </a:p>
        </p:txBody>
      </p:sp>
      <p:sp>
        <p:nvSpPr>
          <p:cNvPr id="250" name="Google Shape;250;p34"/>
          <p:cNvSpPr txBox="1"/>
          <p:nvPr/>
        </p:nvSpPr>
        <p:spPr>
          <a:xfrm>
            <a:off x="3566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pic>
        <p:nvPicPr>
          <p:cNvPr id="251" name="Google Shape;251;p34"/>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252" name="Google Shape;252;p34"/>
          <p:cNvSpPr txBox="1"/>
          <p:nvPr/>
        </p:nvSpPr>
        <p:spPr>
          <a:xfrm>
            <a:off x="733175" y="236936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253" name="Google Shape;253;p34"/>
          <p:cNvSpPr txBox="1"/>
          <p:nvPr/>
        </p:nvSpPr>
        <p:spPr>
          <a:xfrm>
            <a:off x="733175" y="275381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254" name="Google Shape;254;p34"/>
          <p:cNvSpPr txBox="1"/>
          <p:nvPr/>
        </p:nvSpPr>
        <p:spPr>
          <a:xfrm>
            <a:off x="733175" y="2205650"/>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255" name="Google Shape;255;p34"/>
          <p:cNvSpPr txBox="1"/>
          <p:nvPr/>
        </p:nvSpPr>
        <p:spPr>
          <a:xfrm>
            <a:off x="733175" y="2635488"/>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6" name="Google Shape;76;p17"/>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0"/>
              </a:spcAft>
              <a:buNone/>
            </a:pPr>
            <a:r>
              <a:rPr lang="en"/>
              <a:t>Exam information</a:t>
            </a:r>
            <a:endParaRPr/>
          </a:p>
          <a:p>
            <a:pPr indent="0" lvl="0" marL="0" rtl="0" algn="l">
              <a:spcBef>
                <a:spcPts val="1200"/>
              </a:spcBef>
              <a:spcAft>
                <a:spcPts val="0"/>
              </a:spcAft>
              <a:buNone/>
            </a:pPr>
            <a:r>
              <a:rPr lang="en"/>
              <a:t>Today we are going to walk through the </a:t>
            </a:r>
            <a:r>
              <a:rPr b="1" lang="en"/>
              <a:t>fundamentals of how exchange rates and balance of payments work</a:t>
            </a:r>
            <a:r>
              <a:rPr lang="en"/>
              <a:t>. </a:t>
            </a:r>
            <a:endParaRPr/>
          </a:p>
          <a:p>
            <a:pPr indent="0" lvl="0" marL="0" rtl="0" algn="l">
              <a:spcBef>
                <a:spcPts val="1200"/>
              </a:spcBef>
              <a:spcAft>
                <a:spcPts val="1200"/>
              </a:spcAft>
              <a:buNone/>
            </a:pPr>
            <a:r>
              <a:rPr lang="en"/>
              <a:t>Breakout rooms: answering your biggest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261" name="Google Shape;261;p35"/>
          <p:cNvSpPr txBox="1"/>
          <p:nvPr/>
        </p:nvSpPr>
        <p:spPr>
          <a:xfrm>
            <a:off x="1913175" y="1371600"/>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Financial account</a:t>
            </a:r>
            <a:endParaRPr>
              <a:latin typeface="Source Code Pro"/>
              <a:ea typeface="Source Code Pro"/>
              <a:cs typeface="Source Code Pro"/>
              <a:sym typeface="Source Code Pro"/>
            </a:endParaRPr>
          </a:p>
        </p:txBody>
      </p:sp>
      <p:sp>
        <p:nvSpPr>
          <p:cNvPr id="262" name="Google Shape;262;p35"/>
          <p:cNvSpPr txBox="1"/>
          <p:nvPr/>
        </p:nvSpPr>
        <p:spPr>
          <a:xfrm>
            <a:off x="3654413"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Capital account</a:t>
            </a:r>
            <a:endParaRPr>
              <a:latin typeface="Source Code Pro"/>
              <a:ea typeface="Source Code Pro"/>
              <a:cs typeface="Source Code Pro"/>
              <a:sym typeface="Source Code Pro"/>
            </a:endParaRPr>
          </a:p>
        </p:txBody>
      </p:sp>
      <p:sp>
        <p:nvSpPr>
          <p:cNvPr id="263" name="Google Shape;263;p35"/>
          <p:cNvSpPr txBox="1"/>
          <p:nvPr/>
        </p:nvSpPr>
        <p:spPr>
          <a:xfrm>
            <a:off x="2005550"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64" name="Google Shape;264;p35"/>
          <p:cNvSpPr txBox="1"/>
          <p:nvPr/>
        </p:nvSpPr>
        <p:spPr>
          <a:xfrm>
            <a:off x="365442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65" name="Google Shape;265;p35"/>
          <p:cNvSpPr txBox="1"/>
          <p:nvPr/>
        </p:nvSpPr>
        <p:spPr>
          <a:xfrm>
            <a:off x="1707150" y="4170775"/>
            <a:ext cx="597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Capital flows between the U.S. and the rest of the world. These include the purchases of foreign assets (acquisition or capital outflow) and foreign purchases of Spanish assets (liability or capital inflow).</a:t>
            </a:r>
            <a:endParaRPr>
              <a:latin typeface="Source Code Pro"/>
              <a:ea typeface="Source Code Pro"/>
              <a:cs typeface="Source Code Pro"/>
              <a:sym typeface="Source Code Pro"/>
            </a:endParaRPr>
          </a:p>
        </p:txBody>
      </p:sp>
      <p:sp>
        <p:nvSpPr>
          <p:cNvPr id="266" name="Google Shape;266;p35"/>
          <p:cNvSpPr txBox="1"/>
          <p:nvPr/>
        </p:nvSpPr>
        <p:spPr>
          <a:xfrm>
            <a:off x="2005550" y="2117650"/>
            <a:ext cx="15279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Acquisition of financial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Incurrence of liabilities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liabilities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liabilities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liabilities</a:t>
            </a:r>
            <a:endParaRPr sz="900">
              <a:latin typeface="Source Code Pro"/>
              <a:ea typeface="Source Code Pro"/>
              <a:cs typeface="Source Code Pro"/>
              <a:sym typeface="Source Code Pro"/>
            </a:endParaRPr>
          </a:p>
        </p:txBody>
      </p:sp>
      <p:pic>
        <p:nvPicPr>
          <p:cNvPr id="267" name="Google Shape;267;p35"/>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268" name="Google Shape;268;p35"/>
          <p:cNvSpPr txBox="1"/>
          <p:nvPr/>
        </p:nvSpPr>
        <p:spPr>
          <a:xfrm>
            <a:off x="3566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269" name="Google Shape;269;p35"/>
          <p:cNvSpPr txBox="1"/>
          <p:nvPr/>
        </p:nvSpPr>
        <p:spPr>
          <a:xfrm>
            <a:off x="3566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70" name="Google Shape;270;p35"/>
          <p:cNvSpPr txBox="1"/>
          <p:nvPr/>
        </p:nvSpPr>
        <p:spPr>
          <a:xfrm>
            <a:off x="3566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sp>
        <p:nvSpPr>
          <p:cNvPr id="271" name="Google Shape;271;p35"/>
          <p:cNvSpPr txBox="1"/>
          <p:nvPr/>
        </p:nvSpPr>
        <p:spPr>
          <a:xfrm>
            <a:off x="733175" y="236936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272" name="Google Shape;272;p35"/>
          <p:cNvSpPr txBox="1"/>
          <p:nvPr/>
        </p:nvSpPr>
        <p:spPr>
          <a:xfrm>
            <a:off x="733175" y="275381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273" name="Google Shape;273;p35"/>
          <p:cNvSpPr txBox="1"/>
          <p:nvPr/>
        </p:nvSpPr>
        <p:spPr>
          <a:xfrm>
            <a:off x="733175" y="2205650"/>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274" name="Google Shape;274;p35"/>
          <p:cNvSpPr txBox="1"/>
          <p:nvPr/>
        </p:nvSpPr>
        <p:spPr>
          <a:xfrm>
            <a:off x="733175" y="2635488"/>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280" name="Google Shape;280;p36"/>
          <p:cNvSpPr txBox="1"/>
          <p:nvPr/>
        </p:nvSpPr>
        <p:spPr>
          <a:xfrm>
            <a:off x="1913175" y="1371600"/>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Financial account</a:t>
            </a:r>
            <a:endParaRPr>
              <a:latin typeface="Source Code Pro"/>
              <a:ea typeface="Source Code Pro"/>
              <a:cs typeface="Source Code Pro"/>
              <a:sym typeface="Source Code Pro"/>
            </a:endParaRPr>
          </a:p>
        </p:txBody>
      </p:sp>
      <p:sp>
        <p:nvSpPr>
          <p:cNvPr id="281" name="Google Shape;281;p36"/>
          <p:cNvSpPr txBox="1"/>
          <p:nvPr/>
        </p:nvSpPr>
        <p:spPr>
          <a:xfrm>
            <a:off x="3654413"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Capital account</a:t>
            </a:r>
            <a:endParaRPr>
              <a:latin typeface="Source Code Pro"/>
              <a:ea typeface="Source Code Pro"/>
              <a:cs typeface="Source Code Pro"/>
              <a:sym typeface="Source Code Pro"/>
            </a:endParaRPr>
          </a:p>
        </p:txBody>
      </p:sp>
      <p:sp>
        <p:nvSpPr>
          <p:cNvPr id="282" name="Google Shape;282;p36"/>
          <p:cNvSpPr txBox="1"/>
          <p:nvPr/>
        </p:nvSpPr>
        <p:spPr>
          <a:xfrm>
            <a:off x="2005550"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83" name="Google Shape;283;p36"/>
          <p:cNvSpPr txBox="1"/>
          <p:nvPr/>
        </p:nvSpPr>
        <p:spPr>
          <a:xfrm>
            <a:off x="365442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84" name="Google Shape;284;p36"/>
          <p:cNvSpPr txBox="1"/>
          <p:nvPr/>
        </p:nvSpPr>
        <p:spPr>
          <a:xfrm>
            <a:off x="1707150" y="4170775"/>
            <a:ext cx="597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Capital outflows, which occur when foreign assets are acquired, register as negative. Capital inflows, which occur when U.S. assets are acquired by foreigners, register as positive.</a:t>
            </a:r>
            <a:endParaRPr>
              <a:latin typeface="Source Code Pro"/>
              <a:ea typeface="Source Code Pro"/>
              <a:cs typeface="Source Code Pro"/>
              <a:sym typeface="Source Code Pro"/>
            </a:endParaRPr>
          </a:p>
        </p:txBody>
      </p:sp>
      <p:sp>
        <p:nvSpPr>
          <p:cNvPr id="285" name="Google Shape;285;p36"/>
          <p:cNvSpPr txBox="1"/>
          <p:nvPr/>
        </p:nvSpPr>
        <p:spPr>
          <a:xfrm>
            <a:off x="2005550" y="2117650"/>
            <a:ext cx="1527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Acquisition of foreign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Foreign acquisition of U.S.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p:txBody>
      </p:sp>
      <p:sp>
        <p:nvSpPr>
          <p:cNvPr id="286" name="Google Shape;286;p36"/>
          <p:cNvSpPr txBox="1"/>
          <p:nvPr/>
        </p:nvSpPr>
        <p:spPr>
          <a:xfrm>
            <a:off x="2980625" y="2369375"/>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FF0000"/>
                </a:solidFill>
                <a:latin typeface="Source Code Pro"/>
                <a:ea typeface="Source Code Pro"/>
                <a:cs typeface="Source Code Pro"/>
                <a:sym typeface="Source Code Pro"/>
              </a:rPr>
              <a:t>-</a:t>
            </a:r>
            <a:endParaRPr b="1" sz="4400">
              <a:solidFill>
                <a:srgbClr val="FF0000"/>
              </a:solidFill>
              <a:latin typeface="Source Code Pro"/>
              <a:ea typeface="Source Code Pro"/>
              <a:cs typeface="Source Code Pro"/>
              <a:sym typeface="Source Code Pro"/>
            </a:endParaRPr>
          </a:p>
        </p:txBody>
      </p:sp>
      <p:sp>
        <p:nvSpPr>
          <p:cNvPr id="287" name="Google Shape;287;p36"/>
          <p:cNvSpPr txBox="1"/>
          <p:nvPr/>
        </p:nvSpPr>
        <p:spPr>
          <a:xfrm>
            <a:off x="2980625" y="3270063"/>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pic>
        <p:nvPicPr>
          <p:cNvPr id="288" name="Google Shape;288;p36"/>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289" name="Google Shape;289;p36"/>
          <p:cNvSpPr txBox="1"/>
          <p:nvPr/>
        </p:nvSpPr>
        <p:spPr>
          <a:xfrm>
            <a:off x="3566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290" name="Google Shape;290;p36"/>
          <p:cNvSpPr txBox="1"/>
          <p:nvPr/>
        </p:nvSpPr>
        <p:spPr>
          <a:xfrm>
            <a:off x="3566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91" name="Google Shape;291;p36"/>
          <p:cNvSpPr txBox="1"/>
          <p:nvPr/>
        </p:nvSpPr>
        <p:spPr>
          <a:xfrm>
            <a:off x="3566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sp>
        <p:nvSpPr>
          <p:cNvPr id="292" name="Google Shape;292;p36"/>
          <p:cNvSpPr txBox="1"/>
          <p:nvPr/>
        </p:nvSpPr>
        <p:spPr>
          <a:xfrm>
            <a:off x="733175" y="236936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293" name="Google Shape;293;p36"/>
          <p:cNvSpPr txBox="1"/>
          <p:nvPr/>
        </p:nvSpPr>
        <p:spPr>
          <a:xfrm>
            <a:off x="733175" y="275381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294" name="Google Shape;294;p36"/>
          <p:cNvSpPr txBox="1"/>
          <p:nvPr/>
        </p:nvSpPr>
        <p:spPr>
          <a:xfrm>
            <a:off x="733175" y="2205650"/>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295" name="Google Shape;295;p36"/>
          <p:cNvSpPr txBox="1"/>
          <p:nvPr/>
        </p:nvSpPr>
        <p:spPr>
          <a:xfrm>
            <a:off x="733175" y="2635488"/>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301" name="Google Shape;301;p37"/>
          <p:cNvSpPr txBox="1"/>
          <p:nvPr/>
        </p:nvSpPr>
        <p:spPr>
          <a:xfrm>
            <a:off x="1913175" y="1371600"/>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Financial account</a:t>
            </a:r>
            <a:endParaRPr>
              <a:latin typeface="Source Code Pro"/>
              <a:ea typeface="Source Code Pro"/>
              <a:cs typeface="Source Code Pro"/>
              <a:sym typeface="Source Code Pro"/>
            </a:endParaRPr>
          </a:p>
        </p:txBody>
      </p:sp>
      <p:sp>
        <p:nvSpPr>
          <p:cNvPr id="302" name="Google Shape;302;p37"/>
          <p:cNvSpPr txBox="1"/>
          <p:nvPr/>
        </p:nvSpPr>
        <p:spPr>
          <a:xfrm>
            <a:off x="3654413"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Capital account</a:t>
            </a:r>
            <a:endParaRPr>
              <a:latin typeface="Source Code Pro"/>
              <a:ea typeface="Source Code Pro"/>
              <a:cs typeface="Source Code Pro"/>
              <a:sym typeface="Source Code Pro"/>
            </a:endParaRPr>
          </a:p>
        </p:txBody>
      </p:sp>
      <p:sp>
        <p:nvSpPr>
          <p:cNvPr id="303" name="Google Shape;303;p37"/>
          <p:cNvSpPr txBox="1"/>
          <p:nvPr/>
        </p:nvSpPr>
        <p:spPr>
          <a:xfrm>
            <a:off x="365442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04" name="Google Shape;304;p37"/>
          <p:cNvSpPr txBox="1"/>
          <p:nvPr/>
        </p:nvSpPr>
        <p:spPr>
          <a:xfrm>
            <a:off x="1707150" y="4170775"/>
            <a:ext cx="57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What is the difference between the financial account and the capital account?</a:t>
            </a:r>
            <a:endParaRPr b="1">
              <a:latin typeface="Source Code Pro"/>
              <a:ea typeface="Source Code Pro"/>
              <a:cs typeface="Source Code Pro"/>
              <a:sym typeface="Source Code Pro"/>
            </a:endParaRPr>
          </a:p>
        </p:txBody>
      </p:sp>
      <p:sp>
        <p:nvSpPr>
          <p:cNvPr id="305" name="Google Shape;305;p37"/>
          <p:cNvSpPr txBox="1"/>
          <p:nvPr/>
        </p:nvSpPr>
        <p:spPr>
          <a:xfrm>
            <a:off x="2005550"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06" name="Google Shape;306;p37"/>
          <p:cNvSpPr txBox="1"/>
          <p:nvPr/>
        </p:nvSpPr>
        <p:spPr>
          <a:xfrm>
            <a:off x="2005550" y="2117650"/>
            <a:ext cx="1527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Acquisition of foreign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Foreign acquisition of U.S.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p:txBody>
      </p:sp>
      <p:sp>
        <p:nvSpPr>
          <p:cNvPr id="307" name="Google Shape;307;p37"/>
          <p:cNvSpPr txBox="1"/>
          <p:nvPr/>
        </p:nvSpPr>
        <p:spPr>
          <a:xfrm>
            <a:off x="2980600" y="2318000"/>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FF0000"/>
                </a:solidFill>
                <a:latin typeface="Source Code Pro"/>
                <a:ea typeface="Source Code Pro"/>
                <a:cs typeface="Source Code Pro"/>
                <a:sym typeface="Source Code Pro"/>
              </a:rPr>
              <a:t>-</a:t>
            </a:r>
            <a:endParaRPr b="1" sz="4400">
              <a:solidFill>
                <a:srgbClr val="FF0000"/>
              </a:solidFill>
              <a:latin typeface="Source Code Pro"/>
              <a:ea typeface="Source Code Pro"/>
              <a:cs typeface="Source Code Pro"/>
              <a:sym typeface="Source Code Pro"/>
            </a:endParaRPr>
          </a:p>
        </p:txBody>
      </p:sp>
      <p:sp>
        <p:nvSpPr>
          <p:cNvPr id="308" name="Google Shape;308;p37"/>
          <p:cNvSpPr txBox="1"/>
          <p:nvPr/>
        </p:nvSpPr>
        <p:spPr>
          <a:xfrm>
            <a:off x="2980600" y="3244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pic>
        <p:nvPicPr>
          <p:cNvPr id="309" name="Google Shape;309;p37"/>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310" name="Google Shape;310;p37"/>
          <p:cNvSpPr txBox="1"/>
          <p:nvPr/>
        </p:nvSpPr>
        <p:spPr>
          <a:xfrm>
            <a:off x="3566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311" name="Google Shape;311;p37"/>
          <p:cNvSpPr txBox="1"/>
          <p:nvPr/>
        </p:nvSpPr>
        <p:spPr>
          <a:xfrm>
            <a:off x="3566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12" name="Google Shape;312;p37"/>
          <p:cNvSpPr txBox="1"/>
          <p:nvPr/>
        </p:nvSpPr>
        <p:spPr>
          <a:xfrm>
            <a:off x="3566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sp>
        <p:nvSpPr>
          <p:cNvPr id="313" name="Google Shape;313;p37"/>
          <p:cNvSpPr txBox="1"/>
          <p:nvPr/>
        </p:nvSpPr>
        <p:spPr>
          <a:xfrm>
            <a:off x="733175" y="236936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14" name="Google Shape;314;p37"/>
          <p:cNvSpPr txBox="1"/>
          <p:nvPr/>
        </p:nvSpPr>
        <p:spPr>
          <a:xfrm>
            <a:off x="733175" y="275381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15" name="Google Shape;315;p37"/>
          <p:cNvSpPr txBox="1"/>
          <p:nvPr/>
        </p:nvSpPr>
        <p:spPr>
          <a:xfrm>
            <a:off x="733175" y="2205650"/>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316" name="Google Shape;316;p37"/>
          <p:cNvSpPr txBox="1"/>
          <p:nvPr/>
        </p:nvSpPr>
        <p:spPr>
          <a:xfrm>
            <a:off x="733175" y="2635488"/>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322" name="Google Shape;322;p38"/>
          <p:cNvSpPr txBox="1"/>
          <p:nvPr/>
        </p:nvSpPr>
        <p:spPr>
          <a:xfrm>
            <a:off x="1913175" y="1371600"/>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Financial account</a:t>
            </a:r>
            <a:endParaRPr>
              <a:latin typeface="Source Code Pro"/>
              <a:ea typeface="Source Code Pro"/>
              <a:cs typeface="Source Code Pro"/>
              <a:sym typeface="Source Code Pro"/>
            </a:endParaRPr>
          </a:p>
        </p:txBody>
      </p:sp>
      <p:sp>
        <p:nvSpPr>
          <p:cNvPr id="323" name="Google Shape;323;p38"/>
          <p:cNvSpPr txBox="1"/>
          <p:nvPr/>
        </p:nvSpPr>
        <p:spPr>
          <a:xfrm>
            <a:off x="3654413"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Capital account</a:t>
            </a:r>
            <a:endParaRPr>
              <a:latin typeface="Source Code Pro"/>
              <a:ea typeface="Source Code Pro"/>
              <a:cs typeface="Source Code Pro"/>
              <a:sym typeface="Source Code Pro"/>
            </a:endParaRPr>
          </a:p>
        </p:txBody>
      </p:sp>
      <p:sp>
        <p:nvSpPr>
          <p:cNvPr id="324" name="Google Shape;324;p38"/>
          <p:cNvSpPr txBox="1"/>
          <p:nvPr/>
        </p:nvSpPr>
        <p:spPr>
          <a:xfrm>
            <a:off x="2005550"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25" name="Google Shape;325;p38"/>
          <p:cNvSpPr txBox="1"/>
          <p:nvPr/>
        </p:nvSpPr>
        <p:spPr>
          <a:xfrm>
            <a:off x="365442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26" name="Google Shape;326;p38"/>
          <p:cNvSpPr txBox="1"/>
          <p:nvPr/>
        </p:nvSpPr>
        <p:spPr>
          <a:xfrm>
            <a:off x="1707150" y="4170775"/>
            <a:ext cx="629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While the</a:t>
            </a:r>
            <a:r>
              <a:rPr b="1" lang="en" sz="1200">
                <a:latin typeface="Source Code Pro"/>
                <a:ea typeface="Source Code Pro"/>
                <a:cs typeface="Source Code Pro"/>
                <a:sym typeface="Source Code Pro"/>
              </a:rPr>
              <a:t> financial account </a:t>
            </a:r>
            <a:r>
              <a:rPr lang="en" sz="1200">
                <a:latin typeface="Source Code Pro"/>
                <a:ea typeface="Source Code Pro"/>
                <a:cs typeface="Source Code Pro"/>
                <a:sym typeface="Source Code Pro"/>
              </a:rPr>
              <a:t>handles capital inflows and outflows related to asset acquisitions, the </a:t>
            </a:r>
            <a:r>
              <a:rPr b="1" lang="en" sz="1200">
                <a:latin typeface="Source Code Pro"/>
                <a:ea typeface="Source Code Pro"/>
                <a:cs typeface="Source Code Pro"/>
                <a:sym typeface="Source Code Pro"/>
              </a:rPr>
              <a:t>capital account </a:t>
            </a:r>
            <a:r>
              <a:rPr lang="en" sz="1200">
                <a:latin typeface="Source Code Pro"/>
                <a:ea typeface="Source Code Pro"/>
                <a:cs typeface="Source Code Pro"/>
                <a:sym typeface="Source Code Pro"/>
              </a:rPr>
              <a:t>primarily reflects transfers in which the ownership of an asset (other than cash or inventories) changes from one party to another.</a:t>
            </a:r>
            <a:endParaRPr sz="1200">
              <a:latin typeface="Source Code Pro"/>
              <a:ea typeface="Source Code Pro"/>
              <a:cs typeface="Source Code Pro"/>
              <a:sym typeface="Source Code Pro"/>
            </a:endParaRPr>
          </a:p>
        </p:txBody>
      </p:sp>
      <p:sp>
        <p:nvSpPr>
          <p:cNvPr id="327" name="Google Shape;327;p38"/>
          <p:cNvSpPr txBox="1"/>
          <p:nvPr/>
        </p:nvSpPr>
        <p:spPr>
          <a:xfrm>
            <a:off x="2005550" y="2117650"/>
            <a:ext cx="1527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Acquisition of foreign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Foreign acquisition of U.S.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p:txBody>
      </p:sp>
      <p:sp>
        <p:nvSpPr>
          <p:cNvPr id="328" name="Google Shape;328;p38"/>
          <p:cNvSpPr txBox="1"/>
          <p:nvPr/>
        </p:nvSpPr>
        <p:spPr>
          <a:xfrm>
            <a:off x="3654425" y="2130488"/>
            <a:ext cx="16308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Capital transfers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Debt forgiveness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transfers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(eg. migrants' transfers)</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Acquisition/ </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disposal of nonproduced, nonfinancial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trademarks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leases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goodwill</a:t>
            </a:r>
            <a:endParaRPr sz="900">
              <a:latin typeface="Source Code Pro"/>
              <a:ea typeface="Source Code Pro"/>
              <a:cs typeface="Source Code Pro"/>
              <a:sym typeface="Source Code Pro"/>
            </a:endParaRPr>
          </a:p>
        </p:txBody>
      </p:sp>
      <p:sp>
        <p:nvSpPr>
          <p:cNvPr id="329" name="Google Shape;329;p38"/>
          <p:cNvSpPr txBox="1"/>
          <p:nvPr/>
        </p:nvSpPr>
        <p:spPr>
          <a:xfrm>
            <a:off x="2980600" y="2318000"/>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FF0000"/>
                </a:solidFill>
                <a:latin typeface="Source Code Pro"/>
                <a:ea typeface="Source Code Pro"/>
                <a:cs typeface="Source Code Pro"/>
                <a:sym typeface="Source Code Pro"/>
              </a:rPr>
              <a:t>-</a:t>
            </a:r>
            <a:endParaRPr b="1" sz="4400">
              <a:solidFill>
                <a:srgbClr val="FF0000"/>
              </a:solidFill>
              <a:latin typeface="Source Code Pro"/>
              <a:ea typeface="Source Code Pro"/>
              <a:cs typeface="Source Code Pro"/>
              <a:sym typeface="Source Code Pro"/>
            </a:endParaRPr>
          </a:p>
        </p:txBody>
      </p:sp>
      <p:sp>
        <p:nvSpPr>
          <p:cNvPr id="330" name="Google Shape;330;p38"/>
          <p:cNvSpPr txBox="1"/>
          <p:nvPr/>
        </p:nvSpPr>
        <p:spPr>
          <a:xfrm>
            <a:off x="2980600" y="3244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pic>
        <p:nvPicPr>
          <p:cNvPr id="331" name="Google Shape;331;p38"/>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332" name="Google Shape;332;p38"/>
          <p:cNvSpPr txBox="1"/>
          <p:nvPr/>
        </p:nvSpPr>
        <p:spPr>
          <a:xfrm>
            <a:off x="3566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333" name="Google Shape;333;p38"/>
          <p:cNvSpPr txBox="1"/>
          <p:nvPr/>
        </p:nvSpPr>
        <p:spPr>
          <a:xfrm>
            <a:off x="3566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34" name="Google Shape;334;p38"/>
          <p:cNvSpPr txBox="1"/>
          <p:nvPr/>
        </p:nvSpPr>
        <p:spPr>
          <a:xfrm>
            <a:off x="3566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sp>
        <p:nvSpPr>
          <p:cNvPr id="335" name="Google Shape;335;p38"/>
          <p:cNvSpPr txBox="1"/>
          <p:nvPr/>
        </p:nvSpPr>
        <p:spPr>
          <a:xfrm>
            <a:off x="733175" y="236936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36" name="Google Shape;336;p38"/>
          <p:cNvSpPr txBox="1"/>
          <p:nvPr/>
        </p:nvSpPr>
        <p:spPr>
          <a:xfrm>
            <a:off x="733175" y="275381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37" name="Google Shape;337;p38"/>
          <p:cNvSpPr txBox="1"/>
          <p:nvPr/>
        </p:nvSpPr>
        <p:spPr>
          <a:xfrm>
            <a:off x="733175" y="2205650"/>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338" name="Google Shape;338;p38"/>
          <p:cNvSpPr txBox="1"/>
          <p:nvPr/>
        </p:nvSpPr>
        <p:spPr>
          <a:xfrm>
            <a:off x="733175" y="2635488"/>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344" name="Google Shape;344;p39"/>
          <p:cNvSpPr txBox="1"/>
          <p:nvPr/>
        </p:nvSpPr>
        <p:spPr>
          <a:xfrm>
            <a:off x="1707150" y="4170775"/>
            <a:ext cx="57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Current account balance + Capital account balance + financial account balance = balance of payments</a:t>
            </a:r>
            <a:endParaRPr>
              <a:latin typeface="Source Code Pro"/>
              <a:ea typeface="Source Code Pro"/>
              <a:cs typeface="Source Code Pro"/>
              <a:sym typeface="Source Code Pro"/>
            </a:endParaRPr>
          </a:p>
        </p:txBody>
      </p:sp>
      <p:sp>
        <p:nvSpPr>
          <p:cNvPr id="345" name="Google Shape;345;p39"/>
          <p:cNvSpPr txBox="1"/>
          <p:nvPr/>
        </p:nvSpPr>
        <p:spPr>
          <a:xfrm>
            <a:off x="2065575" y="1371600"/>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Financial account</a:t>
            </a:r>
            <a:endParaRPr>
              <a:latin typeface="Source Code Pro"/>
              <a:ea typeface="Source Code Pro"/>
              <a:cs typeface="Source Code Pro"/>
              <a:sym typeface="Source Code Pro"/>
            </a:endParaRPr>
          </a:p>
        </p:txBody>
      </p:sp>
      <p:sp>
        <p:nvSpPr>
          <p:cNvPr id="346" name="Google Shape;346;p39"/>
          <p:cNvSpPr txBox="1"/>
          <p:nvPr/>
        </p:nvSpPr>
        <p:spPr>
          <a:xfrm>
            <a:off x="3883013"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Capital account</a:t>
            </a:r>
            <a:endParaRPr>
              <a:latin typeface="Source Code Pro"/>
              <a:ea typeface="Source Code Pro"/>
              <a:cs typeface="Source Code Pro"/>
              <a:sym typeface="Source Code Pro"/>
            </a:endParaRPr>
          </a:p>
        </p:txBody>
      </p:sp>
      <p:sp>
        <p:nvSpPr>
          <p:cNvPr id="347" name="Google Shape;347;p39"/>
          <p:cNvSpPr txBox="1"/>
          <p:nvPr/>
        </p:nvSpPr>
        <p:spPr>
          <a:xfrm>
            <a:off x="2157950"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48" name="Google Shape;348;p39"/>
          <p:cNvSpPr txBox="1"/>
          <p:nvPr/>
        </p:nvSpPr>
        <p:spPr>
          <a:xfrm>
            <a:off x="403542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49" name="Google Shape;349;p39"/>
          <p:cNvSpPr txBox="1"/>
          <p:nvPr/>
        </p:nvSpPr>
        <p:spPr>
          <a:xfrm>
            <a:off x="2157950" y="2117650"/>
            <a:ext cx="1527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Acquisition of foreign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Foreign acquisition of U.S.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p:txBody>
      </p:sp>
      <p:sp>
        <p:nvSpPr>
          <p:cNvPr id="350" name="Google Shape;350;p39"/>
          <p:cNvSpPr txBox="1"/>
          <p:nvPr/>
        </p:nvSpPr>
        <p:spPr>
          <a:xfrm>
            <a:off x="4035425" y="2130488"/>
            <a:ext cx="16308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Capital transfers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Debt forgiveness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transfers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(eg. migrants' transfers)</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Acquisition/ </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disposal of nonproduced, nonfinancial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trademarks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leases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goodwill</a:t>
            </a:r>
            <a:endParaRPr sz="900">
              <a:latin typeface="Source Code Pro"/>
              <a:ea typeface="Source Code Pro"/>
              <a:cs typeface="Source Code Pro"/>
              <a:sym typeface="Source Code Pro"/>
            </a:endParaRPr>
          </a:p>
        </p:txBody>
      </p:sp>
      <p:sp>
        <p:nvSpPr>
          <p:cNvPr id="351" name="Google Shape;351;p39"/>
          <p:cNvSpPr txBox="1"/>
          <p:nvPr/>
        </p:nvSpPr>
        <p:spPr>
          <a:xfrm>
            <a:off x="3454125" y="2692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sp>
        <p:nvSpPr>
          <p:cNvPr id="352" name="Google Shape;352;p39"/>
          <p:cNvSpPr txBox="1"/>
          <p:nvPr/>
        </p:nvSpPr>
        <p:spPr>
          <a:xfrm>
            <a:off x="1660000" y="2692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pic>
        <p:nvPicPr>
          <p:cNvPr id="353" name="Google Shape;353;p39"/>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354" name="Google Shape;354;p39"/>
          <p:cNvSpPr txBox="1"/>
          <p:nvPr/>
        </p:nvSpPr>
        <p:spPr>
          <a:xfrm>
            <a:off x="3566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355" name="Google Shape;355;p39"/>
          <p:cNvSpPr txBox="1"/>
          <p:nvPr/>
        </p:nvSpPr>
        <p:spPr>
          <a:xfrm>
            <a:off x="3566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56" name="Google Shape;356;p39"/>
          <p:cNvSpPr txBox="1"/>
          <p:nvPr/>
        </p:nvSpPr>
        <p:spPr>
          <a:xfrm>
            <a:off x="3566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sp>
        <p:nvSpPr>
          <p:cNvPr id="357" name="Google Shape;357;p39"/>
          <p:cNvSpPr txBox="1"/>
          <p:nvPr/>
        </p:nvSpPr>
        <p:spPr>
          <a:xfrm>
            <a:off x="733175" y="236936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58" name="Google Shape;358;p39"/>
          <p:cNvSpPr txBox="1"/>
          <p:nvPr/>
        </p:nvSpPr>
        <p:spPr>
          <a:xfrm>
            <a:off x="733175" y="275381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59" name="Google Shape;359;p39"/>
          <p:cNvSpPr txBox="1"/>
          <p:nvPr/>
        </p:nvSpPr>
        <p:spPr>
          <a:xfrm>
            <a:off x="733175" y="2205650"/>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360" name="Google Shape;360;p39"/>
          <p:cNvSpPr txBox="1"/>
          <p:nvPr/>
        </p:nvSpPr>
        <p:spPr>
          <a:xfrm>
            <a:off x="733175" y="2635488"/>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361" name="Google Shape;361;p39"/>
          <p:cNvSpPr txBox="1"/>
          <p:nvPr/>
        </p:nvSpPr>
        <p:spPr>
          <a:xfrm>
            <a:off x="2980600" y="2318000"/>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FF0000"/>
                </a:solidFill>
                <a:latin typeface="Source Code Pro"/>
                <a:ea typeface="Source Code Pro"/>
                <a:cs typeface="Source Code Pro"/>
                <a:sym typeface="Source Code Pro"/>
              </a:rPr>
              <a:t>-</a:t>
            </a:r>
            <a:endParaRPr b="1" sz="4400">
              <a:solidFill>
                <a:srgbClr val="FF0000"/>
              </a:solidFill>
              <a:latin typeface="Source Code Pro"/>
              <a:ea typeface="Source Code Pro"/>
              <a:cs typeface="Source Code Pro"/>
              <a:sym typeface="Source Code Pro"/>
            </a:endParaRPr>
          </a:p>
        </p:txBody>
      </p:sp>
      <p:sp>
        <p:nvSpPr>
          <p:cNvPr id="362" name="Google Shape;362;p39"/>
          <p:cNvSpPr txBox="1"/>
          <p:nvPr/>
        </p:nvSpPr>
        <p:spPr>
          <a:xfrm>
            <a:off x="2980600" y="3244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Balance of payments, explained.</a:t>
            </a:r>
            <a:endParaRPr/>
          </a:p>
        </p:txBody>
      </p:sp>
      <p:sp>
        <p:nvSpPr>
          <p:cNvPr id="368" name="Google Shape;368;p40"/>
          <p:cNvSpPr txBox="1"/>
          <p:nvPr/>
        </p:nvSpPr>
        <p:spPr>
          <a:xfrm>
            <a:off x="1707150" y="4170775"/>
            <a:ext cx="572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Many sources (other than the IMF) refer to the financial and capital account together as the capital account.</a:t>
            </a:r>
            <a:endParaRPr>
              <a:latin typeface="Source Code Pro"/>
              <a:ea typeface="Source Code Pro"/>
              <a:cs typeface="Source Code Pro"/>
              <a:sym typeface="Source Code Pro"/>
            </a:endParaRPr>
          </a:p>
        </p:txBody>
      </p:sp>
      <p:sp>
        <p:nvSpPr>
          <p:cNvPr id="369" name="Google Shape;369;p40"/>
          <p:cNvSpPr txBox="1"/>
          <p:nvPr/>
        </p:nvSpPr>
        <p:spPr>
          <a:xfrm>
            <a:off x="2065575" y="1371600"/>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Financial account</a:t>
            </a:r>
            <a:endParaRPr>
              <a:latin typeface="Source Code Pro"/>
              <a:ea typeface="Source Code Pro"/>
              <a:cs typeface="Source Code Pro"/>
              <a:sym typeface="Source Code Pro"/>
            </a:endParaRPr>
          </a:p>
        </p:txBody>
      </p:sp>
      <p:sp>
        <p:nvSpPr>
          <p:cNvPr id="370" name="Google Shape;370;p40"/>
          <p:cNvSpPr txBox="1"/>
          <p:nvPr/>
        </p:nvSpPr>
        <p:spPr>
          <a:xfrm>
            <a:off x="3883013"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Capital account</a:t>
            </a:r>
            <a:endParaRPr>
              <a:latin typeface="Source Code Pro"/>
              <a:ea typeface="Source Code Pro"/>
              <a:cs typeface="Source Code Pro"/>
              <a:sym typeface="Source Code Pro"/>
            </a:endParaRPr>
          </a:p>
        </p:txBody>
      </p:sp>
      <p:sp>
        <p:nvSpPr>
          <p:cNvPr id="371" name="Google Shape;371;p40"/>
          <p:cNvSpPr txBox="1"/>
          <p:nvPr/>
        </p:nvSpPr>
        <p:spPr>
          <a:xfrm>
            <a:off x="2157950"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72" name="Google Shape;372;p40"/>
          <p:cNvSpPr txBox="1"/>
          <p:nvPr/>
        </p:nvSpPr>
        <p:spPr>
          <a:xfrm>
            <a:off x="403542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73" name="Google Shape;373;p40"/>
          <p:cNvSpPr txBox="1"/>
          <p:nvPr/>
        </p:nvSpPr>
        <p:spPr>
          <a:xfrm>
            <a:off x="2157950" y="2117650"/>
            <a:ext cx="1527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Acquisition of foreign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Foreign acquisition of U.S.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direct investment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portfolio assets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assets</a:t>
            </a:r>
            <a:endParaRPr sz="900">
              <a:latin typeface="Source Code Pro"/>
              <a:ea typeface="Source Code Pro"/>
              <a:cs typeface="Source Code Pro"/>
              <a:sym typeface="Source Code Pro"/>
            </a:endParaRPr>
          </a:p>
        </p:txBody>
      </p:sp>
      <p:sp>
        <p:nvSpPr>
          <p:cNvPr id="374" name="Google Shape;374;p40"/>
          <p:cNvSpPr txBox="1"/>
          <p:nvPr/>
        </p:nvSpPr>
        <p:spPr>
          <a:xfrm>
            <a:off x="4035425" y="2130488"/>
            <a:ext cx="16308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Capital transfers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Debt forgiveness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other transfers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(eg. migrants' transfers)</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Acquisition/ </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disposal of nonproduced, nonfinancial assets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trademarks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leases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goodwill</a:t>
            </a:r>
            <a:endParaRPr sz="900">
              <a:latin typeface="Source Code Pro"/>
              <a:ea typeface="Source Code Pro"/>
              <a:cs typeface="Source Code Pro"/>
              <a:sym typeface="Source Code Pro"/>
            </a:endParaRPr>
          </a:p>
        </p:txBody>
      </p:sp>
      <p:sp>
        <p:nvSpPr>
          <p:cNvPr id="375" name="Google Shape;375;p40"/>
          <p:cNvSpPr txBox="1"/>
          <p:nvPr/>
        </p:nvSpPr>
        <p:spPr>
          <a:xfrm>
            <a:off x="3454125" y="2692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sp>
        <p:nvSpPr>
          <p:cNvPr id="376" name="Google Shape;376;p40"/>
          <p:cNvSpPr txBox="1"/>
          <p:nvPr/>
        </p:nvSpPr>
        <p:spPr>
          <a:xfrm>
            <a:off x="1660000" y="2692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pic>
        <p:nvPicPr>
          <p:cNvPr id="377" name="Google Shape;377;p40"/>
          <p:cNvPicPr preferRelativeResize="0"/>
          <p:nvPr/>
        </p:nvPicPr>
        <p:blipFill>
          <a:blip r:embed="rId3">
            <a:alphaModFix/>
          </a:blip>
          <a:stretch>
            <a:fillRect/>
          </a:stretch>
        </p:blipFill>
        <p:spPr>
          <a:xfrm>
            <a:off x="6365850" y="1678575"/>
            <a:ext cx="2157231" cy="1339850"/>
          </a:xfrm>
          <a:prstGeom prst="rect">
            <a:avLst/>
          </a:prstGeom>
          <a:noFill/>
          <a:ln>
            <a:noFill/>
          </a:ln>
        </p:spPr>
      </p:pic>
      <p:sp>
        <p:nvSpPr>
          <p:cNvPr id="378" name="Google Shape;378;p40"/>
          <p:cNvSpPr txBox="1"/>
          <p:nvPr/>
        </p:nvSpPr>
        <p:spPr>
          <a:xfrm>
            <a:off x="2980600" y="3244388"/>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00FF00"/>
                </a:solidFill>
                <a:latin typeface="Source Code Pro"/>
                <a:ea typeface="Source Code Pro"/>
                <a:cs typeface="Source Code Pro"/>
                <a:sym typeface="Source Code Pro"/>
              </a:rPr>
              <a:t>+</a:t>
            </a:r>
            <a:endParaRPr b="1" sz="4400">
              <a:solidFill>
                <a:srgbClr val="00FF00"/>
              </a:solidFill>
              <a:latin typeface="Source Code Pro"/>
              <a:ea typeface="Source Code Pro"/>
              <a:cs typeface="Source Code Pro"/>
              <a:sym typeface="Source Code Pro"/>
            </a:endParaRPr>
          </a:p>
        </p:txBody>
      </p:sp>
      <p:sp>
        <p:nvSpPr>
          <p:cNvPr id="379" name="Google Shape;379;p40"/>
          <p:cNvSpPr txBox="1"/>
          <p:nvPr/>
        </p:nvSpPr>
        <p:spPr>
          <a:xfrm>
            <a:off x="2980600" y="2318000"/>
            <a:ext cx="673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FF0000"/>
                </a:solidFill>
                <a:latin typeface="Source Code Pro"/>
                <a:ea typeface="Source Code Pro"/>
                <a:cs typeface="Source Code Pro"/>
                <a:sym typeface="Source Code Pro"/>
              </a:rPr>
              <a:t>-</a:t>
            </a:r>
            <a:endParaRPr b="1" sz="4400">
              <a:solidFill>
                <a:srgbClr val="FF0000"/>
              </a:solidFill>
              <a:latin typeface="Source Code Pro"/>
              <a:ea typeface="Source Code Pro"/>
              <a:cs typeface="Source Code Pro"/>
              <a:sym typeface="Source Code Pro"/>
            </a:endParaRPr>
          </a:p>
        </p:txBody>
      </p:sp>
      <p:sp>
        <p:nvSpPr>
          <p:cNvPr id="380" name="Google Shape;380;p40"/>
          <p:cNvSpPr txBox="1"/>
          <p:nvPr/>
        </p:nvSpPr>
        <p:spPr>
          <a:xfrm>
            <a:off x="356675" y="1371625"/>
            <a:ext cx="142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Current account</a:t>
            </a:r>
            <a:endParaRPr>
              <a:latin typeface="Source Code Pro"/>
              <a:ea typeface="Source Code Pro"/>
              <a:cs typeface="Source Code Pro"/>
              <a:sym typeface="Source Code Pro"/>
            </a:endParaRPr>
          </a:p>
        </p:txBody>
      </p:sp>
      <p:sp>
        <p:nvSpPr>
          <p:cNvPr id="381" name="Google Shape;381;p40"/>
          <p:cNvSpPr txBox="1"/>
          <p:nvPr/>
        </p:nvSpPr>
        <p:spPr>
          <a:xfrm>
            <a:off x="356675" y="2156188"/>
            <a:ext cx="14268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82" name="Google Shape;382;p40"/>
          <p:cNvSpPr txBox="1"/>
          <p:nvPr/>
        </p:nvSpPr>
        <p:spPr>
          <a:xfrm>
            <a:off x="356675" y="2155450"/>
            <a:ext cx="1426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latin typeface="Source Code Pro"/>
                <a:ea typeface="Source Code Pro"/>
                <a:cs typeface="Source Code Pro"/>
                <a:sym typeface="Source Code Pro"/>
              </a:rPr>
              <a:t>Trade in goods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Trade in services</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Imports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Exports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Primary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a:p>
            <a:pPr indent="0" lvl="0" marL="0" rtl="0" algn="l">
              <a:spcBef>
                <a:spcPts val="0"/>
              </a:spcBef>
              <a:spcAft>
                <a:spcPts val="0"/>
              </a:spcAft>
              <a:buNone/>
            </a:pPr>
            <a:r>
              <a:rPr b="1" lang="en" sz="900" u="sng">
                <a:latin typeface="Source Code Pro"/>
                <a:ea typeface="Source Code Pro"/>
                <a:cs typeface="Source Code Pro"/>
                <a:sym typeface="Source Code Pro"/>
              </a:rPr>
              <a:t>Secondary income</a:t>
            </a:r>
            <a:endParaRPr b="1" sz="900" u="sng">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receipts</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payments</a:t>
            </a:r>
            <a:endParaRPr sz="900">
              <a:latin typeface="Source Code Pro"/>
              <a:ea typeface="Source Code Pro"/>
              <a:cs typeface="Source Code Pro"/>
              <a:sym typeface="Source Code Pro"/>
            </a:endParaRPr>
          </a:p>
        </p:txBody>
      </p:sp>
      <p:sp>
        <p:nvSpPr>
          <p:cNvPr id="383" name="Google Shape;383;p40"/>
          <p:cNvSpPr txBox="1"/>
          <p:nvPr/>
        </p:nvSpPr>
        <p:spPr>
          <a:xfrm>
            <a:off x="733175" y="236936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84" name="Google Shape;384;p40"/>
          <p:cNvSpPr txBox="1"/>
          <p:nvPr/>
        </p:nvSpPr>
        <p:spPr>
          <a:xfrm>
            <a:off x="733175" y="2753813"/>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00FF00"/>
                </a:solidFill>
                <a:latin typeface="Source Code Pro"/>
                <a:ea typeface="Source Code Pro"/>
                <a:cs typeface="Source Code Pro"/>
                <a:sym typeface="Source Code Pro"/>
              </a:rPr>
              <a:t>+</a:t>
            </a:r>
            <a:endParaRPr b="1" sz="2100">
              <a:solidFill>
                <a:srgbClr val="00FF00"/>
              </a:solidFill>
              <a:latin typeface="Source Code Pro"/>
              <a:ea typeface="Source Code Pro"/>
              <a:cs typeface="Source Code Pro"/>
              <a:sym typeface="Source Code Pro"/>
            </a:endParaRPr>
          </a:p>
        </p:txBody>
      </p:sp>
      <p:sp>
        <p:nvSpPr>
          <p:cNvPr id="385" name="Google Shape;385;p40"/>
          <p:cNvSpPr txBox="1"/>
          <p:nvPr/>
        </p:nvSpPr>
        <p:spPr>
          <a:xfrm>
            <a:off x="733175" y="2205650"/>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
        <p:nvSpPr>
          <p:cNvPr id="386" name="Google Shape;386;p40"/>
          <p:cNvSpPr txBox="1"/>
          <p:nvPr/>
        </p:nvSpPr>
        <p:spPr>
          <a:xfrm>
            <a:off x="733175" y="2635488"/>
            <a:ext cx="6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F0000"/>
                </a:solidFill>
                <a:latin typeface="Source Code Pro"/>
                <a:ea typeface="Source Code Pro"/>
                <a:cs typeface="Source Code Pro"/>
                <a:sym typeface="Source Code Pro"/>
              </a:rPr>
              <a:t>-</a:t>
            </a:r>
            <a:endParaRPr b="1" sz="2100">
              <a:solidFill>
                <a:srgbClr val="FF0000"/>
              </a:solidFill>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There is still so much left to cover.</a:t>
            </a:r>
            <a:endParaRPr/>
          </a:p>
        </p:txBody>
      </p:sp>
      <p:sp>
        <p:nvSpPr>
          <p:cNvPr id="392" name="Google Shape;392;p4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relationship between inflation and exchange rates?</a:t>
            </a:r>
            <a:endParaRPr/>
          </a:p>
          <a:p>
            <a:pPr indent="0" lvl="0" marL="0" rtl="0" algn="l">
              <a:spcBef>
                <a:spcPts val="1200"/>
              </a:spcBef>
              <a:spcAft>
                <a:spcPts val="0"/>
              </a:spcAft>
              <a:buNone/>
            </a:pPr>
            <a:r>
              <a:rPr lang="en"/>
              <a:t>Is there a relationship between a trade deficit and a national budget deficit?</a:t>
            </a:r>
            <a:endParaRPr/>
          </a:p>
          <a:p>
            <a:pPr indent="0" lvl="0" marL="0" rtl="0" algn="l">
              <a:spcBef>
                <a:spcPts val="1200"/>
              </a:spcBef>
              <a:spcAft>
                <a:spcPts val="0"/>
              </a:spcAft>
              <a:buNone/>
            </a:pPr>
            <a:r>
              <a:rPr lang="en"/>
              <a:t>How does the Policy Trilemma actually work?</a:t>
            </a:r>
            <a:endParaRPr/>
          </a:p>
          <a:p>
            <a:pPr indent="0" lvl="0" marL="0" rtl="0" algn="l">
              <a:spcBef>
                <a:spcPts val="1200"/>
              </a:spcBef>
              <a:spcAft>
                <a:spcPts val="0"/>
              </a:spcAft>
              <a:buNone/>
            </a:pPr>
            <a:r>
              <a:rPr lang="en"/>
              <a:t>etc.</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Breakout room activity</a:t>
            </a:r>
            <a:endParaRPr/>
          </a:p>
        </p:txBody>
      </p:sp>
      <p:cxnSp>
        <p:nvCxnSpPr>
          <p:cNvPr id="398" name="Google Shape;398;p42"/>
          <p:cNvCxnSpPr/>
          <p:nvPr/>
        </p:nvCxnSpPr>
        <p:spPr>
          <a:xfrm>
            <a:off x="2988350" y="3097575"/>
            <a:ext cx="0" cy="207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42"/>
          <p:cNvSpPr txBox="1"/>
          <p:nvPr/>
        </p:nvSpPr>
        <p:spPr>
          <a:xfrm>
            <a:off x="311700" y="1018500"/>
            <a:ext cx="8387100" cy="3386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Montserrat"/>
              <a:ea typeface="Montserrat"/>
              <a:cs typeface="Montserrat"/>
              <a:sym typeface="Montserrat"/>
            </a:endParaRPr>
          </a:p>
          <a:p>
            <a:pPr indent="0" lvl="0" marL="0" rtl="0" algn="l">
              <a:spcBef>
                <a:spcPts val="0"/>
              </a:spcBef>
              <a:spcAft>
                <a:spcPts val="0"/>
              </a:spcAft>
              <a:buNone/>
            </a:pPr>
            <a:r>
              <a:rPr b="1" lang="en" sz="1600">
                <a:latin typeface="Montserrat"/>
                <a:ea typeface="Montserrat"/>
                <a:cs typeface="Montserrat"/>
                <a:sym typeface="Montserrat"/>
              </a:rPr>
              <a:t>Take one minute to consider and write down the biggest question you still have.</a:t>
            </a:r>
            <a:endParaRPr b="1" sz="1600">
              <a:latin typeface="Montserrat"/>
              <a:ea typeface="Montserrat"/>
              <a:cs typeface="Montserrat"/>
              <a:sym typeface="Montserrat"/>
            </a:endParaRPr>
          </a:p>
          <a:p>
            <a:pPr indent="0" lvl="0" marL="0" rtl="0" algn="l">
              <a:spcBef>
                <a:spcPts val="0"/>
              </a:spcBef>
              <a:spcAft>
                <a:spcPts val="0"/>
              </a:spcAft>
              <a:buNone/>
            </a:pPr>
            <a:r>
              <a:t/>
            </a:r>
            <a:endParaRPr b="1"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In breakout rooms, you will split off into pairs. </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Share your big question with your partner.</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Each person should create a slide in this deck with one's specific question as the title. Write your name in the bottom right-hand corner of the slide.</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Use the class readings, credible online resources (IMF, governmental websites, etc.), and each other to tackle that question.</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lang="en" sz="1600">
                <a:latin typeface="Montserrat"/>
                <a:ea typeface="Montserrat"/>
                <a:cs typeface="Montserrat"/>
                <a:sym typeface="Montserrat"/>
              </a:rPr>
              <a:t>Present the answer on your respective slide as clearly as concisely as possible. Feel free to utilize graphs or diagrams!</a:t>
            </a:r>
            <a:endParaRPr sz="1600">
              <a:latin typeface="Montserrat"/>
              <a:ea typeface="Montserrat"/>
              <a:cs typeface="Montserrat"/>
              <a:sym typeface="Montserrat"/>
            </a:endParaRPr>
          </a:p>
          <a:p>
            <a:pPr indent="0" lvl="0" marL="0" rtl="0" algn="l">
              <a:spcBef>
                <a:spcPts val="0"/>
              </a:spcBef>
              <a:spcAft>
                <a:spcPts val="0"/>
              </a:spcAft>
              <a:buNone/>
            </a:pPr>
            <a:r>
              <a:t/>
            </a:r>
            <a:endParaRPr b="1" sz="16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a:t>
            </a:r>
            <a:r>
              <a:rPr lang="en"/>
              <a:t> 1</a:t>
            </a:r>
            <a:endParaRPr/>
          </a:p>
        </p:txBody>
      </p:sp>
      <p:sp>
        <p:nvSpPr>
          <p:cNvPr id="405" name="Google Shape;405;p4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a:t>
            </a:r>
            <a:r>
              <a:rPr lang="en"/>
              <a:t> 2</a:t>
            </a:r>
            <a:endParaRPr/>
          </a:p>
        </p:txBody>
      </p:sp>
      <p:sp>
        <p:nvSpPr>
          <p:cNvPr id="411" name="Google Shape;411;p4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 information	</a:t>
            </a:r>
            <a:endParaRPr/>
          </a:p>
        </p:txBody>
      </p:sp>
      <p:sp>
        <p:nvSpPr>
          <p:cNvPr id="82" name="Google Shape;82;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Midterm exam will be open from </a:t>
            </a:r>
            <a:r>
              <a:rPr b="1" lang="en"/>
              <a:t>April 1st, </a:t>
            </a:r>
            <a:r>
              <a:rPr b="1" lang="en"/>
              <a:t>9am EST</a:t>
            </a:r>
            <a:r>
              <a:rPr lang="en"/>
              <a:t> - </a:t>
            </a:r>
            <a:r>
              <a:rPr b="1" lang="en"/>
              <a:t>April 4th, </a:t>
            </a:r>
            <a:r>
              <a:rPr b="1" lang="en"/>
              <a:t>9am EST</a:t>
            </a:r>
            <a:r>
              <a:rPr lang="en"/>
              <a:t> </a:t>
            </a:r>
            <a:endParaRPr/>
          </a:p>
          <a:p>
            <a:pPr indent="0" lvl="0" marL="0" rtl="0" algn="l">
              <a:spcBef>
                <a:spcPts val="1200"/>
              </a:spcBef>
              <a:spcAft>
                <a:spcPts val="0"/>
              </a:spcAft>
              <a:buNone/>
            </a:pPr>
            <a:r>
              <a:rPr lang="en"/>
              <a:t>Final exam will be open from </a:t>
            </a:r>
            <a:r>
              <a:rPr b="1" lang="en"/>
              <a:t>May 6th, 9am EST - May 9th, 9am EST</a:t>
            </a:r>
            <a:endParaRPr b="1"/>
          </a:p>
          <a:p>
            <a:pPr indent="-342900" lvl="0" marL="457200" rtl="0" algn="l">
              <a:spcBef>
                <a:spcPts val="1200"/>
              </a:spcBef>
              <a:spcAft>
                <a:spcPts val="0"/>
              </a:spcAft>
              <a:buSzPts val="1800"/>
              <a:buChar char="●"/>
            </a:pPr>
            <a:r>
              <a:rPr lang="en"/>
              <a:t>90 minute timed exam to be opened and then submitted on Canvas</a:t>
            </a:r>
            <a:endParaRPr/>
          </a:p>
          <a:p>
            <a:pPr indent="-342900" lvl="0" marL="457200" rtl="0" algn="l">
              <a:spcBef>
                <a:spcPts val="0"/>
              </a:spcBef>
              <a:spcAft>
                <a:spcPts val="0"/>
              </a:spcAft>
              <a:buSzPts val="1800"/>
              <a:buChar char="●"/>
            </a:pPr>
            <a:r>
              <a:rPr lang="en"/>
              <a:t>Choose eight terms from a list, define them, and explain their relevance to International Political Economy (two paragraph responses per term, approximately)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3</a:t>
            </a:r>
            <a:endParaRPr/>
          </a:p>
        </p:txBody>
      </p:sp>
      <p:sp>
        <p:nvSpPr>
          <p:cNvPr id="417" name="Google Shape;417;p4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4</a:t>
            </a:r>
            <a:endParaRPr/>
          </a:p>
        </p:txBody>
      </p:sp>
      <p:sp>
        <p:nvSpPr>
          <p:cNvPr id="423" name="Google Shape;423;p4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5</a:t>
            </a:r>
            <a:endParaRPr/>
          </a:p>
        </p:txBody>
      </p:sp>
      <p:sp>
        <p:nvSpPr>
          <p:cNvPr id="429" name="Google Shape;429;p4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6</a:t>
            </a:r>
            <a:endParaRPr/>
          </a:p>
        </p:txBody>
      </p:sp>
      <p:sp>
        <p:nvSpPr>
          <p:cNvPr id="435" name="Google Shape;435;p4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a:t>
            </a:r>
            <a:r>
              <a:rPr lang="en"/>
              <a:t> 7</a:t>
            </a:r>
            <a:endParaRPr/>
          </a:p>
        </p:txBody>
      </p:sp>
      <p:sp>
        <p:nvSpPr>
          <p:cNvPr id="441" name="Google Shape;441;p4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
        <p:nvSpPr>
          <p:cNvPr id="88" name="Google Shape;88;p19"/>
          <p:cNvSpPr txBox="1"/>
          <p:nvPr/>
        </p:nvSpPr>
        <p:spPr>
          <a:xfrm>
            <a:off x="1707150" y="3877625"/>
            <a:ext cx="572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The United States has a comparative advantage in producing oil. Spain has a comparative advantage in producing olive oil.</a:t>
            </a:r>
            <a:endParaRPr>
              <a:latin typeface="Source Code Pro"/>
              <a:ea typeface="Source Code Pro"/>
              <a:cs typeface="Source Code Pro"/>
              <a:sym typeface="Source Code Pro"/>
            </a:endParaRPr>
          </a:p>
        </p:txBody>
      </p:sp>
      <p:pic>
        <p:nvPicPr>
          <p:cNvPr id="89" name="Google Shape;89;p19"/>
          <p:cNvPicPr preferRelativeResize="0"/>
          <p:nvPr/>
        </p:nvPicPr>
        <p:blipFill>
          <a:blip r:embed="rId3">
            <a:alphaModFix/>
          </a:blip>
          <a:stretch>
            <a:fillRect/>
          </a:stretch>
        </p:blipFill>
        <p:spPr>
          <a:xfrm>
            <a:off x="152400" y="1544675"/>
            <a:ext cx="2704905" cy="1680000"/>
          </a:xfrm>
          <a:prstGeom prst="rect">
            <a:avLst/>
          </a:prstGeom>
          <a:noFill/>
          <a:ln>
            <a:noFill/>
          </a:ln>
        </p:spPr>
      </p:pic>
      <p:pic>
        <p:nvPicPr>
          <p:cNvPr id="90" name="Google Shape;90;p19"/>
          <p:cNvPicPr preferRelativeResize="0"/>
          <p:nvPr/>
        </p:nvPicPr>
        <p:blipFill>
          <a:blip r:embed="rId4">
            <a:alphaModFix/>
          </a:blip>
          <a:stretch>
            <a:fillRect/>
          </a:stretch>
        </p:blipFill>
        <p:spPr>
          <a:xfrm>
            <a:off x="6718663" y="1544675"/>
            <a:ext cx="2272937" cy="1680000"/>
          </a:xfrm>
          <a:prstGeom prst="rect">
            <a:avLst/>
          </a:prstGeom>
          <a:noFill/>
          <a:ln>
            <a:noFill/>
          </a:ln>
        </p:spPr>
      </p:pic>
      <p:pic>
        <p:nvPicPr>
          <p:cNvPr id="91" name="Google Shape;91;p19"/>
          <p:cNvPicPr preferRelativeResize="0"/>
          <p:nvPr/>
        </p:nvPicPr>
        <p:blipFill>
          <a:blip r:embed="rId5">
            <a:alphaModFix/>
          </a:blip>
          <a:stretch>
            <a:fillRect/>
          </a:stretch>
        </p:blipFill>
        <p:spPr>
          <a:xfrm>
            <a:off x="1555500" y="2787547"/>
            <a:ext cx="534850" cy="815016"/>
          </a:xfrm>
          <a:prstGeom prst="rect">
            <a:avLst/>
          </a:prstGeom>
          <a:noFill/>
          <a:ln>
            <a:noFill/>
          </a:ln>
        </p:spPr>
      </p:pic>
      <p:pic>
        <p:nvPicPr>
          <p:cNvPr id="92" name="Google Shape;92;p19"/>
          <p:cNvPicPr preferRelativeResize="0"/>
          <p:nvPr/>
        </p:nvPicPr>
        <p:blipFill>
          <a:blip r:embed="rId6">
            <a:alphaModFix/>
          </a:blip>
          <a:stretch>
            <a:fillRect/>
          </a:stretch>
        </p:blipFill>
        <p:spPr>
          <a:xfrm>
            <a:off x="7517250" y="2732488"/>
            <a:ext cx="534850" cy="925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pic>
        <p:nvPicPr>
          <p:cNvPr id="98" name="Google Shape;98;p20"/>
          <p:cNvPicPr preferRelativeResize="0"/>
          <p:nvPr/>
        </p:nvPicPr>
        <p:blipFill>
          <a:blip r:embed="rId3">
            <a:alphaModFix/>
          </a:blip>
          <a:stretch>
            <a:fillRect/>
          </a:stretch>
        </p:blipFill>
        <p:spPr>
          <a:xfrm>
            <a:off x="152400" y="1544675"/>
            <a:ext cx="2704905" cy="1680000"/>
          </a:xfrm>
          <a:prstGeom prst="rect">
            <a:avLst/>
          </a:prstGeom>
          <a:noFill/>
          <a:ln>
            <a:noFill/>
          </a:ln>
        </p:spPr>
      </p:pic>
      <p:pic>
        <p:nvPicPr>
          <p:cNvPr id="99" name="Google Shape;99;p20"/>
          <p:cNvPicPr preferRelativeResize="0"/>
          <p:nvPr/>
        </p:nvPicPr>
        <p:blipFill>
          <a:blip r:embed="rId4">
            <a:alphaModFix/>
          </a:blip>
          <a:stretch>
            <a:fillRect/>
          </a:stretch>
        </p:blipFill>
        <p:spPr>
          <a:xfrm>
            <a:off x="6718663" y="1544675"/>
            <a:ext cx="2272937" cy="1680000"/>
          </a:xfrm>
          <a:prstGeom prst="rect">
            <a:avLst/>
          </a:prstGeom>
          <a:noFill/>
          <a:ln>
            <a:noFill/>
          </a:ln>
        </p:spPr>
      </p:pic>
      <p:pic>
        <p:nvPicPr>
          <p:cNvPr id="100" name="Google Shape;100;p20"/>
          <p:cNvPicPr preferRelativeResize="0"/>
          <p:nvPr/>
        </p:nvPicPr>
        <p:blipFill>
          <a:blip r:embed="rId5">
            <a:alphaModFix/>
          </a:blip>
          <a:stretch>
            <a:fillRect/>
          </a:stretch>
        </p:blipFill>
        <p:spPr>
          <a:xfrm>
            <a:off x="7517250" y="2732488"/>
            <a:ext cx="534850" cy="925149"/>
          </a:xfrm>
          <a:prstGeom prst="rect">
            <a:avLst/>
          </a:prstGeom>
          <a:noFill/>
          <a:ln>
            <a:noFill/>
          </a:ln>
        </p:spPr>
      </p:pic>
      <p:pic>
        <p:nvPicPr>
          <p:cNvPr id="101" name="Google Shape;101;p20"/>
          <p:cNvPicPr preferRelativeResize="0"/>
          <p:nvPr/>
        </p:nvPicPr>
        <p:blipFill>
          <a:blip r:embed="rId6">
            <a:alphaModFix/>
          </a:blip>
          <a:stretch>
            <a:fillRect/>
          </a:stretch>
        </p:blipFill>
        <p:spPr>
          <a:xfrm>
            <a:off x="1555500" y="2787547"/>
            <a:ext cx="534850" cy="815016"/>
          </a:xfrm>
          <a:prstGeom prst="rect">
            <a:avLst/>
          </a:prstGeom>
          <a:noFill/>
          <a:ln>
            <a:noFill/>
          </a:ln>
        </p:spPr>
      </p:pic>
      <p:sp>
        <p:nvSpPr>
          <p:cNvPr id="102" name="Google Shape;102;p20"/>
          <p:cNvSpPr txBox="1"/>
          <p:nvPr/>
        </p:nvSpPr>
        <p:spPr>
          <a:xfrm>
            <a:off x="1707150" y="4170775"/>
            <a:ext cx="572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With demand for foreign goods comes demand for foreign currency. </a:t>
            </a:r>
            <a:r>
              <a:rPr lang="en">
                <a:latin typeface="Source Code Pro"/>
                <a:ea typeface="Source Code Pro"/>
                <a:cs typeface="Source Code Pro"/>
                <a:sym typeface="Source Code Pro"/>
              </a:rPr>
              <a:t>Spain demands $s to buy oil. U.S. demands € to buy olive oil.</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
        <p:nvSpPr>
          <p:cNvPr id="108" name="Google Shape;108;p21"/>
          <p:cNvSpPr txBox="1"/>
          <p:nvPr/>
        </p:nvSpPr>
        <p:spPr>
          <a:xfrm>
            <a:off x="3131400" y="3597775"/>
            <a:ext cx="255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1$ = .84€</a:t>
            </a:r>
            <a:endParaRPr b="1" sz="2900">
              <a:latin typeface="Source Code Pro"/>
              <a:ea typeface="Source Code Pro"/>
              <a:cs typeface="Source Code Pro"/>
              <a:sym typeface="Source Code Pro"/>
            </a:endParaRPr>
          </a:p>
        </p:txBody>
      </p:sp>
      <p:sp>
        <p:nvSpPr>
          <p:cNvPr id="109" name="Google Shape;109;p21"/>
          <p:cNvSpPr txBox="1"/>
          <p:nvPr/>
        </p:nvSpPr>
        <p:spPr>
          <a:xfrm>
            <a:off x="1707150" y="4170775"/>
            <a:ext cx="57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In a </a:t>
            </a:r>
            <a:r>
              <a:rPr b="1" lang="en">
                <a:latin typeface="Source Code Pro"/>
                <a:ea typeface="Source Code Pro"/>
                <a:cs typeface="Source Code Pro"/>
                <a:sym typeface="Source Code Pro"/>
              </a:rPr>
              <a:t>fixed exchange-rate system, </a:t>
            </a:r>
            <a:r>
              <a:rPr lang="en">
                <a:latin typeface="Source Code Pro"/>
                <a:ea typeface="Source Code Pro"/>
                <a:cs typeface="Source Code Pro"/>
                <a:sym typeface="Source Code Pro"/>
              </a:rPr>
              <a:t>what should we expect to happen to this exchange rate?</a:t>
            </a:r>
            <a:endParaRPr>
              <a:latin typeface="Source Code Pro"/>
              <a:ea typeface="Source Code Pro"/>
              <a:cs typeface="Source Code Pro"/>
              <a:sym typeface="Source Code Pro"/>
            </a:endParaRPr>
          </a:p>
        </p:txBody>
      </p:sp>
      <p:pic>
        <p:nvPicPr>
          <p:cNvPr id="110" name="Google Shape;110;p21"/>
          <p:cNvPicPr preferRelativeResize="0"/>
          <p:nvPr/>
        </p:nvPicPr>
        <p:blipFill>
          <a:blip r:embed="rId3">
            <a:alphaModFix/>
          </a:blip>
          <a:stretch>
            <a:fillRect/>
          </a:stretch>
        </p:blipFill>
        <p:spPr>
          <a:xfrm>
            <a:off x="152400" y="1544675"/>
            <a:ext cx="2704905" cy="1680000"/>
          </a:xfrm>
          <a:prstGeom prst="rect">
            <a:avLst/>
          </a:prstGeom>
          <a:noFill/>
          <a:ln>
            <a:noFill/>
          </a:ln>
        </p:spPr>
      </p:pic>
      <p:pic>
        <p:nvPicPr>
          <p:cNvPr id="111" name="Google Shape;111;p21"/>
          <p:cNvPicPr preferRelativeResize="0"/>
          <p:nvPr/>
        </p:nvPicPr>
        <p:blipFill>
          <a:blip r:embed="rId4">
            <a:alphaModFix/>
          </a:blip>
          <a:stretch>
            <a:fillRect/>
          </a:stretch>
        </p:blipFill>
        <p:spPr>
          <a:xfrm>
            <a:off x="6718663" y="1544675"/>
            <a:ext cx="2272937" cy="1680000"/>
          </a:xfrm>
          <a:prstGeom prst="rect">
            <a:avLst/>
          </a:prstGeom>
          <a:noFill/>
          <a:ln>
            <a:noFill/>
          </a:ln>
        </p:spPr>
      </p:pic>
      <p:pic>
        <p:nvPicPr>
          <p:cNvPr id="112" name="Google Shape;112;p21"/>
          <p:cNvPicPr preferRelativeResize="0"/>
          <p:nvPr/>
        </p:nvPicPr>
        <p:blipFill>
          <a:blip r:embed="rId5">
            <a:alphaModFix/>
          </a:blip>
          <a:stretch>
            <a:fillRect/>
          </a:stretch>
        </p:blipFill>
        <p:spPr>
          <a:xfrm>
            <a:off x="1555500" y="2787547"/>
            <a:ext cx="534850" cy="815016"/>
          </a:xfrm>
          <a:prstGeom prst="rect">
            <a:avLst/>
          </a:prstGeom>
          <a:noFill/>
          <a:ln>
            <a:noFill/>
          </a:ln>
        </p:spPr>
      </p:pic>
      <p:pic>
        <p:nvPicPr>
          <p:cNvPr id="113" name="Google Shape;113;p21"/>
          <p:cNvPicPr preferRelativeResize="0"/>
          <p:nvPr/>
        </p:nvPicPr>
        <p:blipFill>
          <a:blip r:embed="rId6">
            <a:alphaModFix/>
          </a:blip>
          <a:stretch>
            <a:fillRect/>
          </a:stretch>
        </p:blipFill>
        <p:spPr>
          <a:xfrm>
            <a:off x="7517250" y="2732488"/>
            <a:ext cx="534850" cy="925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
        <p:nvSpPr>
          <p:cNvPr id="119" name="Google Shape;119;p22"/>
          <p:cNvSpPr txBox="1"/>
          <p:nvPr/>
        </p:nvSpPr>
        <p:spPr>
          <a:xfrm>
            <a:off x="3131400" y="3597775"/>
            <a:ext cx="255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1$ = .84€</a:t>
            </a:r>
            <a:endParaRPr b="1" sz="2900">
              <a:latin typeface="Source Code Pro"/>
              <a:ea typeface="Source Code Pro"/>
              <a:cs typeface="Source Code Pro"/>
              <a:sym typeface="Source Code Pro"/>
            </a:endParaRPr>
          </a:p>
        </p:txBody>
      </p:sp>
      <p:sp>
        <p:nvSpPr>
          <p:cNvPr id="120" name="Google Shape;120;p22"/>
          <p:cNvSpPr txBox="1"/>
          <p:nvPr/>
        </p:nvSpPr>
        <p:spPr>
          <a:xfrm>
            <a:off x="1707150" y="4170775"/>
            <a:ext cx="626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It should remain the same: one currency is 'pegged' to the value of another. Many countries currently operate with fixed exchange rates, 'pegged' to another currency.</a:t>
            </a:r>
            <a:endParaRPr>
              <a:latin typeface="Source Code Pro"/>
              <a:ea typeface="Source Code Pro"/>
              <a:cs typeface="Source Code Pro"/>
              <a:sym typeface="Source Code Pro"/>
            </a:endParaRPr>
          </a:p>
        </p:txBody>
      </p:sp>
      <p:pic>
        <p:nvPicPr>
          <p:cNvPr id="121" name="Google Shape;121;p22"/>
          <p:cNvPicPr preferRelativeResize="0"/>
          <p:nvPr/>
        </p:nvPicPr>
        <p:blipFill>
          <a:blip r:embed="rId3">
            <a:alphaModFix/>
          </a:blip>
          <a:stretch>
            <a:fillRect/>
          </a:stretch>
        </p:blipFill>
        <p:spPr>
          <a:xfrm>
            <a:off x="152400" y="1544675"/>
            <a:ext cx="2704905" cy="1680000"/>
          </a:xfrm>
          <a:prstGeom prst="rect">
            <a:avLst/>
          </a:prstGeom>
          <a:noFill/>
          <a:ln>
            <a:noFill/>
          </a:ln>
        </p:spPr>
      </p:pic>
      <p:pic>
        <p:nvPicPr>
          <p:cNvPr id="122" name="Google Shape;122;p22"/>
          <p:cNvPicPr preferRelativeResize="0"/>
          <p:nvPr/>
        </p:nvPicPr>
        <p:blipFill>
          <a:blip r:embed="rId4">
            <a:alphaModFix/>
          </a:blip>
          <a:stretch>
            <a:fillRect/>
          </a:stretch>
        </p:blipFill>
        <p:spPr>
          <a:xfrm>
            <a:off x="6718663" y="1544675"/>
            <a:ext cx="2272937" cy="1680000"/>
          </a:xfrm>
          <a:prstGeom prst="rect">
            <a:avLst/>
          </a:prstGeom>
          <a:noFill/>
          <a:ln>
            <a:noFill/>
          </a:ln>
        </p:spPr>
      </p:pic>
      <p:pic>
        <p:nvPicPr>
          <p:cNvPr id="123" name="Google Shape;123;p22"/>
          <p:cNvPicPr preferRelativeResize="0"/>
          <p:nvPr/>
        </p:nvPicPr>
        <p:blipFill>
          <a:blip r:embed="rId5">
            <a:alphaModFix/>
          </a:blip>
          <a:stretch>
            <a:fillRect/>
          </a:stretch>
        </p:blipFill>
        <p:spPr>
          <a:xfrm>
            <a:off x="1555500" y="2787547"/>
            <a:ext cx="534850" cy="815016"/>
          </a:xfrm>
          <a:prstGeom prst="rect">
            <a:avLst/>
          </a:prstGeom>
          <a:noFill/>
          <a:ln>
            <a:noFill/>
          </a:ln>
        </p:spPr>
      </p:pic>
      <p:pic>
        <p:nvPicPr>
          <p:cNvPr id="124" name="Google Shape;124;p22"/>
          <p:cNvPicPr preferRelativeResize="0"/>
          <p:nvPr/>
        </p:nvPicPr>
        <p:blipFill>
          <a:blip r:embed="rId6">
            <a:alphaModFix/>
          </a:blip>
          <a:stretch>
            <a:fillRect/>
          </a:stretch>
        </p:blipFill>
        <p:spPr>
          <a:xfrm>
            <a:off x="7517250" y="2732488"/>
            <a:ext cx="534850" cy="925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
        <p:nvSpPr>
          <p:cNvPr id="130" name="Google Shape;130;p23"/>
          <p:cNvSpPr txBox="1"/>
          <p:nvPr/>
        </p:nvSpPr>
        <p:spPr>
          <a:xfrm>
            <a:off x="3131400" y="3597775"/>
            <a:ext cx="255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1$ = .84€</a:t>
            </a:r>
            <a:endParaRPr b="1" sz="2900">
              <a:latin typeface="Source Code Pro"/>
              <a:ea typeface="Source Code Pro"/>
              <a:cs typeface="Source Code Pro"/>
              <a:sym typeface="Source Code Pro"/>
            </a:endParaRPr>
          </a:p>
        </p:txBody>
      </p:sp>
      <p:sp>
        <p:nvSpPr>
          <p:cNvPr id="131" name="Google Shape;131;p23"/>
          <p:cNvSpPr txBox="1"/>
          <p:nvPr/>
        </p:nvSpPr>
        <p:spPr>
          <a:xfrm>
            <a:off x="1707150" y="4170775"/>
            <a:ext cx="57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In a </a:t>
            </a:r>
            <a:r>
              <a:rPr b="1" lang="en">
                <a:latin typeface="Source Code Pro"/>
                <a:ea typeface="Source Code Pro"/>
                <a:cs typeface="Source Code Pro"/>
                <a:sym typeface="Source Code Pro"/>
              </a:rPr>
              <a:t>floating</a:t>
            </a:r>
            <a:r>
              <a:rPr b="1" lang="en">
                <a:latin typeface="Source Code Pro"/>
                <a:ea typeface="Source Code Pro"/>
                <a:cs typeface="Source Code Pro"/>
                <a:sym typeface="Source Code Pro"/>
              </a:rPr>
              <a:t> exchange-rate system, </a:t>
            </a:r>
            <a:r>
              <a:rPr lang="en">
                <a:latin typeface="Source Code Pro"/>
                <a:ea typeface="Source Code Pro"/>
                <a:cs typeface="Source Code Pro"/>
                <a:sym typeface="Source Code Pro"/>
              </a:rPr>
              <a:t>what should we expect to happen to this exchange rate?</a:t>
            </a:r>
            <a:endParaRPr>
              <a:latin typeface="Source Code Pro"/>
              <a:ea typeface="Source Code Pro"/>
              <a:cs typeface="Source Code Pro"/>
              <a:sym typeface="Source Code Pro"/>
            </a:endParaRPr>
          </a:p>
        </p:txBody>
      </p:sp>
      <p:pic>
        <p:nvPicPr>
          <p:cNvPr id="132" name="Google Shape;132;p23"/>
          <p:cNvPicPr preferRelativeResize="0"/>
          <p:nvPr/>
        </p:nvPicPr>
        <p:blipFill>
          <a:blip r:embed="rId3">
            <a:alphaModFix/>
          </a:blip>
          <a:stretch>
            <a:fillRect/>
          </a:stretch>
        </p:blipFill>
        <p:spPr>
          <a:xfrm>
            <a:off x="152400" y="1544675"/>
            <a:ext cx="2704905" cy="1680000"/>
          </a:xfrm>
          <a:prstGeom prst="rect">
            <a:avLst/>
          </a:prstGeom>
          <a:noFill/>
          <a:ln>
            <a:noFill/>
          </a:ln>
        </p:spPr>
      </p:pic>
      <p:pic>
        <p:nvPicPr>
          <p:cNvPr id="133" name="Google Shape;133;p23"/>
          <p:cNvPicPr preferRelativeResize="0"/>
          <p:nvPr/>
        </p:nvPicPr>
        <p:blipFill>
          <a:blip r:embed="rId4">
            <a:alphaModFix/>
          </a:blip>
          <a:stretch>
            <a:fillRect/>
          </a:stretch>
        </p:blipFill>
        <p:spPr>
          <a:xfrm>
            <a:off x="6718663" y="1544675"/>
            <a:ext cx="2272937" cy="1680000"/>
          </a:xfrm>
          <a:prstGeom prst="rect">
            <a:avLst/>
          </a:prstGeom>
          <a:noFill/>
          <a:ln>
            <a:noFill/>
          </a:ln>
        </p:spPr>
      </p:pic>
      <p:pic>
        <p:nvPicPr>
          <p:cNvPr id="134" name="Google Shape;134;p23"/>
          <p:cNvPicPr preferRelativeResize="0"/>
          <p:nvPr/>
        </p:nvPicPr>
        <p:blipFill>
          <a:blip r:embed="rId5">
            <a:alphaModFix/>
          </a:blip>
          <a:stretch>
            <a:fillRect/>
          </a:stretch>
        </p:blipFill>
        <p:spPr>
          <a:xfrm>
            <a:off x="1555500" y="2787547"/>
            <a:ext cx="534850" cy="815016"/>
          </a:xfrm>
          <a:prstGeom prst="rect">
            <a:avLst/>
          </a:prstGeom>
          <a:noFill/>
          <a:ln>
            <a:noFill/>
          </a:ln>
        </p:spPr>
      </p:pic>
      <p:pic>
        <p:nvPicPr>
          <p:cNvPr id="135" name="Google Shape;135;p23"/>
          <p:cNvPicPr preferRelativeResize="0"/>
          <p:nvPr/>
        </p:nvPicPr>
        <p:blipFill>
          <a:blip r:embed="rId6">
            <a:alphaModFix/>
          </a:blip>
          <a:stretch>
            <a:fillRect/>
          </a:stretch>
        </p:blipFill>
        <p:spPr>
          <a:xfrm>
            <a:off x="7517250" y="2732488"/>
            <a:ext cx="534850" cy="92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Exchange rates, explained.</a:t>
            </a:r>
            <a:endParaRPr/>
          </a:p>
        </p:txBody>
      </p:sp>
      <p:sp>
        <p:nvSpPr>
          <p:cNvPr id="141" name="Google Shape;141;p24"/>
          <p:cNvSpPr txBox="1"/>
          <p:nvPr/>
        </p:nvSpPr>
        <p:spPr>
          <a:xfrm>
            <a:off x="3131400" y="3597775"/>
            <a:ext cx="255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Code Pro"/>
                <a:ea typeface="Source Code Pro"/>
                <a:cs typeface="Source Code Pro"/>
                <a:sym typeface="Source Code Pro"/>
              </a:rPr>
              <a:t>1$ = .84€</a:t>
            </a:r>
            <a:endParaRPr b="1" sz="2900">
              <a:latin typeface="Source Code Pro"/>
              <a:ea typeface="Source Code Pro"/>
              <a:cs typeface="Source Code Pro"/>
              <a:sym typeface="Source Code Pro"/>
            </a:endParaRPr>
          </a:p>
        </p:txBody>
      </p:sp>
      <p:sp>
        <p:nvSpPr>
          <p:cNvPr id="142" name="Google Shape;142;p24"/>
          <p:cNvSpPr txBox="1"/>
          <p:nvPr/>
        </p:nvSpPr>
        <p:spPr>
          <a:xfrm>
            <a:off x="1707150" y="4170775"/>
            <a:ext cx="572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The exchange rate will fluctuate based on supply and demand for each currency. Some floating currencies include the U.S. dollar, euro, and the Japanese yen. </a:t>
            </a:r>
            <a:endParaRPr>
              <a:latin typeface="Source Code Pro"/>
              <a:ea typeface="Source Code Pro"/>
              <a:cs typeface="Source Code Pro"/>
              <a:sym typeface="Source Code Pro"/>
            </a:endParaRPr>
          </a:p>
        </p:txBody>
      </p:sp>
      <p:pic>
        <p:nvPicPr>
          <p:cNvPr id="143" name="Google Shape;143;p24"/>
          <p:cNvPicPr preferRelativeResize="0"/>
          <p:nvPr/>
        </p:nvPicPr>
        <p:blipFill>
          <a:blip r:embed="rId3">
            <a:alphaModFix/>
          </a:blip>
          <a:stretch>
            <a:fillRect/>
          </a:stretch>
        </p:blipFill>
        <p:spPr>
          <a:xfrm>
            <a:off x="152400" y="1544675"/>
            <a:ext cx="2704905" cy="1680000"/>
          </a:xfrm>
          <a:prstGeom prst="rect">
            <a:avLst/>
          </a:prstGeom>
          <a:noFill/>
          <a:ln>
            <a:noFill/>
          </a:ln>
        </p:spPr>
      </p:pic>
      <p:pic>
        <p:nvPicPr>
          <p:cNvPr id="144" name="Google Shape;144;p24"/>
          <p:cNvPicPr preferRelativeResize="0"/>
          <p:nvPr/>
        </p:nvPicPr>
        <p:blipFill>
          <a:blip r:embed="rId4">
            <a:alphaModFix/>
          </a:blip>
          <a:stretch>
            <a:fillRect/>
          </a:stretch>
        </p:blipFill>
        <p:spPr>
          <a:xfrm>
            <a:off x="6718663" y="1544675"/>
            <a:ext cx="2272937" cy="1680000"/>
          </a:xfrm>
          <a:prstGeom prst="rect">
            <a:avLst/>
          </a:prstGeom>
          <a:noFill/>
          <a:ln>
            <a:noFill/>
          </a:ln>
        </p:spPr>
      </p:pic>
      <p:pic>
        <p:nvPicPr>
          <p:cNvPr id="145" name="Google Shape;145;p24"/>
          <p:cNvPicPr preferRelativeResize="0"/>
          <p:nvPr/>
        </p:nvPicPr>
        <p:blipFill>
          <a:blip r:embed="rId5">
            <a:alphaModFix/>
          </a:blip>
          <a:stretch>
            <a:fillRect/>
          </a:stretch>
        </p:blipFill>
        <p:spPr>
          <a:xfrm>
            <a:off x="1555500" y="2787547"/>
            <a:ext cx="534850" cy="815016"/>
          </a:xfrm>
          <a:prstGeom prst="rect">
            <a:avLst/>
          </a:prstGeom>
          <a:noFill/>
          <a:ln>
            <a:noFill/>
          </a:ln>
        </p:spPr>
      </p:pic>
      <p:pic>
        <p:nvPicPr>
          <p:cNvPr id="146" name="Google Shape;146;p24"/>
          <p:cNvPicPr preferRelativeResize="0"/>
          <p:nvPr/>
        </p:nvPicPr>
        <p:blipFill>
          <a:blip r:embed="rId6">
            <a:alphaModFix/>
          </a:blip>
          <a:stretch>
            <a:fillRect/>
          </a:stretch>
        </p:blipFill>
        <p:spPr>
          <a:xfrm>
            <a:off x="7517250" y="2732488"/>
            <a:ext cx="534850" cy="925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