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Montserrat"/>
      <p:regular r:id="rId32"/>
      <p:bold r:id="rId33"/>
      <p:italic r:id="rId34"/>
      <p:boldItalic r:id="rId35"/>
    </p:embeddedFont>
    <p:embeddedFont>
      <p:font typeface="Source Code Pro"/>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4.xml"/><Relationship Id="rId41" Type="http://schemas.openxmlformats.org/officeDocument/2006/relationships/font" Target="fonts/Oswal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SourceCodePro-bold.fntdata"/><Relationship Id="rId14" Type="http://schemas.openxmlformats.org/officeDocument/2006/relationships/slide" Target="slides/slide8.xml"/><Relationship Id="rId36" Type="http://schemas.openxmlformats.org/officeDocument/2006/relationships/font" Target="fonts/SourceCodePro-regular.fntdata"/><Relationship Id="rId17" Type="http://schemas.openxmlformats.org/officeDocument/2006/relationships/slide" Target="slides/slide11.xml"/><Relationship Id="rId39" Type="http://schemas.openxmlformats.org/officeDocument/2006/relationships/font" Target="fonts/SourceCodePro-boldItalic.fntdata"/><Relationship Id="rId16" Type="http://schemas.openxmlformats.org/officeDocument/2006/relationships/slide" Target="slides/slide10.xml"/><Relationship Id="rId38" Type="http://schemas.openxmlformats.org/officeDocument/2006/relationships/font" Target="fonts/SourceCode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3ec36b4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3ec36b4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a837730e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a837730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a837730e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a837730e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a837730e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a837730e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a837730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a837730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a837730e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a837730e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a837730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a837730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a837730e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a837730e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a837730e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a837730e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a837730e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a837730e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a837730e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a837730e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3ec36b4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3ec36b4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a837730e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a837730e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a837730e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a837730e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a837730e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a837730e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a837730e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a837730e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a837730e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a837730e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a837730e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a837730e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a83773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a83773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a837730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a837730e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a837730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a837730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a837730e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a837730e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a837730e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a837730e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a837730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a837730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a837730e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a837730e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phie's layout" type="tx">
  <p:cSld name="TITLE_AND_BODY">
    <p:spTree>
      <p:nvGrpSpPr>
        <p:cNvPr id="60" name="Shape 60"/>
        <p:cNvGrpSpPr/>
        <p:nvPr/>
      </p:nvGrpSpPr>
      <p:grpSpPr>
        <a:xfrm>
          <a:off x="0" y="0"/>
          <a:ext cx="0" cy="0"/>
          <a:chOff x="0" y="0"/>
          <a:chExt cx="0" cy="0"/>
        </a:xfrm>
      </p:grpSpPr>
      <p:cxnSp>
        <p:nvCxnSpPr>
          <p:cNvPr id="61" name="Google Shape;61;p1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2" name="Google Shape;62;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Gov 1780: International Political Economy</a:t>
            </a:r>
            <a:endParaRPr/>
          </a:p>
        </p:txBody>
      </p:sp>
      <p:sp>
        <p:nvSpPr>
          <p:cNvPr id="70" name="Google Shape;70;p16"/>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t>Section 9</a:t>
            </a:r>
            <a:endParaRPr/>
          </a:p>
          <a:p>
            <a:pPr indent="0" lvl="0" marL="0" rtl="0" algn="ctr">
              <a:spcBef>
                <a:spcPts val="0"/>
              </a:spcBef>
              <a:spcAft>
                <a:spcPts val="0"/>
              </a:spcAft>
              <a:buNone/>
            </a:pPr>
            <a:r>
              <a:rPr lang="en"/>
              <a:t>25 Mar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Trump Question</a:t>
            </a:r>
            <a:endParaRPr/>
          </a:p>
        </p:txBody>
      </p:sp>
      <p:sp>
        <p:nvSpPr>
          <p:cNvPr id="129" name="Google Shape;129;p25"/>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a:t>For </a:t>
            </a:r>
            <a:r>
              <a:rPr i="1" lang="en">
                <a:highlight>
                  <a:srgbClr val="00FF00"/>
                </a:highlight>
              </a:rPr>
              <a:t>most</a:t>
            </a:r>
            <a:r>
              <a:rPr i="1" lang="en"/>
              <a:t> of the post-World War Two period, the United States has </a:t>
            </a:r>
            <a:r>
              <a:rPr i="1" lang="en">
                <a:highlight>
                  <a:srgbClr val="00FF00"/>
                </a:highlight>
              </a:rPr>
              <a:t>generally</a:t>
            </a:r>
            <a:r>
              <a:rPr i="1" lang="en"/>
              <a:t> supported trade liberalization. After 2017 the Trump Administration pursued substantially more protectionist trade policy measures than previous administrations. How do you think each of the three factors emphasized in class (interests, interactions, and institutions) could be brought to bear to explain this change in trade policies? Give specific examples in illustration of the application of each of the three factors.</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0" name="Google Shape;130;p25"/>
          <p:cNvSpPr txBox="1"/>
          <p:nvPr/>
        </p:nvSpPr>
        <p:spPr>
          <a:xfrm>
            <a:off x="311700" y="3638750"/>
            <a:ext cx="5565000" cy="10467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Takeaway</a:t>
            </a:r>
            <a:r>
              <a:rPr lang="en">
                <a:latin typeface="Source Code Pro"/>
                <a:ea typeface="Source Code Pro"/>
                <a:cs typeface="Source Code Pro"/>
                <a:sym typeface="Source Code Pro"/>
              </a:rPr>
              <a:t>: Think carefully about the examples you want to discuss. A well-chosen case study can illuminate your argument much better than a sweeping chronological narrative...</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Other Question</a:t>
            </a:r>
            <a:endParaRPr/>
          </a:p>
        </p:txBody>
      </p:sp>
      <p:sp>
        <p:nvSpPr>
          <p:cNvPr id="136" name="Google Shape;136;p26"/>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i="1" lang="en"/>
              <a:t>It has been argued: "Throughout modern history, economic ties among nations have largely determined their military and diplomatic relations. In the 19th century international trade and investment flourished, which helped preserve the peace among the great powers of Europe.  When the 1920s and 1930s were hit by economic uncertainty and depression, diplomatic harmony gave way to conflict. As Western economic cooperation grew after World War Two, it facilitated the diplomatic and military unity of the West.  If economic relations among the industrial powers break down, Western military and diplomatic cohesion will follow suit."  Present arguments for and against this position.  How might the three factors emphasized in class (interests, interactions, and institutions) be brought to bear to explain these developments?  Use specific historical examples in illustration of the application and evaluation of each of the three factors.</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Other Question</a:t>
            </a:r>
            <a:endParaRPr/>
          </a:p>
        </p:txBody>
      </p:sp>
      <p:sp>
        <p:nvSpPr>
          <p:cNvPr id="142" name="Google Shape;142;p27"/>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i="1" lang="en"/>
              <a:t>It has been argued: "Throughout modern history, economic ties among nations have largely determined their military and diplomatic relations. In the 19th century international trade and investment flourished, which helped preserve the peace among the great powers of Europe.  When the 1920s and 1930s were hit by economic uncertainty and depression, diplomatic harmony gave way to conflict. As Western economic cooperation grew after World War Two, it facilitated the diplomatic and military unity of the West.  If economic relations among the industrial powers break down, Western military and diplomatic cohesion will follow suit."  </a:t>
            </a:r>
            <a:r>
              <a:rPr i="1" lang="en">
                <a:highlight>
                  <a:srgbClr val="00FFFF"/>
                </a:highlight>
              </a:rPr>
              <a:t>Present arguments for and against this position</a:t>
            </a:r>
            <a:r>
              <a:rPr i="1" lang="en"/>
              <a:t>.  How might the three factors emphasized in class (interests, interactions, and institutions) be brought to bear to explain these developments?  Use specific historical examples in illustration of the application and evaluation of each of the three factors.</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3" name="Google Shape;143;p27"/>
          <p:cNvSpPr txBox="1"/>
          <p:nvPr/>
        </p:nvSpPr>
        <p:spPr>
          <a:xfrm>
            <a:off x="1198000" y="3204075"/>
            <a:ext cx="4208400" cy="8313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Very few people actually presented arguments </a:t>
            </a:r>
            <a:r>
              <a:rPr i="1" lang="en">
                <a:latin typeface="Source Code Pro"/>
                <a:ea typeface="Source Code Pro"/>
                <a:cs typeface="Source Code Pro"/>
                <a:sym typeface="Source Code Pro"/>
              </a:rPr>
              <a:t>for</a:t>
            </a:r>
            <a:r>
              <a:rPr lang="en">
                <a:latin typeface="Source Code Pro"/>
                <a:ea typeface="Source Code Pro"/>
                <a:cs typeface="Source Code Pro"/>
                <a:sym typeface="Source Code Pro"/>
              </a:rPr>
              <a:t> and </a:t>
            </a:r>
            <a:r>
              <a:rPr i="1" lang="en">
                <a:latin typeface="Source Code Pro"/>
                <a:ea typeface="Source Code Pro"/>
                <a:cs typeface="Source Code Pro"/>
                <a:sym typeface="Source Code Pro"/>
              </a:rPr>
              <a:t>against </a:t>
            </a:r>
            <a:r>
              <a:rPr lang="en">
                <a:latin typeface="Source Code Pro"/>
                <a:ea typeface="Source Code Pro"/>
                <a:cs typeface="Source Code Pro"/>
                <a:sym typeface="Source Code Pro"/>
              </a:rPr>
              <a:t>this position! </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Other Question</a:t>
            </a:r>
            <a:endParaRPr/>
          </a:p>
        </p:txBody>
      </p:sp>
      <p:sp>
        <p:nvSpPr>
          <p:cNvPr id="149" name="Google Shape;149;p28"/>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i="1" lang="en"/>
              <a:t>It has been argued: "Throughout modern history, economic ties among nations have largely determined their military and diplomatic relations. In the 19th century international trade and investment flourished, which helped preserve the peace among the great powers of Europe.  When the 1920s and 1930s were hit by economic uncertainty and depression, diplomatic harmony gave way to conflict. As Western economic cooperation grew after World War Two, it facilitated the diplomatic and military unity of the West.  If economic relations among the industrial powers break down, Western military and diplomatic cohesion will follow suit."  </a:t>
            </a:r>
            <a:r>
              <a:rPr i="1" lang="en">
                <a:highlight>
                  <a:srgbClr val="00FFFF"/>
                </a:highlight>
              </a:rPr>
              <a:t>Present arguments for and against this position</a:t>
            </a:r>
            <a:r>
              <a:rPr i="1" lang="en"/>
              <a:t>.  How might the three factors emphasized in class (interests, interactions, and institutions) be brought to bear to explain these developments?  Use specific historical examples in illustration of the application and evaluation of each of the three factors.</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0" name="Google Shape;150;p28"/>
          <p:cNvSpPr txBox="1"/>
          <p:nvPr/>
        </p:nvSpPr>
        <p:spPr>
          <a:xfrm>
            <a:off x="1198000" y="3204075"/>
            <a:ext cx="4208400" cy="12621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Takeaway</a:t>
            </a:r>
            <a:r>
              <a:rPr lang="en">
                <a:latin typeface="Source Code Pro"/>
                <a:ea typeface="Source Code Pro"/>
                <a:cs typeface="Source Code Pro"/>
                <a:sym typeface="Source Code Pro"/>
              </a:rPr>
              <a:t>: Read the prompt! Write out the prompt in full at the top of your essay! Create a checklist and ask yourself: did I do everything the prompt asked me to?</a:t>
            </a:r>
            <a:endParaRPr>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Other Question</a:t>
            </a:r>
            <a:endParaRPr/>
          </a:p>
        </p:txBody>
      </p:sp>
      <p:sp>
        <p:nvSpPr>
          <p:cNvPr id="156" name="Google Shape;156;p29"/>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i="1" lang="en"/>
              <a:t>It has been argued: "Throughout modern history, economic ties among nations have largely determined their military and diplomatic relations. In the </a:t>
            </a:r>
            <a:r>
              <a:rPr i="1" lang="en">
                <a:highlight>
                  <a:srgbClr val="FF00FF"/>
                </a:highlight>
              </a:rPr>
              <a:t>19th century</a:t>
            </a:r>
            <a:r>
              <a:rPr i="1" lang="en"/>
              <a:t> international trade and investment flourished, which helped preserve the peace among the great powers of Europe.  When the </a:t>
            </a:r>
            <a:r>
              <a:rPr i="1" lang="en">
                <a:highlight>
                  <a:srgbClr val="FF00FF"/>
                </a:highlight>
              </a:rPr>
              <a:t>1920s and 1930s</a:t>
            </a:r>
            <a:r>
              <a:rPr i="1" lang="en"/>
              <a:t> were hit by economic uncertainty and depression, diplomatic harmony gave way to conflict. As Western economic cooperation grew </a:t>
            </a:r>
            <a:r>
              <a:rPr i="1" lang="en">
                <a:highlight>
                  <a:srgbClr val="FF00FF"/>
                </a:highlight>
              </a:rPr>
              <a:t>after World War Two</a:t>
            </a:r>
            <a:r>
              <a:rPr i="1" lang="en"/>
              <a:t>, it facilitated the diplomatic and military unity of the West.  If economic relations among the industrial powers break down, Western military and diplomatic cohesion will follow suit."  Present arguments for and against this position.  How might the three factors emphasized in class (interests, interactions, and institutions) be brought to bear to explain these developments?  Use specific historical examples in illustration of the application and evaluation of each of the three factors.</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7" name="Google Shape;157;p29"/>
          <p:cNvSpPr txBox="1"/>
          <p:nvPr/>
        </p:nvSpPr>
        <p:spPr>
          <a:xfrm>
            <a:off x="480150" y="3243600"/>
            <a:ext cx="7158600" cy="1477500"/>
          </a:xfrm>
          <a:prstGeom prst="rect">
            <a:avLst/>
          </a:prstGeom>
          <a:noFill/>
          <a:ln cap="flat" cmpd="sng" w="3810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The prompt mentions 3 particular historical periods. This is a “freebie” - we’re suggesting a way to set up your argument!</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Do you agree with this characterization of those periods?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What other examples can you bring in that might support a different conclusion?</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Other Question</a:t>
            </a:r>
            <a:endParaRPr/>
          </a:p>
        </p:txBody>
      </p:sp>
      <p:sp>
        <p:nvSpPr>
          <p:cNvPr id="163" name="Google Shape;163;p30"/>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i="1" lang="en"/>
              <a:t>It has been argued: "Throughout modern history, economic ties among nations have largely determined their military and diplomatic relations. In the </a:t>
            </a:r>
            <a:r>
              <a:rPr i="1" lang="en">
                <a:highlight>
                  <a:srgbClr val="FF00FF"/>
                </a:highlight>
              </a:rPr>
              <a:t>19th century</a:t>
            </a:r>
            <a:r>
              <a:rPr i="1" lang="en"/>
              <a:t> international trade and investment flourished, which helped preserve the peace among the great powers of Europe.  When the </a:t>
            </a:r>
            <a:r>
              <a:rPr i="1" lang="en">
                <a:highlight>
                  <a:srgbClr val="FF00FF"/>
                </a:highlight>
              </a:rPr>
              <a:t>1920s and 1930s</a:t>
            </a:r>
            <a:r>
              <a:rPr i="1" lang="en"/>
              <a:t> were hit by economic uncertainty and depression, diplomatic harmony gave way to conflict. As Western economic cooperation grew </a:t>
            </a:r>
            <a:r>
              <a:rPr i="1" lang="en">
                <a:highlight>
                  <a:srgbClr val="FF00FF"/>
                </a:highlight>
              </a:rPr>
              <a:t>after World War Two</a:t>
            </a:r>
            <a:r>
              <a:rPr i="1" lang="en"/>
              <a:t>, it facilitated the diplomatic and military unity of the West.  If economic relations among the industrial powers break down, Western military and diplomatic cohesion will follow suit."  Present arguments for and against this position.  How might the three factors emphasized in class (interests, interactions, and institutions) be brought to bear to explain these developments?  Use specific historical examples in illustration of the application and evaluation of each of the three factors.</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4" name="Google Shape;164;p30"/>
          <p:cNvSpPr txBox="1"/>
          <p:nvPr/>
        </p:nvSpPr>
        <p:spPr>
          <a:xfrm>
            <a:off x="480150" y="3243600"/>
            <a:ext cx="7158600" cy="8313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Takeaway</a:t>
            </a:r>
            <a:r>
              <a:rPr lang="en">
                <a:latin typeface="Source Code Pro"/>
                <a:ea typeface="Source Code Pro"/>
                <a:cs typeface="Source Code Pro"/>
                <a:sym typeface="Source Code Pro"/>
              </a:rPr>
              <a:t>: Use </a:t>
            </a:r>
            <a:r>
              <a:rPr i="1" lang="en">
                <a:latin typeface="Source Code Pro"/>
                <a:ea typeface="Source Code Pro"/>
                <a:cs typeface="Source Code Pro"/>
                <a:sym typeface="Source Code Pro"/>
              </a:rPr>
              <a:t>everything</a:t>
            </a:r>
            <a:r>
              <a:rPr lang="en">
                <a:latin typeface="Source Code Pro"/>
                <a:ea typeface="Source Code Pro"/>
                <a:cs typeface="Source Code Pro"/>
                <a:sym typeface="Source Code Pro"/>
              </a:rPr>
              <a:t> in the prompt. Rather than organizing your examples chronologically, organize them according to whether or not they support a particular claim or argument.</a:t>
            </a:r>
            <a:endParaRPr>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Midterm logistics</a:t>
            </a:r>
            <a:endParaRPr/>
          </a:p>
        </p:txBody>
      </p:sp>
      <p:sp>
        <p:nvSpPr>
          <p:cNvPr id="170" name="Google Shape;170;p3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See the Canvas announcement.</a:t>
            </a:r>
            <a:endParaRPr/>
          </a:p>
          <a:p>
            <a:pPr indent="-342900" lvl="0" marL="457200" rtl="0" algn="l">
              <a:spcBef>
                <a:spcPts val="1200"/>
              </a:spcBef>
              <a:spcAft>
                <a:spcPts val="0"/>
              </a:spcAft>
              <a:buSzPts val="1800"/>
              <a:buChar char="●"/>
            </a:pPr>
            <a:r>
              <a:rPr lang="en"/>
              <a:t>Midterm will be live for 72 hours (9am ET April 1 - 9am ET April 4)</a:t>
            </a:r>
            <a:endParaRPr/>
          </a:p>
          <a:p>
            <a:pPr indent="-342900" lvl="0" marL="457200" rtl="0" algn="l">
              <a:spcBef>
                <a:spcPts val="0"/>
              </a:spcBef>
              <a:spcAft>
                <a:spcPts val="0"/>
              </a:spcAft>
              <a:buSzPts val="1800"/>
              <a:buChar char="●"/>
            </a:pPr>
            <a:r>
              <a:rPr lang="en"/>
              <a:t>Once you open the exam, you have 90 minutes to submit</a:t>
            </a:r>
            <a:endParaRPr/>
          </a:p>
          <a:p>
            <a:pPr indent="-342900" lvl="0" marL="457200" rtl="0" algn="l">
              <a:spcBef>
                <a:spcPts val="0"/>
              </a:spcBef>
              <a:spcAft>
                <a:spcPts val="0"/>
              </a:spcAft>
              <a:buSzPts val="1800"/>
              <a:buChar char="●"/>
            </a:pPr>
            <a:r>
              <a:rPr lang="en"/>
              <a:t>You will pick 8 terms from a list of 18</a:t>
            </a:r>
            <a:endParaRPr/>
          </a:p>
          <a:p>
            <a:pPr indent="-342900" lvl="0" marL="457200" rtl="0" algn="l">
              <a:spcBef>
                <a:spcPts val="0"/>
              </a:spcBef>
              <a:spcAft>
                <a:spcPts val="0"/>
              </a:spcAft>
              <a:buSzPts val="1800"/>
              <a:buChar char="●"/>
            </a:pPr>
            <a:r>
              <a:rPr lang="en"/>
              <a:t>For each one, you will (i) define the concept; (ii) explain its importance in IPE</a:t>
            </a:r>
            <a:endParaRPr/>
          </a:p>
          <a:p>
            <a:pPr indent="-342900" lvl="0" marL="457200" rtl="0" algn="l">
              <a:spcBef>
                <a:spcPts val="0"/>
              </a:spcBef>
              <a:spcAft>
                <a:spcPts val="0"/>
              </a:spcAft>
              <a:buSzPts val="1800"/>
              <a:buChar char="●"/>
            </a:pPr>
            <a:r>
              <a:rPr lang="en"/>
              <a:t>We have given specific guidance on plagiarism/citations for this exam: </a:t>
            </a:r>
            <a:r>
              <a:rPr i="1" lang="en"/>
              <a:t>please read it carefully</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2-paragraph technique</a:t>
            </a:r>
            <a:endParaRPr/>
          </a:p>
        </p:txBody>
      </p:sp>
      <p:sp>
        <p:nvSpPr>
          <p:cNvPr id="176" name="Google Shape;176;p3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midterm exam has a very different structure to the essay assignments… so let’s practice!</a:t>
            </a:r>
            <a:endParaRPr/>
          </a:p>
          <a:p>
            <a:pPr indent="0" lvl="0" marL="0" rtl="0" algn="l">
              <a:spcBef>
                <a:spcPts val="1200"/>
              </a:spcBef>
              <a:spcAft>
                <a:spcPts val="0"/>
              </a:spcAft>
              <a:buNone/>
            </a:pPr>
            <a:r>
              <a:rPr lang="en"/>
              <a:t>For each term, you have to:</a:t>
            </a:r>
            <a:endParaRPr/>
          </a:p>
          <a:p>
            <a:pPr indent="0" lvl="0" marL="0" rtl="0" algn="l">
              <a:spcBef>
                <a:spcPts val="1200"/>
              </a:spcBef>
              <a:spcAft>
                <a:spcPts val="0"/>
              </a:spcAft>
              <a:buNone/>
            </a:pPr>
            <a:r>
              <a:rPr lang="en"/>
              <a:t>(i) define it</a:t>
            </a:r>
            <a:endParaRPr/>
          </a:p>
          <a:p>
            <a:pPr indent="0" lvl="0" marL="0" rtl="0" algn="l">
              <a:spcBef>
                <a:spcPts val="1200"/>
              </a:spcBef>
              <a:spcAft>
                <a:spcPts val="0"/>
              </a:spcAft>
              <a:buNone/>
            </a:pPr>
            <a:r>
              <a:rPr lang="en"/>
              <a:t>(ii) explain its importance in IPE</a:t>
            </a:r>
            <a:endParaRPr/>
          </a:p>
          <a:p>
            <a:pPr indent="0" lvl="0" marL="0" rtl="0" algn="l">
              <a:spcBef>
                <a:spcPts val="1200"/>
              </a:spcBef>
              <a:spcAft>
                <a:spcPts val="1200"/>
              </a:spcAft>
              <a:buNone/>
            </a:pPr>
            <a:r>
              <a:rPr lang="en"/>
              <a:t>As a guide: we are looking for </a:t>
            </a:r>
            <a:r>
              <a:rPr b="1" lang="en"/>
              <a:t>2 substantive paragraphs</a:t>
            </a:r>
            <a:r>
              <a:rPr lang="en"/>
              <a:t> for each term and you will have approximately </a:t>
            </a:r>
            <a:r>
              <a:rPr b="1" lang="en"/>
              <a:t>10 minutes</a:t>
            </a:r>
            <a:r>
              <a:rPr lang="en"/>
              <a:t> for each.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2-paragraph technique</a:t>
            </a:r>
            <a:endParaRPr/>
          </a:p>
        </p:txBody>
      </p:sp>
      <p:sp>
        <p:nvSpPr>
          <p:cNvPr id="182" name="Google Shape;182;p3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midterm exam has a very different structure to the essay assignments… so let’s practice!</a:t>
            </a:r>
            <a:endParaRPr/>
          </a:p>
          <a:p>
            <a:pPr indent="0" lvl="0" marL="0" rtl="0" algn="l">
              <a:spcBef>
                <a:spcPts val="1200"/>
              </a:spcBef>
              <a:spcAft>
                <a:spcPts val="0"/>
              </a:spcAft>
              <a:buNone/>
            </a:pPr>
            <a:r>
              <a:rPr lang="en"/>
              <a:t>For each term, you have to:</a:t>
            </a:r>
            <a:endParaRPr/>
          </a:p>
          <a:p>
            <a:pPr indent="0" lvl="0" marL="0" rtl="0" algn="l">
              <a:spcBef>
                <a:spcPts val="1200"/>
              </a:spcBef>
              <a:spcAft>
                <a:spcPts val="0"/>
              </a:spcAft>
              <a:buNone/>
            </a:pPr>
            <a:r>
              <a:rPr lang="en"/>
              <a:t>(i) </a:t>
            </a:r>
            <a:r>
              <a:rPr lang="en">
                <a:highlight>
                  <a:srgbClr val="FFFF00"/>
                </a:highlight>
              </a:rPr>
              <a:t>define it</a:t>
            </a:r>
            <a:endParaRPr>
              <a:highlight>
                <a:srgbClr val="FFFF00"/>
              </a:highlight>
            </a:endParaRPr>
          </a:p>
          <a:p>
            <a:pPr indent="0" lvl="0" marL="0" rtl="0" algn="l">
              <a:spcBef>
                <a:spcPts val="1200"/>
              </a:spcBef>
              <a:spcAft>
                <a:spcPts val="0"/>
              </a:spcAft>
              <a:buNone/>
            </a:pPr>
            <a:r>
              <a:rPr lang="en"/>
              <a:t>(ii) explain its importance in IPE</a:t>
            </a:r>
            <a:endParaRPr/>
          </a:p>
          <a:p>
            <a:pPr indent="0" lvl="0" marL="0" rtl="0" algn="l">
              <a:spcBef>
                <a:spcPts val="1200"/>
              </a:spcBef>
              <a:spcAft>
                <a:spcPts val="1200"/>
              </a:spcAft>
              <a:buNone/>
            </a:pPr>
            <a:r>
              <a:rPr lang="en"/>
              <a:t>As a guide: we are looking for </a:t>
            </a:r>
            <a:r>
              <a:rPr b="1" lang="en"/>
              <a:t>2 substantive paragraphs</a:t>
            </a:r>
            <a:r>
              <a:rPr lang="en"/>
              <a:t> for each term and you will have approximately </a:t>
            </a:r>
            <a:r>
              <a:rPr b="1" lang="en"/>
              <a:t>10 minutes</a:t>
            </a:r>
            <a:r>
              <a:rPr lang="en"/>
              <a:t> for each.</a:t>
            </a:r>
            <a:endParaRPr/>
          </a:p>
        </p:txBody>
      </p:sp>
      <p:sp>
        <p:nvSpPr>
          <p:cNvPr id="183" name="Google Shape;183;p33"/>
          <p:cNvSpPr txBox="1"/>
          <p:nvPr/>
        </p:nvSpPr>
        <p:spPr>
          <a:xfrm>
            <a:off x="4228675" y="2121300"/>
            <a:ext cx="4603500" cy="1262100"/>
          </a:xfrm>
          <a:prstGeom prst="rect">
            <a:avLst/>
          </a:prstGeom>
          <a:noFill/>
          <a:ln cap="flat" cmpd="sng" w="38100">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This part is </a:t>
            </a:r>
            <a:r>
              <a:rPr i="1" lang="en">
                <a:latin typeface="Source Code Pro"/>
                <a:ea typeface="Source Code Pro"/>
                <a:cs typeface="Source Code Pro"/>
                <a:sym typeface="Source Code Pro"/>
              </a:rPr>
              <a:t>relatively</a:t>
            </a:r>
            <a:r>
              <a:rPr lang="en">
                <a:latin typeface="Source Code Pro"/>
                <a:ea typeface="Source Code Pro"/>
                <a:cs typeface="Source Code Pro"/>
                <a:sym typeface="Source Code Pro"/>
              </a:rPr>
              <a:t> straightforward.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Imagine you are explaining the concept to one of your peers who hasn’t taken this class.</a:t>
            </a:r>
            <a:endParaRPr>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2-paragraph technique</a:t>
            </a:r>
            <a:endParaRPr/>
          </a:p>
        </p:txBody>
      </p:sp>
      <p:sp>
        <p:nvSpPr>
          <p:cNvPr id="189" name="Google Shape;189;p3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midterm exam has a very different structure to the essay assignments… so let’s practice!</a:t>
            </a:r>
            <a:endParaRPr/>
          </a:p>
          <a:p>
            <a:pPr indent="0" lvl="0" marL="0" rtl="0" algn="l">
              <a:spcBef>
                <a:spcPts val="1200"/>
              </a:spcBef>
              <a:spcAft>
                <a:spcPts val="0"/>
              </a:spcAft>
              <a:buNone/>
            </a:pPr>
            <a:r>
              <a:rPr lang="en"/>
              <a:t>For each term, you have to:</a:t>
            </a:r>
            <a:endParaRPr/>
          </a:p>
          <a:p>
            <a:pPr indent="0" lvl="0" marL="0" rtl="0" algn="l">
              <a:spcBef>
                <a:spcPts val="1200"/>
              </a:spcBef>
              <a:spcAft>
                <a:spcPts val="0"/>
              </a:spcAft>
              <a:buNone/>
            </a:pPr>
            <a:r>
              <a:rPr lang="en"/>
              <a:t>(i) define it</a:t>
            </a:r>
            <a:endParaRPr/>
          </a:p>
          <a:p>
            <a:pPr indent="0" lvl="0" marL="0" rtl="0" algn="l">
              <a:spcBef>
                <a:spcPts val="1200"/>
              </a:spcBef>
              <a:spcAft>
                <a:spcPts val="0"/>
              </a:spcAft>
              <a:buNone/>
            </a:pPr>
            <a:r>
              <a:rPr lang="en"/>
              <a:t>(ii) </a:t>
            </a:r>
            <a:r>
              <a:rPr lang="en">
                <a:highlight>
                  <a:srgbClr val="00FF00"/>
                </a:highlight>
              </a:rPr>
              <a:t>explain its importance in IPE</a:t>
            </a:r>
            <a:endParaRPr>
              <a:highlight>
                <a:srgbClr val="00FF00"/>
              </a:highlight>
            </a:endParaRPr>
          </a:p>
          <a:p>
            <a:pPr indent="0" lvl="0" marL="0" rtl="0" algn="l">
              <a:spcBef>
                <a:spcPts val="1200"/>
              </a:spcBef>
              <a:spcAft>
                <a:spcPts val="1200"/>
              </a:spcAft>
              <a:buNone/>
            </a:pPr>
            <a:r>
              <a:rPr lang="en"/>
              <a:t>As a guide: we are looking for </a:t>
            </a:r>
            <a:r>
              <a:rPr b="1" lang="en"/>
              <a:t>2 substantive paragraphs</a:t>
            </a:r>
            <a:r>
              <a:rPr lang="en"/>
              <a:t> for each term and you will have approximately </a:t>
            </a:r>
            <a:r>
              <a:rPr b="1" lang="en"/>
              <a:t>10 minutes</a:t>
            </a:r>
            <a:r>
              <a:rPr lang="en"/>
              <a:t> for each.</a:t>
            </a:r>
            <a:endParaRPr/>
          </a:p>
        </p:txBody>
      </p:sp>
      <p:sp>
        <p:nvSpPr>
          <p:cNvPr id="190" name="Google Shape;190;p34"/>
          <p:cNvSpPr txBox="1"/>
          <p:nvPr/>
        </p:nvSpPr>
        <p:spPr>
          <a:xfrm>
            <a:off x="4228675" y="2121300"/>
            <a:ext cx="4603500" cy="6156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This part is less obvious… so let’s brainstorm!</a:t>
            </a:r>
            <a:endParaRPr>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6" name="Google Shape;76;p17"/>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Essay #1 debrief</a:t>
            </a:r>
            <a:endParaRPr/>
          </a:p>
          <a:p>
            <a:pPr indent="-342900" lvl="0" marL="457200" rtl="0" algn="l">
              <a:spcBef>
                <a:spcPts val="0"/>
              </a:spcBef>
              <a:spcAft>
                <a:spcPts val="0"/>
              </a:spcAft>
              <a:buSzPts val="1800"/>
              <a:buChar char="●"/>
            </a:pPr>
            <a:r>
              <a:rPr lang="en"/>
              <a:t>Midterm exam logistics</a:t>
            </a:r>
            <a:endParaRPr/>
          </a:p>
          <a:p>
            <a:pPr indent="-342900" lvl="0" marL="457200" rtl="0" algn="l">
              <a:spcBef>
                <a:spcPts val="0"/>
              </a:spcBef>
              <a:spcAft>
                <a:spcPts val="0"/>
              </a:spcAft>
              <a:buSzPts val="1800"/>
              <a:buChar char="●"/>
            </a:pPr>
            <a:r>
              <a:rPr lang="en"/>
              <a:t>Practicing for the midterm using terms from Study Guide #7</a:t>
            </a:r>
            <a:endParaRPr/>
          </a:p>
          <a:p>
            <a:pPr indent="-317500" lvl="1" marL="914400" rtl="0" algn="l">
              <a:spcBef>
                <a:spcPts val="0"/>
              </a:spcBef>
              <a:spcAft>
                <a:spcPts val="0"/>
              </a:spcAft>
              <a:buSzPts val="1400"/>
              <a:buChar char="○"/>
            </a:pPr>
            <a:r>
              <a:rPr lang="en"/>
              <a:t>Activity: individual exercise + peer grading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2-paragraph technique</a:t>
            </a:r>
            <a:endParaRPr/>
          </a:p>
        </p:txBody>
      </p:sp>
      <p:sp>
        <p:nvSpPr>
          <p:cNvPr id="196" name="Google Shape;196;p3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midterm exam has a very different structure to the essay assignments… so let’s practice!</a:t>
            </a:r>
            <a:endParaRPr/>
          </a:p>
          <a:p>
            <a:pPr indent="0" lvl="0" marL="0" rtl="0" algn="l">
              <a:spcBef>
                <a:spcPts val="1200"/>
              </a:spcBef>
              <a:spcAft>
                <a:spcPts val="0"/>
              </a:spcAft>
              <a:buNone/>
            </a:pPr>
            <a:r>
              <a:rPr lang="en"/>
              <a:t>For each term, you have to:</a:t>
            </a:r>
            <a:endParaRPr/>
          </a:p>
          <a:p>
            <a:pPr indent="0" lvl="0" marL="0" rtl="0" algn="l">
              <a:spcBef>
                <a:spcPts val="1200"/>
              </a:spcBef>
              <a:spcAft>
                <a:spcPts val="0"/>
              </a:spcAft>
              <a:buNone/>
            </a:pPr>
            <a:r>
              <a:rPr lang="en"/>
              <a:t>(i) define it</a:t>
            </a:r>
            <a:endParaRPr/>
          </a:p>
          <a:p>
            <a:pPr indent="0" lvl="0" marL="0" rtl="0" algn="l">
              <a:spcBef>
                <a:spcPts val="1200"/>
              </a:spcBef>
              <a:spcAft>
                <a:spcPts val="0"/>
              </a:spcAft>
              <a:buNone/>
            </a:pPr>
            <a:r>
              <a:rPr lang="en"/>
              <a:t>(ii) </a:t>
            </a:r>
            <a:r>
              <a:rPr lang="en">
                <a:highlight>
                  <a:srgbClr val="00FF00"/>
                </a:highlight>
              </a:rPr>
              <a:t>explain its importance in IPE</a:t>
            </a:r>
            <a:endParaRPr>
              <a:highlight>
                <a:srgbClr val="00FF00"/>
              </a:highlight>
            </a:endParaRPr>
          </a:p>
          <a:p>
            <a:pPr indent="0" lvl="0" marL="0" rtl="0" algn="l">
              <a:spcBef>
                <a:spcPts val="1200"/>
              </a:spcBef>
              <a:spcAft>
                <a:spcPts val="1200"/>
              </a:spcAft>
              <a:buNone/>
            </a:pPr>
            <a:r>
              <a:rPr lang="en"/>
              <a:t>As a guide: we are looking for </a:t>
            </a:r>
            <a:r>
              <a:rPr b="1" lang="en"/>
              <a:t>2 substantive paragraphs</a:t>
            </a:r>
            <a:r>
              <a:rPr lang="en"/>
              <a:t> for each term and you will have approximately </a:t>
            </a:r>
            <a:r>
              <a:rPr b="1" lang="en"/>
              <a:t>10 minutes</a:t>
            </a:r>
            <a:r>
              <a:rPr lang="en"/>
              <a:t> for each.</a:t>
            </a:r>
            <a:endParaRPr/>
          </a:p>
        </p:txBody>
      </p:sp>
      <p:sp>
        <p:nvSpPr>
          <p:cNvPr id="197" name="Google Shape;197;p35"/>
          <p:cNvSpPr txBox="1"/>
          <p:nvPr/>
        </p:nvSpPr>
        <p:spPr>
          <a:xfrm>
            <a:off x="4228675" y="2121300"/>
            <a:ext cx="4603500" cy="8313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This part is less obvious… so let’s brainstorm! </a:t>
            </a:r>
            <a:r>
              <a:rPr i="1" lang="en">
                <a:latin typeface="Source Code Pro"/>
                <a:ea typeface="Source Code Pro"/>
                <a:cs typeface="Source Code Pro"/>
                <a:sym typeface="Source Code Pro"/>
              </a:rPr>
              <a:t>What kinds of things might you include in this 2nd paragraph?</a:t>
            </a:r>
            <a:endParaRPr i="1">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“pivot” technique</a:t>
            </a:r>
            <a:endParaRPr/>
          </a:p>
        </p:txBody>
      </p:sp>
      <p:sp>
        <p:nvSpPr>
          <p:cNvPr id="203" name="Google Shape;203;p36"/>
          <p:cNvSpPr txBox="1"/>
          <p:nvPr>
            <p:ph idx="1" type="body"/>
          </p:nvPr>
        </p:nvSpPr>
        <p:spPr>
          <a:xfrm>
            <a:off x="311700" y="1468825"/>
            <a:ext cx="46668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is a simple heuristic to help you formulate that 2nd paragraph: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 sz="2800"/>
              <a:t>Try to </a:t>
            </a:r>
            <a:r>
              <a:rPr b="1" lang="en" sz="2800"/>
              <a:t>pivot</a:t>
            </a:r>
            <a:r>
              <a:rPr lang="en" sz="2800"/>
              <a:t> between theory and empirics</a:t>
            </a:r>
            <a:endParaRPr sz="2800"/>
          </a:p>
          <a:p>
            <a:pPr indent="0" lvl="0" marL="0" rtl="0" algn="l">
              <a:spcBef>
                <a:spcPts val="1200"/>
              </a:spcBef>
              <a:spcAft>
                <a:spcPts val="1200"/>
              </a:spcAft>
              <a:buNone/>
            </a:pPr>
            <a:r>
              <a:t/>
            </a:r>
            <a:endParaRPr/>
          </a:p>
        </p:txBody>
      </p:sp>
      <p:pic>
        <p:nvPicPr>
          <p:cNvPr id="204" name="Google Shape;204;p36"/>
          <p:cNvPicPr preferRelativeResize="0"/>
          <p:nvPr/>
        </p:nvPicPr>
        <p:blipFill>
          <a:blip r:embed="rId3">
            <a:alphaModFix/>
          </a:blip>
          <a:stretch>
            <a:fillRect/>
          </a:stretch>
        </p:blipFill>
        <p:spPr>
          <a:xfrm>
            <a:off x="5120550" y="1323900"/>
            <a:ext cx="3711750" cy="2955653"/>
          </a:xfrm>
          <a:prstGeom prst="rect">
            <a:avLst/>
          </a:prstGeom>
          <a:noFill/>
          <a:ln>
            <a:noFill/>
          </a:ln>
        </p:spPr>
      </p:pic>
      <p:sp>
        <p:nvSpPr>
          <p:cNvPr id="205" name="Google Shape;205;p36"/>
          <p:cNvSpPr txBox="1"/>
          <p:nvPr/>
        </p:nvSpPr>
        <p:spPr>
          <a:xfrm>
            <a:off x="5142925" y="4337875"/>
            <a:ext cx="37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ource Code Pro"/>
                <a:ea typeface="Source Code Pro"/>
                <a:cs typeface="Source Code Pro"/>
                <a:sym typeface="Source Code Pro"/>
              </a:rPr>
              <a:t>Bonus points if you can identify this iconic football (soccer) player and his eponymous pivot.</a:t>
            </a:r>
            <a:endParaRPr sz="900">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p:nvPr/>
        </p:nvSpPr>
        <p:spPr>
          <a:xfrm>
            <a:off x="1480663" y="2487375"/>
            <a:ext cx="6182676" cy="2170584"/>
          </a:xfrm>
          <a:prstGeom prst="cloud">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“pivot” technique</a:t>
            </a:r>
            <a:endParaRPr/>
          </a:p>
        </p:txBody>
      </p:sp>
      <p:sp>
        <p:nvSpPr>
          <p:cNvPr id="212" name="Google Shape;212;p3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have a </a:t>
            </a:r>
            <a:r>
              <a:rPr b="1" lang="en"/>
              <a:t>theoretical term</a:t>
            </a:r>
            <a:r>
              <a:rPr lang="en"/>
              <a:t> (</a:t>
            </a:r>
            <a:r>
              <a:rPr lang="en"/>
              <a:t>e.g. the Stolper-Samuelson theorem, or the Prisoner’s Dilemma), then pivot to </a:t>
            </a:r>
            <a:r>
              <a:rPr b="1" lang="en"/>
              <a:t>empirics</a:t>
            </a:r>
            <a:r>
              <a:rPr lang="en"/>
              <a:t> in your 2nd paragraph.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13" name="Google Shape;213;p37"/>
          <p:cNvSpPr txBox="1"/>
          <p:nvPr/>
        </p:nvSpPr>
        <p:spPr>
          <a:xfrm>
            <a:off x="2704038" y="2987250"/>
            <a:ext cx="39924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1800">
                <a:solidFill>
                  <a:schemeClr val="dk2"/>
                </a:solidFill>
                <a:latin typeface="Montserrat"/>
                <a:ea typeface="Montserrat"/>
                <a:cs typeface="Montserrat"/>
                <a:sym typeface="Montserrat"/>
              </a:rPr>
              <a:t>e.g., how does this theoretical concept help us to explain a real-world situation?</a:t>
            </a:r>
            <a:endParaRPr>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“pivot” technique</a:t>
            </a:r>
            <a:endParaRPr/>
          </a:p>
        </p:txBody>
      </p:sp>
      <p:sp>
        <p:nvSpPr>
          <p:cNvPr id="219" name="Google Shape;219;p3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have an </a:t>
            </a:r>
            <a:r>
              <a:rPr b="1" lang="en"/>
              <a:t>empirical term</a:t>
            </a:r>
            <a:r>
              <a:rPr lang="en"/>
              <a:t> (</a:t>
            </a:r>
            <a:r>
              <a:rPr lang="en"/>
              <a:t>e.g. the Gold Standard or the Industrial Revolution), then pivot to </a:t>
            </a:r>
            <a:r>
              <a:rPr b="1" lang="en"/>
              <a:t>theory</a:t>
            </a:r>
            <a:r>
              <a:rPr lang="en"/>
              <a:t> in your 2nd paragraph.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20" name="Google Shape;220;p38"/>
          <p:cNvSpPr/>
          <p:nvPr/>
        </p:nvSpPr>
        <p:spPr>
          <a:xfrm>
            <a:off x="1480663" y="2487375"/>
            <a:ext cx="6182676" cy="2170584"/>
          </a:xfrm>
          <a:prstGeom prst="cloud">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8"/>
          <p:cNvSpPr txBox="1"/>
          <p:nvPr/>
        </p:nvSpPr>
        <p:spPr>
          <a:xfrm>
            <a:off x="2340976" y="2987250"/>
            <a:ext cx="43554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800">
                <a:solidFill>
                  <a:schemeClr val="dk2"/>
                </a:solidFill>
                <a:latin typeface="Montserrat"/>
                <a:ea typeface="Montserrat"/>
                <a:cs typeface="Montserrat"/>
                <a:sym typeface="Montserrat"/>
              </a:rPr>
              <a:t>e.g., what generalizable lessons can we draw from this particular event/institution/historical period?</a:t>
            </a:r>
            <a:endParaRPr i="1" sz="1800">
              <a:solidFill>
                <a:schemeClr val="dk2"/>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i="1" sz="1800">
              <a:solidFill>
                <a:schemeClr val="dk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“pivot” technique</a:t>
            </a:r>
            <a:endParaRPr/>
          </a:p>
        </p:txBody>
      </p:sp>
      <p:sp>
        <p:nvSpPr>
          <p:cNvPr id="227" name="Google Shape;227;p3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This technique is just a </a:t>
            </a:r>
            <a:r>
              <a:rPr i="1" lang="en"/>
              <a:t>suggestion</a:t>
            </a:r>
            <a:r>
              <a:rPr lang="en"/>
              <a:t>! It will work better for some terms than others. There are many ways to write a great 2nd paragraph.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“pivot” is a simple heuristic to make sure your 2nd paragraph moves beyond a definition into a broader point.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Practice!</a:t>
            </a:r>
            <a:endParaRPr/>
          </a:p>
        </p:txBody>
      </p:sp>
      <p:sp>
        <p:nvSpPr>
          <p:cNvPr id="233" name="Google Shape;233;p4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of you will pick a concept from Study Guide #7</a:t>
            </a:r>
            <a:endParaRPr/>
          </a:p>
          <a:p>
            <a:pPr indent="-342900" lvl="0" marL="457200" rtl="0" algn="l">
              <a:spcBef>
                <a:spcPts val="0"/>
              </a:spcBef>
              <a:spcAft>
                <a:spcPts val="0"/>
              </a:spcAft>
              <a:buSzPts val="1800"/>
              <a:buChar char="●"/>
            </a:pPr>
            <a:r>
              <a:rPr lang="en"/>
              <a:t>I will then put you into breakout rooms in pairs</a:t>
            </a:r>
            <a:endParaRPr/>
          </a:p>
          <a:p>
            <a:pPr indent="-317500" lvl="1" marL="914400" rtl="0" algn="l">
              <a:spcBef>
                <a:spcPts val="0"/>
              </a:spcBef>
              <a:spcAft>
                <a:spcPts val="0"/>
              </a:spcAft>
              <a:buSzPts val="1400"/>
              <a:buChar char="○"/>
            </a:pPr>
            <a:r>
              <a:rPr lang="en"/>
              <a:t>You don’t need to have picked the same concept as your partner</a:t>
            </a:r>
            <a:endParaRPr/>
          </a:p>
          <a:p>
            <a:pPr indent="-342900" lvl="0" marL="457200" rtl="0" algn="l">
              <a:spcBef>
                <a:spcPts val="0"/>
              </a:spcBef>
              <a:spcAft>
                <a:spcPts val="0"/>
              </a:spcAft>
              <a:buSzPts val="1800"/>
              <a:buChar char="●"/>
            </a:pPr>
            <a:r>
              <a:rPr lang="en"/>
              <a:t>You will have </a:t>
            </a:r>
            <a:r>
              <a:rPr b="1" lang="en"/>
              <a:t>10 minutes</a:t>
            </a:r>
            <a:r>
              <a:rPr lang="en"/>
              <a:t> to </a:t>
            </a:r>
            <a:r>
              <a:rPr i="1" lang="en"/>
              <a:t>individually</a:t>
            </a:r>
            <a:r>
              <a:rPr lang="en"/>
              <a:t> write a 2-paragraph explanation of that concept, as you would in the midterm exam</a:t>
            </a:r>
            <a:endParaRPr/>
          </a:p>
          <a:p>
            <a:pPr indent="-342900" lvl="0" marL="457200" rtl="0" algn="l">
              <a:spcBef>
                <a:spcPts val="0"/>
              </a:spcBef>
              <a:spcAft>
                <a:spcPts val="0"/>
              </a:spcAft>
              <a:buSzPts val="1800"/>
              <a:buChar char="●"/>
            </a:pPr>
            <a:r>
              <a:rPr lang="en"/>
              <a:t>After 10 minutes, share your 2 paragraphs with your partner</a:t>
            </a:r>
            <a:endParaRPr/>
          </a:p>
          <a:p>
            <a:pPr indent="-317500" lvl="1" marL="914400" rtl="0" algn="l">
              <a:spcBef>
                <a:spcPts val="0"/>
              </a:spcBef>
              <a:spcAft>
                <a:spcPts val="0"/>
              </a:spcAft>
              <a:buSzPts val="1400"/>
              <a:buChar char="○"/>
            </a:pPr>
            <a:r>
              <a:rPr lang="en"/>
              <a:t>e.g. paste into the chat in your breakout room</a:t>
            </a:r>
            <a:endParaRPr/>
          </a:p>
          <a:p>
            <a:pPr indent="-342900" lvl="0" marL="457200" rtl="0" algn="l">
              <a:spcBef>
                <a:spcPts val="0"/>
              </a:spcBef>
              <a:spcAft>
                <a:spcPts val="0"/>
              </a:spcAft>
              <a:buSzPts val="1800"/>
              <a:buChar char="●"/>
            </a:pPr>
            <a:r>
              <a:rPr lang="en"/>
              <a:t>Provide constructive feedback on your partner’s work</a:t>
            </a:r>
            <a:endParaRPr/>
          </a:p>
          <a:p>
            <a:pPr indent="-342900" lvl="0" marL="457200" rtl="0" algn="l">
              <a:spcBef>
                <a:spcPts val="0"/>
              </a:spcBef>
              <a:spcAft>
                <a:spcPts val="0"/>
              </a:spcAft>
              <a:buSzPts val="1800"/>
              <a:buChar char="●"/>
            </a:pPr>
            <a:r>
              <a:rPr lang="en"/>
              <a:t>Then we will debrief together as a group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a:t>
            </a:r>
            <a:endParaRPr/>
          </a:p>
        </p:txBody>
      </p:sp>
      <p:sp>
        <p:nvSpPr>
          <p:cNvPr id="82" name="Google Shape;82;p18"/>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Overall, great job! We’ve given detailed comments on your papers. Please come to office hours to talk through them.</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We heavily reward </a:t>
            </a:r>
            <a:r>
              <a:rPr b="1" lang="en"/>
              <a:t>improvement</a:t>
            </a:r>
            <a:r>
              <a:rPr lang="en"/>
              <a:t> in this class, so please take that feedback on board to </a:t>
            </a:r>
            <a:r>
              <a:rPr lang="en"/>
              <a:t>write an even better paper for the next assignment!</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Almost everyone in the class could benefit from investing more in their writing skills:</a:t>
            </a:r>
            <a:endParaRPr/>
          </a:p>
          <a:p>
            <a:pPr indent="-310832" lvl="1" marL="914400" rtl="0" algn="l">
              <a:spcBef>
                <a:spcPts val="0"/>
              </a:spcBef>
              <a:spcAft>
                <a:spcPts val="0"/>
              </a:spcAft>
              <a:buSzPct val="100000"/>
              <a:buChar char="○"/>
            </a:pPr>
            <a:r>
              <a:rPr lang="en"/>
              <a:t>For FAS students: go see Julia!</a:t>
            </a:r>
            <a:endParaRPr/>
          </a:p>
          <a:p>
            <a:pPr indent="-310832" lvl="1" marL="914400" rtl="0" algn="l">
              <a:spcBef>
                <a:spcPts val="0"/>
              </a:spcBef>
              <a:spcAft>
                <a:spcPts val="0"/>
              </a:spcAft>
              <a:buSzPct val="100000"/>
              <a:buChar char="○"/>
            </a:pPr>
            <a:r>
              <a:rPr lang="en"/>
              <a:t>For DCE students: check out the Writing Center (https://writingcenter.extension.harvard.edu/)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a:t>
            </a:r>
            <a:endParaRPr/>
          </a:p>
        </p:txBody>
      </p:sp>
      <p:sp>
        <p:nvSpPr>
          <p:cNvPr id="88" name="Google Shape;88;p19"/>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100"/>
              <a:t>The biggest reason that most of you lost points was that you failed to answer the question we asked...</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rPr lang="en" sz="2100"/>
              <a:t>So let’s talk about how to </a:t>
            </a:r>
            <a:r>
              <a:rPr b="1" lang="en" sz="2100"/>
              <a:t>decrypt</a:t>
            </a:r>
            <a:r>
              <a:rPr lang="en" sz="2100"/>
              <a:t> an essay prompt!</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Trump Question</a:t>
            </a:r>
            <a:endParaRPr/>
          </a:p>
        </p:txBody>
      </p:sp>
      <p:sp>
        <p:nvSpPr>
          <p:cNvPr id="94" name="Google Shape;94;p20"/>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a:t>For most of the post-World War Two period, the United States has generally supported trade liberalization. After 2017 the Trump Administration pursued substantially more protectionist trade policy measures than previous administrations. How do you think each of the three factors emphasized in class (interests, interactions, and institutions) could be brought to bear to explain this change in trade policies? Give specific examples in illustration of the application of each of the three factors.</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Trump Question</a:t>
            </a:r>
            <a:endParaRPr/>
          </a:p>
        </p:txBody>
      </p:sp>
      <p:sp>
        <p:nvSpPr>
          <p:cNvPr id="100" name="Google Shape;100;p21"/>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a:t>For most of the post-World War Two period, the United States has generally supported trade liberalization. After 2017 the Trump Administration pursued substantially more protectionist trade policy measures than previous administrations. How do you think each of the three factors emphasized in class (interests, interactions, and institutions) could be brought to bear to </a:t>
            </a:r>
            <a:r>
              <a:rPr i="1" lang="en">
                <a:highlight>
                  <a:srgbClr val="FFFF00"/>
                </a:highlight>
              </a:rPr>
              <a:t>explain</a:t>
            </a:r>
            <a:r>
              <a:rPr i="1" lang="en"/>
              <a:t> this change in trade policies? Give specific examples in illustration of the application of each of the three factors.</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1" name="Google Shape;101;p21"/>
          <p:cNvSpPr txBox="1"/>
          <p:nvPr/>
        </p:nvSpPr>
        <p:spPr>
          <a:xfrm>
            <a:off x="5261425" y="3520200"/>
            <a:ext cx="3438000" cy="1046700"/>
          </a:xfrm>
          <a:prstGeom prst="rect">
            <a:avLst/>
          </a:prstGeom>
          <a:noFill/>
          <a:ln cap="flat" cmpd="sng" w="38100">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This is the key word! Many of you spent too much time </a:t>
            </a:r>
            <a:r>
              <a:rPr i="1" lang="en">
                <a:latin typeface="Source Code Pro"/>
                <a:ea typeface="Source Code Pro"/>
                <a:cs typeface="Source Code Pro"/>
                <a:sym typeface="Source Code Pro"/>
              </a:rPr>
              <a:t>describing</a:t>
            </a:r>
            <a:r>
              <a:rPr lang="en">
                <a:latin typeface="Source Code Pro"/>
                <a:ea typeface="Source Code Pro"/>
                <a:cs typeface="Source Code Pro"/>
                <a:sym typeface="Source Code Pro"/>
              </a:rPr>
              <a:t> the change, and not </a:t>
            </a:r>
            <a:r>
              <a:rPr lang="en">
                <a:latin typeface="Source Code Pro"/>
                <a:ea typeface="Source Code Pro"/>
                <a:cs typeface="Source Code Pro"/>
                <a:sym typeface="Source Code Pro"/>
              </a:rPr>
              <a:t>enough time </a:t>
            </a:r>
            <a:r>
              <a:rPr i="1" lang="en">
                <a:latin typeface="Source Code Pro"/>
                <a:ea typeface="Source Code Pro"/>
                <a:cs typeface="Source Code Pro"/>
                <a:sym typeface="Source Code Pro"/>
              </a:rPr>
              <a:t>explaining</a:t>
            </a:r>
            <a:r>
              <a:rPr lang="en">
                <a:latin typeface="Source Code Pro"/>
                <a:ea typeface="Source Code Pro"/>
                <a:cs typeface="Source Code Pro"/>
                <a:sym typeface="Source Code Pro"/>
              </a:rPr>
              <a:t> it.</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Trump Question</a:t>
            </a:r>
            <a:endParaRPr/>
          </a:p>
        </p:txBody>
      </p:sp>
      <p:sp>
        <p:nvSpPr>
          <p:cNvPr id="107" name="Google Shape;107;p22"/>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a:t>For most of the post-World War Two period, the United States has generally supported trade liberalization. After 2017 the Trump Administration pursued substantially more protectionist trade policy measures than previous administrations. How do you think each of the three factors emphasized in class (interests, interactions, and institutions) could be brought to bear to </a:t>
            </a:r>
            <a:r>
              <a:rPr i="1" lang="en">
                <a:highlight>
                  <a:srgbClr val="FFFF00"/>
                </a:highlight>
              </a:rPr>
              <a:t>explain</a:t>
            </a:r>
            <a:r>
              <a:rPr i="1" lang="en"/>
              <a:t> this change in trade policies? Give specific examples in illustration of the application of each of the three factors.</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8" name="Google Shape;108;p22"/>
          <p:cNvSpPr txBox="1"/>
          <p:nvPr/>
        </p:nvSpPr>
        <p:spPr>
          <a:xfrm>
            <a:off x="5261425" y="3520200"/>
            <a:ext cx="3438000" cy="12621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Takeaway</a:t>
            </a:r>
            <a:r>
              <a:rPr lang="en">
                <a:latin typeface="Source Code Pro"/>
                <a:ea typeface="Source Code Pro"/>
                <a:cs typeface="Source Code Pro"/>
                <a:sym typeface="Source Code Pro"/>
              </a:rPr>
              <a:t>: Get comfortable with </a:t>
            </a:r>
            <a:r>
              <a:rPr i="1" lang="en">
                <a:latin typeface="Source Code Pro"/>
                <a:ea typeface="Source Code Pro"/>
                <a:cs typeface="Source Code Pro"/>
                <a:sym typeface="Source Code Pro"/>
              </a:rPr>
              <a:t>referring</a:t>
            </a:r>
            <a:r>
              <a:rPr lang="en">
                <a:latin typeface="Source Code Pro"/>
                <a:ea typeface="Source Code Pro"/>
                <a:cs typeface="Source Code Pro"/>
                <a:sym typeface="Source Code Pro"/>
              </a:rPr>
              <a:t> to policies, without needing to use a whole paragraph to describe them. Use that space for </a:t>
            </a:r>
            <a:r>
              <a:rPr i="1" lang="en">
                <a:latin typeface="Source Code Pro"/>
                <a:ea typeface="Source Code Pro"/>
                <a:cs typeface="Source Code Pro"/>
                <a:sym typeface="Source Code Pro"/>
              </a:rPr>
              <a:t>analysis</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Trump Question</a:t>
            </a:r>
            <a:endParaRPr/>
          </a:p>
        </p:txBody>
      </p:sp>
      <p:sp>
        <p:nvSpPr>
          <p:cNvPr id="114" name="Google Shape;114;p23"/>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a:t>For </a:t>
            </a:r>
            <a:r>
              <a:rPr i="1" lang="en">
                <a:highlight>
                  <a:srgbClr val="00FF00"/>
                </a:highlight>
              </a:rPr>
              <a:t>most</a:t>
            </a:r>
            <a:r>
              <a:rPr i="1" lang="en"/>
              <a:t> of the post-World War Two period, the United States has </a:t>
            </a:r>
            <a:r>
              <a:rPr i="1" lang="en">
                <a:highlight>
                  <a:srgbClr val="00FF00"/>
                </a:highlight>
              </a:rPr>
              <a:t>generally</a:t>
            </a:r>
            <a:r>
              <a:rPr i="1" lang="en"/>
              <a:t> supported trade liberalization. After 2017 the Trump Administration pursued substantially more protectionist trade policy measures than previous administrations. How do you think each of the three factors emphasized in class (interests, interactions, and institutions) could be brought to bear to explain this change in trade policies? Give specific examples in illustration of the application of each of the three factors.</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5" name="Google Shape;115;p23"/>
          <p:cNvSpPr txBox="1"/>
          <p:nvPr/>
        </p:nvSpPr>
        <p:spPr>
          <a:xfrm>
            <a:off x="311700" y="3638750"/>
            <a:ext cx="5565000" cy="12621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These hedging words tell you that there is some scope to reject the premise of the question!</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Interestingly, </a:t>
            </a:r>
            <a:r>
              <a:rPr i="1" lang="en">
                <a:latin typeface="Source Code Pro"/>
                <a:ea typeface="Source Code Pro"/>
                <a:cs typeface="Source Code Pro"/>
                <a:sym typeface="Source Code Pro"/>
              </a:rPr>
              <a:t>almost no-one</a:t>
            </a:r>
            <a:r>
              <a:rPr lang="en">
                <a:latin typeface="Source Code Pro"/>
                <a:ea typeface="Source Code Pro"/>
                <a:cs typeface="Source Code Pro"/>
                <a:sym typeface="Source Code Pro"/>
              </a:rPr>
              <a:t> brought up examples of US protectionism pre-Trump...</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 #1 debrief: The Trump Question</a:t>
            </a:r>
            <a:endParaRPr/>
          </a:p>
        </p:txBody>
      </p:sp>
      <p:sp>
        <p:nvSpPr>
          <p:cNvPr id="121" name="Google Shape;121;p24"/>
          <p:cNvSpPr txBox="1"/>
          <p:nvPr>
            <p:ph idx="1" type="body"/>
          </p:nvPr>
        </p:nvSpPr>
        <p:spPr>
          <a:xfrm>
            <a:off x="311700" y="1149450"/>
            <a:ext cx="8520600" cy="3419400"/>
          </a:xfrm>
          <a:prstGeom prst="rect">
            <a:avLst/>
          </a:prstGeom>
          <a:solidFill>
            <a:srgbClr val="FFFFFF"/>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a:t>For </a:t>
            </a:r>
            <a:r>
              <a:rPr i="1" lang="en">
                <a:highlight>
                  <a:srgbClr val="00FF00"/>
                </a:highlight>
              </a:rPr>
              <a:t>most</a:t>
            </a:r>
            <a:r>
              <a:rPr i="1" lang="en"/>
              <a:t> of the post-World War Two period, the United States has </a:t>
            </a:r>
            <a:r>
              <a:rPr i="1" lang="en">
                <a:highlight>
                  <a:srgbClr val="00FF00"/>
                </a:highlight>
              </a:rPr>
              <a:t>generally</a:t>
            </a:r>
            <a:r>
              <a:rPr i="1" lang="en"/>
              <a:t> supported trade liberalization. After 2017 the Trump Administration pursued substantially more protectionist trade policy measures than previous administrations. How do you think each of the three factors emphasized in class (interests, interactions, and institutions) could be brought to bear to explain this change in trade policies? Give specific examples in illustration of the application of each of the three factors.</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2" name="Google Shape;122;p24"/>
          <p:cNvSpPr txBox="1"/>
          <p:nvPr/>
        </p:nvSpPr>
        <p:spPr>
          <a:xfrm>
            <a:off x="311700" y="3638750"/>
            <a:ext cx="5565000" cy="12621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These hedging words tell you that there is some scope to reject the premise of the question!</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Interestingly, </a:t>
            </a:r>
            <a:r>
              <a:rPr i="1" lang="en">
                <a:latin typeface="Source Code Pro"/>
                <a:ea typeface="Source Code Pro"/>
                <a:cs typeface="Source Code Pro"/>
                <a:sym typeface="Source Code Pro"/>
              </a:rPr>
              <a:t>almost no-one</a:t>
            </a:r>
            <a:r>
              <a:rPr lang="en">
                <a:latin typeface="Source Code Pro"/>
                <a:ea typeface="Source Code Pro"/>
                <a:cs typeface="Source Code Pro"/>
                <a:sym typeface="Source Code Pro"/>
              </a:rPr>
              <a:t> brought up examples of US protectionism pre-Trump...</a:t>
            </a:r>
            <a:endParaRPr>
              <a:latin typeface="Source Code Pro"/>
              <a:ea typeface="Source Code Pro"/>
              <a:cs typeface="Source Code Pro"/>
              <a:sym typeface="Source Code Pro"/>
            </a:endParaRPr>
          </a:p>
        </p:txBody>
      </p:sp>
      <p:sp>
        <p:nvSpPr>
          <p:cNvPr id="123" name="Google Shape;123;p24"/>
          <p:cNvSpPr txBox="1"/>
          <p:nvPr/>
        </p:nvSpPr>
        <p:spPr>
          <a:xfrm>
            <a:off x="6058300" y="3746450"/>
            <a:ext cx="2700300" cy="1046700"/>
          </a:xfrm>
          <a:prstGeom prst="rect">
            <a:avLst/>
          </a:prstGeom>
          <a:solidFill>
            <a:srgbClr val="FFFFFF"/>
          </a:solidFill>
          <a:ln cap="flat" cmpd="sng" w="38100">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The “Nixon Shock”</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Reagan’s “Voluntary Export Restraints”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GWB’s steel tariffs</a:t>
            </a:r>
            <a:endParaRPr>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