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92" r:id="rId3"/>
    <p:sldMasterId id="2147483804" r:id="rId4"/>
    <p:sldMasterId id="2147483816" r:id="rId5"/>
    <p:sldMasterId id="2147483828" r:id="rId6"/>
  </p:sldMasterIdLst>
  <p:notesMasterIdLst>
    <p:notesMasterId r:id="rId24"/>
  </p:notesMasterIdLst>
  <p:handoutMasterIdLst>
    <p:handoutMasterId r:id="rId25"/>
  </p:handoutMasterIdLst>
  <p:sldIdLst>
    <p:sldId id="275" r:id="rId7"/>
    <p:sldId id="306" r:id="rId8"/>
    <p:sldId id="307" r:id="rId9"/>
    <p:sldId id="304" r:id="rId10"/>
    <p:sldId id="305" r:id="rId11"/>
    <p:sldId id="298" r:id="rId12"/>
    <p:sldId id="299" r:id="rId13"/>
    <p:sldId id="311" r:id="rId14"/>
    <p:sldId id="310" r:id="rId15"/>
    <p:sldId id="283" r:id="rId16"/>
    <p:sldId id="282" r:id="rId17"/>
    <p:sldId id="287" r:id="rId18"/>
    <p:sldId id="289" r:id="rId19"/>
    <p:sldId id="312" r:id="rId20"/>
    <p:sldId id="295" r:id="rId21"/>
    <p:sldId id="296" r:id="rId22"/>
    <p:sldId id="29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i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242852"/>
    <a:srgbClr val="7E97AD"/>
    <a:srgbClr val="94B6D1"/>
    <a:srgbClr val="765F55"/>
    <a:srgbClr val="1B5096"/>
    <a:srgbClr val="9CACB3"/>
    <a:srgbClr val="F0FFFF"/>
    <a:srgbClr val="5267A0"/>
    <a:srgbClr val="355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/>
    <p:restoredTop sz="80385" autoAdjust="0"/>
  </p:normalViewPr>
  <p:slideViewPr>
    <p:cSldViewPr>
      <p:cViewPr>
        <p:scale>
          <a:sx n="94" d="100"/>
          <a:sy n="94" d="100"/>
        </p:scale>
        <p:origin x="2040" y="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2D001-BD97-0E48-A361-55974160A49E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339F-E402-7045-A1E5-2031B42CCCFE}">
      <dgm:prSet/>
      <dgm:spPr/>
      <dgm:t>
        <a:bodyPr/>
        <a:lstStyle/>
        <a:p>
          <a:pPr rtl="0"/>
          <a:r>
            <a:rPr lang="en-US" dirty="0" smtClean="0">
              <a:latin typeface="Arial" charset="0"/>
              <a:cs typeface="Arial" charset="0"/>
            </a:rPr>
            <a:t>The third person effect can lead people to ignore information and messages that are actually personally important </a:t>
          </a:r>
          <a:endParaRPr lang="en-US" dirty="0"/>
        </a:p>
      </dgm:t>
    </dgm:pt>
    <dgm:pt modelId="{FABFF94B-1813-6E4F-8CDE-272C031D470E}" type="parTrans" cxnId="{0160E78A-F674-FF46-B321-74728A8B9EAA}">
      <dgm:prSet/>
      <dgm:spPr/>
      <dgm:t>
        <a:bodyPr/>
        <a:lstStyle/>
        <a:p>
          <a:endParaRPr lang="en-US"/>
        </a:p>
      </dgm:t>
    </dgm:pt>
    <dgm:pt modelId="{60926E85-61B0-B941-AE05-5FA6B39A8A6D}" type="sibTrans" cxnId="{0160E78A-F674-FF46-B321-74728A8B9EAA}">
      <dgm:prSet/>
      <dgm:spPr/>
      <dgm:t>
        <a:bodyPr/>
        <a:lstStyle/>
        <a:p>
          <a:endParaRPr lang="en-US"/>
        </a:p>
      </dgm:t>
    </dgm:pt>
    <dgm:pt modelId="{A78A9833-8B81-B24B-BACC-B325EB5F7840}">
      <dgm:prSet/>
      <dgm:spPr/>
      <dgm:t>
        <a:bodyPr/>
        <a:lstStyle/>
        <a:p>
          <a:pPr rtl="0"/>
          <a:r>
            <a:rPr lang="en-US" dirty="0" smtClean="0">
              <a:latin typeface="Arial" charset="0"/>
              <a:cs typeface="Arial" charset="0"/>
            </a:rPr>
            <a:t>Teens often convince themselves that they are invincible, and cannot be harmed by events that do harm others </a:t>
          </a:r>
        </a:p>
      </dgm:t>
    </dgm:pt>
    <dgm:pt modelId="{2833BD44-0545-A047-A3C7-99B45B49CBCC}" type="parTrans" cxnId="{DB45EAF5-73E7-FD44-AC7F-FB874F66BD7F}">
      <dgm:prSet/>
      <dgm:spPr/>
      <dgm:t>
        <a:bodyPr/>
        <a:lstStyle/>
        <a:p>
          <a:endParaRPr lang="en-US"/>
        </a:p>
      </dgm:t>
    </dgm:pt>
    <dgm:pt modelId="{42E8C1DE-7BC5-0442-8F8D-B875A149D727}" type="sibTrans" cxnId="{DB45EAF5-73E7-FD44-AC7F-FB874F66BD7F}">
      <dgm:prSet/>
      <dgm:spPr/>
      <dgm:t>
        <a:bodyPr/>
        <a:lstStyle/>
        <a:p>
          <a:endParaRPr lang="en-US"/>
        </a:p>
      </dgm:t>
    </dgm:pt>
    <dgm:pt modelId="{70527AD2-52DA-5B4E-8C1F-B6BA5EE41897}" type="pres">
      <dgm:prSet presAssocID="{E312D001-BD97-0E48-A361-55974160A4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4365AA-5189-114E-9280-CB4F2F7D4F8B}" type="pres">
      <dgm:prSet presAssocID="{6BF0339F-E402-7045-A1E5-2031B42CCC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8D7B1-E10D-4F4D-A451-EF32541690CD}" type="pres">
      <dgm:prSet presAssocID="{60926E85-61B0-B941-AE05-5FA6B39A8A6D}" presName="sibTrans" presStyleCnt="0"/>
      <dgm:spPr/>
    </dgm:pt>
    <dgm:pt modelId="{B64C7665-55FA-7641-9F77-C732EAD0DDEA}" type="pres">
      <dgm:prSet presAssocID="{A78A9833-8B81-B24B-BACC-B325EB5F784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0E78A-F674-FF46-B321-74728A8B9EAA}" srcId="{E312D001-BD97-0E48-A361-55974160A49E}" destId="{6BF0339F-E402-7045-A1E5-2031B42CCCFE}" srcOrd="0" destOrd="0" parTransId="{FABFF94B-1813-6E4F-8CDE-272C031D470E}" sibTransId="{60926E85-61B0-B941-AE05-5FA6B39A8A6D}"/>
    <dgm:cxn modelId="{3746D9AC-65A7-2645-8B31-D93A750258F7}" type="presOf" srcId="{A78A9833-8B81-B24B-BACC-B325EB5F7840}" destId="{B64C7665-55FA-7641-9F77-C732EAD0DDEA}" srcOrd="0" destOrd="0" presId="urn:microsoft.com/office/officeart/2005/8/layout/default"/>
    <dgm:cxn modelId="{DB45EAF5-73E7-FD44-AC7F-FB874F66BD7F}" srcId="{E312D001-BD97-0E48-A361-55974160A49E}" destId="{A78A9833-8B81-B24B-BACC-B325EB5F7840}" srcOrd="1" destOrd="0" parTransId="{2833BD44-0545-A047-A3C7-99B45B49CBCC}" sibTransId="{42E8C1DE-7BC5-0442-8F8D-B875A149D727}"/>
    <dgm:cxn modelId="{A9002ACF-459B-144A-A782-39DB50888168}" type="presOf" srcId="{E312D001-BD97-0E48-A361-55974160A49E}" destId="{70527AD2-52DA-5B4E-8C1F-B6BA5EE41897}" srcOrd="0" destOrd="0" presId="urn:microsoft.com/office/officeart/2005/8/layout/default"/>
    <dgm:cxn modelId="{2F5092BB-F454-DA4C-A49E-7387EE82CA05}" type="presOf" srcId="{6BF0339F-E402-7045-A1E5-2031B42CCCFE}" destId="{014365AA-5189-114E-9280-CB4F2F7D4F8B}" srcOrd="0" destOrd="0" presId="urn:microsoft.com/office/officeart/2005/8/layout/default"/>
    <dgm:cxn modelId="{05758383-50DB-4C45-BBA2-02FFDA8321A3}" type="presParOf" srcId="{70527AD2-52DA-5B4E-8C1F-B6BA5EE41897}" destId="{014365AA-5189-114E-9280-CB4F2F7D4F8B}" srcOrd="0" destOrd="0" presId="urn:microsoft.com/office/officeart/2005/8/layout/default"/>
    <dgm:cxn modelId="{B5B0A935-CDF7-AB4A-8195-D00A3FEDE480}" type="presParOf" srcId="{70527AD2-52DA-5B4E-8C1F-B6BA5EE41897}" destId="{7BD8D7B1-E10D-4F4D-A451-EF32541690CD}" srcOrd="1" destOrd="0" presId="urn:microsoft.com/office/officeart/2005/8/layout/default"/>
    <dgm:cxn modelId="{04F5FBD6-B208-C74F-93C8-04C6BAFA321D}" type="presParOf" srcId="{70527AD2-52DA-5B4E-8C1F-B6BA5EE41897}" destId="{B64C7665-55FA-7641-9F77-C732EAD0DDE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12D001-BD97-0E48-A361-55974160A49E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339F-E402-7045-A1E5-2031B42CCCFE}">
      <dgm:prSet/>
      <dgm:spPr/>
      <dgm:t>
        <a:bodyPr/>
        <a:lstStyle/>
        <a:p>
          <a:pPr rtl="0"/>
          <a:r>
            <a:rPr lang="en-US" dirty="0" smtClean="0">
              <a:latin typeface="Arial" charset="0"/>
              <a:cs typeface="Arial" charset="0"/>
            </a:rPr>
            <a:t>The state of having inconsistent thoughts, beliefs, or attitudes, relating to behavior decision and attitude change</a:t>
          </a:r>
          <a:endParaRPr lang="en-US" dirty="0"/>
        </a:p>
      </dgm:t>
    </dgm:pt>
    <dgm:pt modelId="{FABFF94B-1813-6E4F-8CDE-272C031D470E}" type="parTrans" cxnId="{0160E78A-F674-FF46-B321-74728A8B9EAA}">
      <dgm:prSet/>
      <dgm:spPr/>
      <dgm:t>
        <a:bodyPr/>
        <a:lstStyle/>
        <a:p>
          <a:endParaRPr lang="en-US"/>
        </a:p>
      </dgm:t>
    </dgm:pt>
    <dgm:pt modelId="{60926E85-61B0-B941-AE05-5FA6B39A8A6D}" type="sibTrans" cxnId="{0160E78A-F674-FF46-B321-74728A8B9EAA}">
      <dgm:prSet/>
      <dgm:spPr/>
      <dgm:t>
        <a:bodyPr/>
        <a:lstStyle/>
        <a:p>
          <a:endParaRPr lang="en-US"/>
        </a:p>
      </dgm:t>
    </dgm:pt>
    <dgm:pt modelId="{A78A9833-8B81-B24B-BACC-B325EB5F7840}">
      <dgm:prSet/>
      <dgm:spPr/>
      <dgm:t>
        <a:bodyPr/>
        <a:lstStyle/>
        <a:p>
          <a:pPr rtl="0"/>
          <a:r>
            <a:rPr lang="en-US" dirty="0" smtClean="0">
              <a:latin typeface="Arial" charset="0"/>
              <a:cs typeface="Arial" charset="0"/>
            </a:rPr>
            <a:t>Teens must feel that texting and driving is a norm if they know that it is dangerous but continue to do it anyway</a:t>
          </a:r>
        </a:p>
      </dgm:t>
    </dgm:pt>
    <dgm:pt modelId="{2833BD44-0545-A047-A3C7-99B45B49CBCC}" type="parTrans" cxnId="{DB45EAF5-73E7-FD44-AC7F-FB874F66BD7F}">
      <dgm:prSet/>
      <dgm:spPr/>
      <dgm:t>
        <a:bodyPr/>
        <a:lstStyle/>
        <a:p>
          <a:endParaRPr lang="en-US"/>
        </a:p>
      </dgm:t>
    </dgm:pt>
    <dgm:pt modelId="{42E8C1DE-7BC5-0442-8F8D-B875A149D727}" type="sibTrans" cxnId="{DB45EAF5-73E7-FD44-AC7F-FB874F66BD7F}">
      <dgm:prSet/>
      <dgm:spPr/>
      <dgm:t>
        <a:bodyPr/>
        <a:lstStyle/>
        <a:p>
          <a:endParaRPr lang="en-US"/>
        </a:p>
      </dgm:t>
    </dgm:pt>
    <dgm:pt modelId="{70527AD2-52DA-5B4E-8C1F-B6BA5EE41897}" type="pres">
      <dgm:prSet presAssocID="{E312D001-BD97-0E48-A361-55974160A4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4365AA-5189-114E-9280-CB4F2F7D4F8B}" type="pres">
      <dgm:prSet presAssocID="{6BF0339F-E402-7045-A1E5-2031B42CCC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8D7B1-E10D-4F4D-A451-EF32541690CD}" type="pres">
      <dgm:prSet presAssocID="{60926E85-61B0-B941-AE05-5FA6B39A8A6D}" presName="sibTrans" presStyleCnt="0"/>
      <dgm:spPr/>
    </dgm:pt>
    <dgm:pt modelId="{B64C7665-55FA-7641-9F77-C732EAD0DDEA}" type="pres">
      <dgm:prSet presAssocID="{A78A9833-8B81-B24B-BACC-B325EB5F784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0E78A-F674-FF46-B321-74728A8B9EAA}" srcId="{E312D001-BD97-0E48-A361-55974160A49E}" destId="{6BF0339F-E402-7045-A1E5-2031B42CCCFE}" srcOrd="0" destOrd="0" parTransId="{FABFF94B-1813-6E4F-8CDE-272C031D470E}" sibTransId="{60926E85-61B0-B941-AE05-5FA6B39A8A6D}"/>
    <dgm:cxn modelId="{CE9F2319-4074-CE4C-BA56-6C9563BF5F20}" type="presOf" srcId="{E312D001-BD97-0E48-A361-55974160A49E}" destId="{70527AD2-52DA-5B4E-8C1F-B6BA5EE41897}" srcOrd="0" destOrd="0" presId="urn:microsoft.com/office/officeart/2005/8/layout/default"/>
    <dgm:cxn modelId="{08740A49-4828-054F-A135-9CBF19A382D5}" type="presOf" srcId="{6BF0339F-E402-7045-A1E5-2031B42CCCFE}" destId="{014365AA-5189-114E-9280-CB4F2F7D4F8B}" srcOrd="0" destOrd="0" presId="urn:microsoft.com/office/officeart/2005/8/layout/default"/>
    <dgm:cxn modelId="{DB45EAF5-73E7-FD44-AC7F-FB874F66BD7F}" srcId="{E312D001-BD97-0E48-A361-55974160A49E}" destId="{A78A9833-8B81-B24B-BACC-B325EB5F7840}" srcOrd="1" destOrd="0" parTransId="{2833BD44-0545-A047-A3C7-99B45B49CBCC}" sibTransId="{42E8C1DE-7BC5-0442-8F8D-B875A149D727}"/>
    <dgm:cxn modelId="{148EAC0E-8101-C147-95CE-0D50B5F7BF1E}" type="presOf" srcId="{A78A9833-8B81-B24B-BACC-B325EB5F7840}" destId="{B64C7665-55FA-7641-9F77-C732EAD0DDEA}" srcOrd="0" destOrd="0" presId="urn:microsoft.com/office/officeart/2005/8/layout/default"/>
    <dgm:cxn modelId="{02C0C402-1BB1-804A-921E-D7FE874B6282}" type="presParOf" srcId="{70527AD2-52DA-5B4E-8C1F-B6BA5EE41897}" destId="{014365AA-5189-114E-9280-CB4F2F7D4F8B}" srcOrd="0" destOrd="0" presId="urn:microsoft.com/office/officeart/2005/8/layout/default"/>
    <dgm:cxn modelId="{E9C0D3BD-EBF7-FA49-ABE7-8785FE251D13}" type="presParOf" srcId="{70527AD2-52DA-5B4E-8C1F-B6BA5EE41897}" destId="{7BD8D7B1-E10D-4F4D-A451-EF32541690CD}" srcOrd="1" destOrd="0" presId="urn:microsoft.com/office/officeart/2005/8/layout/default"/>
    <dgm:cxn modelId="{3BB79A82-FCD6-3044-A0A4-221CF2C4448A}" type="presParOf" srcId="{70527AD2-52DA-5B4E-8C1F-B6BA5EE41897}" destId="{B64C7665-55FA-7641-9F77-C732EAD0DDE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12D001-BD97-0E48-A361-55974160A49E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F0339F-E402-7045-A1E5-2031B42CCCFE}">
      <dgm:prSet/>
      <dgm:spPr/>
      <dgm:t>
        <a:bodyPr/>
        <a:lstStyle/>
        <a:p>
          <a:pPr rtl="0"/>
          <a:r>
            <a:rPr lang="en-US" dirty="0" smtClean="0"/>
            <a:t>People view behaviors as correct to the extent in which they observe others engaging in them </a:t>
          </a:r>
          <a:endParaRPr lang="en-US" dirty="0"/>
        </a:p>
      </dgm:t>
    </dgm:pt>
    <dgm:pt modelId="{FABFF94B-1813-6E4F-8CDE-272C031D470E}" type="parTrans" cxnId="{0160E78A-F674-FF46-B321-74728A8B9EAA}">
      <dgm:prSet/>
      <dgm:spPr/>
      <dgm:t>
        <a:bodyPr/>
        <a:lstStyle/>
        <a:p>
          <a:endParaRPr lang="en-US"/>
        </a:p>
      </dgm:t>
    </dgm:pt>
    <dgm:pt modelId="{60926E85-61B0-B941-AE05-5FA6B39A8A6D}" type="sibTrans" cxnId="{0160E78A-F674-FF46-B321-74728A8B9EAA}">
      <dgm:prSet/>
      <dgm:spPr/>
      <dgm:t>
        <a:bodyPr/>
        <a:lstStyle/>
        <a:p>
          <a:endParaRPr lang="en-US"/>
        </a:p>
      </dgm:t>
    </dgm:pt>
    <dgm:pt modelId="{A78A9833-8B81-B24B-BACC-B325EB5F7840}">
      <dgm:prSet/>
      <dgm:spPr/>
      <dgm:t>
        <a:bodyPr/>
        <a:lstStyle/>
        <a:p>
          <a:pPr rtl="0"/>
          <a:r>
            <a:rPr lang="en-US" dirty="0" smtClean="0"/>
            <a:t>Teens are very conscious of their social standing and feel the need to fit in with those around them </a:t>
          </a:r>
          <a:endParaRPr lang="en-US" dirty="0"/>
        </a:p>
      </dgm:t>
    </dgm:pt>
    <dgm:pt modelId="{2833BD44-0545-A047-A3C7-99B45B49CBCC}" type="parTrans" cxnId="{DB45EAF5-73E7-FD44-AC7F-FB874F66BD7F}">
      <dgm:prSet/>
      <dgm:spPr/>
      <dgm:t>
        <a:bodyPr/>
        <a:lstStyle/>
        <a:p>
          <a:endParaRPr lang="en-US"/>
        </a:p>
      </dgm:t>
    </dgm:pt>
    <dgm:pt modelId="{42E8C1DE-7BC5-0442-8F8D-B875A149D727}" type="sibTrans" cxnId="{DB45EAF5-73E7-FD44-AC7F-FB874F66BD7F}">
      <dgm:prSet/>
      <dgm:spPr/>
      <dgm:t>
        <a:bodyPr/>
        <a:lstStyle/>
        <a:p>
          <a:endParaRPr lang="en-US"/>
        </a:p>
      </dgm:t>
    </dgm:pt>
    <dgm:pt modelId="{70527AD2-52DA-5B4E-8C1F-B6BA5EE41897}" type="pres">
      <dgm:prSet presAssocID="{E312D001-BD97-0E48-A361-55974160A4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4365AA-5189-114E-9280-CB4F2F7D4F8B}" type="pres">
      <dgm:prSet presAssocID="{6BF0339F-E402-7045-A1E5-2031B42CCC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8D7B1-E10D-4F4D-A451-EF32541690CD}" type="pres">
      <dgm:prSet presAssocID="{60926E85-61B0-B941-AE05-5FA6B39A8A6D}" presName="sibTrans" presStyleCnt="0"/>
      <dgm:spPr/>
    </dgm:pt>
    <dgm:pt modelId="{B64C7665-55FA-7641-9F77-C732EAD0DDEA}" type="pres">
      <dgm:prSet presAssocID="{A78A9833-8B81-B24B-BACC-B325EB5F784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429323-8FBA-E446-B7F2-B7C829A42428}" type="presOf" srcId="{A78A9833-8B81-B24B-BACC-B325EB5F7840}" destId="{B64C7665-55FA-7641-9F77-C732EAD0DDEA}" srcOrd="0" destOrd="0" presId="urn:microsoft.com/office/officeart/2005/8/layout/default"/>
    <dgm:cxn modelId="{0160E78A-F674-FF46-B321-74728A8B9EAA}" srcId="{E312D001-BD97-0E48-A361-55974160A49E}" destId="{6BF0339F-E402-7045-A1E5-2031B42CCCFE}" srcOrd="0" destOrd="0" parTransId="{FABFF94B-1813-6E4F-8CDE-272C031D470E}" sibTransId="{60926E85-61B0-B941-AE05-5FA6B39A8A6D}"/>
    <dgm:cxn modelId="{4D7F84F9-DF98-8243-A977-11E77A930786}" type="presOf" srcId="{6BF0339F-E402-7045-A1E5-2031B42CCCFE}" destId="{014365AA-5189-114E-9280-CB4F2F7D4F8B}" srcOrd="0" destOrd="0" presId="urn:microsoft.com/office/officeart/2005/8/layout/default"/>
    <dgm:cxn modelId="{E73276D7-F1E1-8442-B87E-B108F953049C}" type="presOf" srcId="{E312D001-BD97-0E48-A361-55974160A49E}" destId="{70527AD2-52DA-5B4E-8C1F-B6BA5EE41897}" srcOrd="0" destOrd="0" presId="urn:microsoft.com/office/officeart/2005/8/layout/default"/>
    <dgm:cxn modelId="{DB45EAF5-73E7-FD44-AC7F-FB874F66BD7F}" srcId="{E312D001-BD97-0E48-A361-55974160A49E}" destId="{A78A9833-8B81-B24B-BACC-B325EB5F7840}" srcOrd="1" destOrd="0" parTransId="{2833BD44-0545-A047-A3C7-99B45B49CBCC}" sibTransId="{42E8C1DE-7BC5-0442-8F8D-B875A149D727}"/>
    <dgm:cxn modelId="{B9AA0707-3A47-D543-B737-548CD895B095}" type="presParOf" srcId="{70527AD2-52DA-5B4E-8C1F-B6BA5EE41897}" destId="{014365AA-5189-114E-9280-CB4F2F7D4F8B}" srcOrd="0" destOrd="0" presId="urn:microsoft.com/office/officeart/2005/8/layout/default"/>
    <dgm:cxn modelId="{44229EB6-4F29-A34A-9F32-105584D61969}" type="presParOf" srcId="{70527AD2-52DA-5B4E-8C1F-B6BA5EE41897}" destId="{7BD8D7B1-E10D-4F4D-A451-EF32541690CD}" srcOrd="1" destOrd="0" presId="urn:microsoft.com/office/officeart/2005/8/layout/default"/>
    <dgm:cxn modelId="{052FB6F1-A081-E747-AF57-4AD353CA606A}" type="presParOf" srcId="{70527AD2-52DA-5B4E-8C1F-B6BA5EE41897}" destId="{B64C7665-55FA-7641-9F77-C732EAD0DDE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365AA-5189-114E-9280-CB4F2F7D4F8B}">
      <dsp:nvSpPr>
        <dsp:cNvPr id="0" name=""/>
        <dsp:cNvSpPr/>
      </dsp:nvSpPr>
      <dsp:spPr>
        <a:xfrm>
          <a:off x="967" y="1054943"/>
          <a:ext cx="3772792" cy="226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rial" charset="0"/>
              <a:cs typeface="Arial" charset="0"/>
            </a:rPr>
            <a:t>The third person effect can lead people to ignore information and messages that are actually personally important </a:t>
          </a:r>
          <a:endParaRPr lang="en-US" sz="2500" kern="1200" dirty="0"/>
        </a:p>
      </dsp:txBody>
      <dsp:txXfrm>
        <a:off x="967" y="1054943"/>
        <a:ext cx="3772792" cy="2263675"/>
      </dsp:txXfrm>
    </dsp:sp>
    <dsp:sp modelId="{B64C7665-55FA-7641-9F77-C732EAD0DDEA}">
      <dsp:nvSpPr>
        <dsp:cNvPr id="0" name=""/>
        <dsp:cNvSpPr/>
      </dsp:nvSpPr>
      <dsp:spPr>
        <a:xfrm>
          <a:off x="4151039" y="1054943"/>
          <a:ext cx="3772792" cy="226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rial" charset="0"/>
              <a:cs typeface="Arial" charset="0"/>
            </a:rPr>
            <a:t>Teens often convince themselves that they are invincible, and cannot be harmed by events that do harm others </a:t>
          </a:r>
        </a:p>
      </dsp:txBody>
      <dsp:txXfrm>
        <a:off x="4151039" y="1054943"/>
        <a:ext cx="3772792" cy="2263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365AA-5189-114E-9280-CB4F2F7D4F8B}">
      <dsp:nvSpPr>
        <dsp:cNvPr id="0" name=""/>
        <dsp:cNvSpPr/>
      </dsp:nvSpPr>
      <dsp:spPr>
        <a:xfrm>
          <a:off x="967" y="1054943"/>
          <a:ext cx="3772792" cy="226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rial" charset="0"/>
              <a:cs typeface="Arial" charset="0"/>
            </a:rPr>
            <a:t>The state of having inconsistent thoughts, beliefs, or attitudes, relating to behavior decision and attitude change</a:t>
          </a:r>
          <a:endParaRPr lang="en-US" sz="2500" kern="1200" dirty="0"/>
        </a:p>
      </dsp:txBody>
      <dsp:txXfrm>
        <a:off x="967" y="1054943"/>
        <a:ext cx="3772792" cy="2263675"/>
      </dsp:txXfrm>
    </dsp:sp>
    <dsp:sp modelId="{B64C7665-55FA-7641-9F77-C732EAD0DDEA}">
      <dsp:nvSpPr>
        <dsp:cNvPr id="0" name=""/>
        <dsp:cNvSpPr/>
      </dsp:nvSpPr>
      <dsp:spPr>
        <a:xfrm>
          <a:off x="4151039" y="1054943"/>
          <a:ext cx="3772792" cy="226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Arial" charset="0"/>
              <a:cs typeface="Arial" charset="0"/>
            </a:rPr>
            <a:t>Teens must feel that texting and driving is a norm if they know that it is dangerous but continue to do it anyway</a:t>
          </a:r>
        </a:p>
      </dsp:txBody>
      <dsp:txXfrm>
        <a:off x="4151039" y="1054943"/>
        <a:ext cx="3772792" cy="2263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365AA-5189-114E-9280-CB4F2F7D4F8B}">
      <dsp:nvSpPr>
        <dsp:cNvPr id="0" name=""/>
        <dsp:cNvSpPr/>
      </dsp:nvSpPr>
      <dsp:spPr>
        <a:xfrm>
          <a:off x="967" y="1054943"/>
          <a:ext cx="3772792" cy="226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People view behaviors as correct to the extent in which they observe others engaging in them </a:t>
          </a:r>
          <a:endParaRPr lang="en-US" sz="2900" kern="1200" dirty="0"/>
        </a:p>
      </dsp:txBody>
      <dsp:txXfrm>
        <a:off x="967" y="1054943"/>
        <a:ext cx="3772792" cy="2263675"/>
      </dsp:txXfrm>
    </dsp:sp>
    <dsp:sp modelId="{B64C7665-55FA-7641-9F77-C732EAD0DDEA}">
      <dsp:nvSpPr>
        <dsp:cNvPr id="0" name=""/>
        <dsp:cNvSpPr/>
      </dsp:nvSpPr>
      <dsp:spPr>
        <a:xfrm>
          <a:off x="4151039" y="1054943"/>
          <a:ext cx="3772792" cy="2263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Teens are very conscious of their social standing and feel the need to fit in with those around them </a:t>
          </a:r>
          <a:endParaRPr lang="en-US" sz="2900" kern="1200" dirty="0"/>
        </a:p>
      </dsp:txBody>
      <dsp:txXfrm>
        <a:off x="4151039" y="1054943"/>
        <a:ext cx="3772792" cy="2263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E5A8-8448-3D4A-B935-C8AC09ADE3A1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27A77-026E-DF48-A52A-6663BC9D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98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Arial" pitchFamily="29" charset="0"/>
                <a:cs typeface="Arial" pitchFamily="2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Arial" pitchFamily="29" charset="0"/>
                <a:cs typeface="Arial" pitchFamily="2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Arial" pitchFamily="29" charset="0"/>
                <a:cs typeface="Arial" pitchFamily="2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9545D1-9BE6-404F-A9F2-C7A9309EB9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6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charset="0"/>
        <a:cs typeface="Arial" pitchFamily="2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Arial" pitchFamily="29" charset="0"/>
        <a:cs typeface="Arial" pitchFamily="2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Arial" pitchFamily="29" charset="0"/>
        <a:cs typeface="Arial" pitchFamily="2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Arial" pitchFamily="29" charset="0"/>
        <a:cs typeface="Arial" pitchFamily="2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Arial" pitchFamily="29" charset="0"/>
        <a:cs typeface="Arial" pitchFamily="2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Transition Three Theories: Third Person, Cognitive Dissonance, Social Proof 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2533C2-0E0A-0744-8177-A16623D53DF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directly target this with content that says, “You are not the exception to the statistics on the consequences of phone usage while driving.”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545D1-9BE6-404F-A9F2-C7A9309EB9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4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545D1-9BE6-404F-A9F2-C7A9309EB9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Employing</a:t>
            </a:r>
            <a:r>
              <a:rPr lang="en-US" baseline="0" dirty="0" smtClean="0"/>
              <a:t> the idea of social proof will a very effective way to change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545D1-9BE6-404F-A9F2-C7A9309EB9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4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545D1-9BE6-404F-A9F2-C7A9309EB99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If your friends are taking the pledge to not text and drive, you are likely to do so as well </a:t>
            </a:r>
          </a:p>
          <a:p>
            <a:r>
              <a:rPr lang="en-US" baseline="0" dirty="0" smtClean="0"/>
              <a:t>If you choose not to take the pledge, others may judge you as not caring about your safety or the safety of others you may drive with </a:t>
            </a:r>
          </a:p>
          <a:p>
            <a:r>
              <a:rPr lang="en-US" baseline="0" dirty="0" smtClean="0"/>
              <a:t>This campaign exposes teens to the opinions and experiences of their peers</a:t>
            </a:r>
          </a:p>
          <a:p>
            <a:r>
              <a:rPr lang="en-US" baseline="0" dirty="0" smtClean="0"/>
              <a:t>Goal of changing behavior by exposing teens to their peers’ opinions and experiences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545D1-9BE6-404F-A9F2-C7A9309EB99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6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1473197-9B6F-984D-AB7C-3A49CD57844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3A033-F649-664C-95FC-8477FA558E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FB39-4DD5-7447-BA24-872878BAB4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AA676-5E19-7A4B-BF4B-B832BF9F45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01112-6CF7-E34C-85B1-71B6144749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910DC-30B1-CB48-855D-283687E3DC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2BD8F-8EE2-3744-81CB-7B29EA61C39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2ACF5-22B9-104F-89A6-06F354D3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EBE6A-83B9-FF40-9C5C-8D47820301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920AE7-0941-7640-AD95-C4DF5CB388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0921A-A2DE-9D4A-A9EE-78B166838B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CA2DE-F53F-934B-9103-3750372FC8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6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32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43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3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91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0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1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13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6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328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3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4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76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9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00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17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13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61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328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3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5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3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76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91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00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17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642-5131-5E4E-9DC3-C3A438B63267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4DE-7BEA-7D42-B66A-9D7A3A7F7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CBD3-1921-A141-B7E4-2A83AC875944}" type="datetimeFigureOut">
              <a:rPr lang="en-US" smtClean="0"/>
              <a:t>5/22/16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D223E-E543-AC44-88CE-2EED5D9AB3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948620-D792-554A-B660-FE825BF696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948620-D792-554A-B660-FE825BF696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81000" y="6324600"/>
            <a:ext cx="7924800" cy="457200"/>
            <a:chOff x="458196" y="6248400"/>
            <a:chExt cx="7732512" cy="457200"/>
          </a:xfrm>
          <a:solidFill>
            <a:srgbClr val="558ED5"/>
          </a:solidFill>
        </p:grpSpPr>
        <p:sp>
          <p:nvSpPr>
            <p:cNvPr id="10" name="Freeform 9"/>
            <p:cNvSpPr/>
            <p:nvPr/>
          </p:nvSpPr>
          <p:spPr>
            <a:xfrm>
              <a:off x="458196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0 w 1940811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852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2672" rIns="1356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Topic and Audience</a:t>
              </a:r>
              <a:endParaRPr lang="en-US" sz="14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8340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1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65799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2</a:t>
              </a:r>
              <a:endParaRPr lang="en-US" sz="1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73263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3</a:t>
              </a:r>
              <a:endParaRPr lang="en-US" sz="14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473411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Evaluation</a:t>
              </a:r>
              <a:endParaRPr lang="en-US" sz="1400" kern="12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948620-D792-554A-B660-FE825BF696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81000" y="6324600"/>
            <a:ext cx="7924800" cy="457200"/>
            <a:chOff x="458196" y="6248400"/>
            <a:chExt cx="7732512" cy="457200"/>
          </a:xfrm>
          <a:solidFill>
            <a:srgbClr val="558ED5"/>
          </a:solidFill>
        </p:grpSpPr>
        <p:sp>
          <p:nvSpPr>
            <p:cNvPr id="16" name="Freeform 15"/>
            <p:cNvSpPr/>
            <p:nvPr/>
          </p:nvSpPr>
          <p:spPr>
            <a:xfrm>
              <a:off x="458196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0 w 1940811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2672" rIns="1356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Topic and Audience</a:t>
              </a:r>
              <a:endParaRPr lang="en-US" sz="14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58340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852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1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65799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2</a:t>
              </a:r>
              <a:endParaRPr lang="en-US" sz="14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73263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3</a:t>
              </a:r>
              <a:endParaRPr lang="en-US" sz="14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473411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Evaluation</a:t>
              </a:r>
              <a:endParaRPr lang="en-US" sz="1400" kern="12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948620-D792-554A-B660-FE825BF696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81000" y="6324600"/>
            <a:ext cx="7924800" cy="457200"/>
            <a:chOff x="458196" y="6248400"/>
            <a:chExt cx="7732512" cy="457200"/>
          </a:xfrm>
          <a:solidFill>
            <a:srgbClr val="558ED5"/>
          </a:solidFill>
        </p:grpSpPr>
        <p:sp>
          <p:nvSpPr>
            <p:cNvPr id="16" name="Freeform 15"/>
            <p:cNvSpPr/>
            <p:nvPr/>
          </p:nvSpPr>
          <p:spPr>
            <a:xfrm>
              <a:off x="458196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0 w 1940811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2672" rIns="1356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Topic and Audience</a:t>
              </a:r>
              <a:endParaRPr lang="en-US" sz="14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58340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1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65799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852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2</a:t>
              </a:r>
              <a:endParaRPr lang="en-US" sz="14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73263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3</a:t>
              </a:r>
              <a:endParaRPr lang="en-US" sz="14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473411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Evaluation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82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948620-D792-554A-B660-FE825BF696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81000" y="6324600"/>
            <a:ext cx="7924800" cy="457200"/>
            <a:chOff x="458196" y="6248400"/>
            <a:chExt cx="7732512" cy="457200"/>
          </a:xfrm>
          <a:solidFill>
            <a:srgbClr val="558ED5"/>
          </a:solidFill>
        </p:grpSpPr>
        <p:sp>
          <p:nvSpPr>
            <p:cNvPr id="16" name="Freeform 15"/>
            <p:cNvSpPr/>
            <p:nvPr/>
          </p:nvSpPr>
          <p:spPr>
            <a:xfrm>
              <a:off x="458196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0 w 1940811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2672" rIns="1356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Topic and Audience</a:t>
              </a:r>
              <a:endParaRPr lang="en-US" sz="14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58340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1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65799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2</a:t>
              </a:r>
              <a:endParaRPr lang="en-US" sz="14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73263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852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3</a:t>
              </a:r>
              <a:endParaRPr lang="en-US" sz="14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473411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Evaluation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82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948620-D792-554A-B660-FE825BF696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81000" y="6324600"/>
            <a:ext cx="7924800" cy="457200"/>
            <a:chOff x="458196" y="6248400"/>
            <a:chExt cx="7732512" cy="457200"/>
          </a:xfrm>
          <a:solidFill>
            <a:srgbClr val="558ED5"/>
          </a:solidFill>
        </p:grpSpPr>
        <p:sp>
          <p:nvSpPr>
            <p:cNvPr id="16" name="Freeform 15"/>
            <p:cNvSpPr/>
            <p:nvPr/>
          </p:nvSpPr>
          <p:spPr>
            <a:xfrm>
              <a:off x="458196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0 w 1940811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2672" rIns="1356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Topic and Audience</a:t>
              </a:r>
              <a:endParaRPr lang="en-US" sz="14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58340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1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65799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2</a:t>
              </a:r>
              <a:endParaRPr lang="en-US" sz="14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73263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Message 3</a:t>
              </a:r>
              <a:endParaRPr lang="en-US" sz="14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473411" y="6248400"/>
              <a:ext cx="1717297" cy="457200"/>
            </a:xfrm>
            <a:custGeom>
              <a:avLst/>
              <a:gdLst>
                <a:gd name="connsiteX0" fmla="*/ 0 w 1940811"/>
                <a:gd name="connsiteY0" fmla="*/ 0 h 457200"/>
                <a:gd name="connsiteX1" fmla="*/ 1712211 w 1940811"/>
                <a:gd name="connsiteY1" fmla="*/ 0 h 457200"/>
                <a:gd name="connsiteX2" fmla="*/ 1940811 w 1940811"/>
                <a:gd name="connsiteY2" fmla="*/ 228600 h 457200"/>
                <a:gd name="connsiteX3" fmla="*/ 1712211 w 1940811"/>
                <a:gd name="connsiteY3" fmla="*/ 457200 h 457200"/>
                <a:gd name="connsiteX4" fmla="*/ 0 w 1940811"/>
                <a:gd name="connsiteY4" fmla="*/ 457200 h 457200"/>
                <a:gd name="connsiteX5" fmla="*/ 228600 w 1940811"/>
                <a:gd name="connsiteY5" fmla="*/ 228600 h 457200"/>
                <a:gd name="connsiteX6" fmla="*/ 0 w 1940811"/>
                <a:gd name="connsiteY6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811" h="457200">
                  <a:moveTo>
                    <a:pt x="0" y="0"/>
                  </a:moveTo>
                  <a:lnTo>
                    <a:pt x="1712211" y="0"/>
                  </a:lnTo>
                  <a:lnTo>
                    <a:pt x="1940811" y="228600"/>
                  </a:lnTo>
                  <a:lnTo>
                    <a:pt x="1712211" y="457200"/>
                  </a:lnTo>
                  <a:lnTo>
                    <a:pt x="0" y="457200"/>
                  </a:lnTo>
                  <a:lnTo>
                    <a:pt x="228600" y="228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852"/>
            </a:solidFill>
            <a:ln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2608" tIns="42672" rIns="249936" bIns="4267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Evaluation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82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613025"/>
          </a:xfrm>
        </p:spPr>
        <p:txBody>
          <a:bodyPr/>
          <a:lstStyle/>
          <a:p>
            <a:pPr algn="ctr"/>
            <a:r>
              <a:rPr lang="en-US" sz="5400" dirty="0"/>
              <a:t>How-to: Make teens put their phones down while driving</a:t>
            </a:r>
            <a:endParaRPr lang="en-US" sz="5400" dirty="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latin typeface="Arial" charset="0"/>
                <a:ea typeface="+mn-ea"/>
                <a:cs typeface="Arial" charset="0"/>
              </a:rPr>
              <a:t>Alexa</a:t>
            </a:r>
            <a:r>
              <a:rPr lang="en-US" dirty="0" smtClean="0">
                <a:latin typeface="Arial" charset="0"/>
                <a:ea typeface="+mn-ea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ea typeface="+mn-ea"/>
                <a:cs typeface="Arial" charset="0"/>
              </a:rPr>
              <a:t>Eskenazi</a:t>
            </a:r>
            <a:endParaRPr lang="en-US" dirty="0" smtClean="0">
              <a:latin typeface="Arial" charset="0"/>
              <a:ea typeface="+mn-ea"/>
              <a:cs typeface="Arial" charset="0"/>
            </a:endParaRP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Arial" charset="0"/>
                <a:ea typeface="+mn-ea"/>
                <a:cs typeface="Arial" charset="0"/>
              </a:rPr>
              <a:t>Jamie Levine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latin typeface="Arial" charset="0"/>
                <a:ea typeface="+mn-ea"/>
                <a:cs typeface="Arial" charset="0"/>
              </a:rPr>
              <a:t>Bradlee</a:t>
            </a:r>
            <a:r>
              <a:rPr lang="en-US" dirty="0" smtClean="0">
                <a:latin typeface="Arial" charset="0"/>
                <a:ea typeface="+mn-ea"/>
                <a:cs typeface="Arial" charset="0"/>
              </a:rPr>
              <a:t> Lord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Arial" charset="0"/>
                <a:ea typeface="+mn-ea"/>
                <a:cs typeface="Arial" charset="0"/>
              </a:rPr>
              <a:t>Sophie Smith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acb7d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4"/>
          <a:stretch/>
        </p:blipFill>
        <p:spPr>
          <a:xfrm>
            <a:off x="1295400" y="3581400"/>
            <a:ext cx="5799969" cy="266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3: Social Proof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200831"/>
              </p:ext>
            </p:extLst>
          </p:nvPr>
        </p:nvGraphicFramePr>
        <p:xfrm>
          <a:off x="228600" y="427037"/>
          <a:ext cx="79248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95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3: Viral Campaign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4800" y="1447801"/>
            <a:ext cx="7772400" cy="3276599"/>
            <a:chOff x="457200" y="1609356"/>
            <a:chExt cx="8229600" cy="4507650"/>
          </a:xfrm>
        </p:grpSpPr>
        <p:sp>
          <p:nvSpPr>
            <p:cNvPr id="19" name="Freeform 18"/>
            <p:cNvSpPr/>
            <p:nvPr/>
          </p:nvSpPr>
          <p:spPr>
            <a:xfrm>
              <a:off x="457200" y="1609356"/>
              <a:ext cx="8229600" cy="1296000"/>
            </a:xfrm>
            <a:custGeom>
              <a:avLst/>
              <a:gdLst>
                <a:gd name="connsiteX0" fmla="*/ 0 w 8229600"/>
                <a:gd name="connsiteY0" fmla="*/ 0 h 1296000"/>
                <a:gd name="connsiteX1" fmla="*/ 8229600 w 8229600"/>
                <a:gd name="connsiteY1" fmla="*/ 0 h 1296000"/>
                <a:gd name="connsiteX2" fmla="*/ 8229600 w 8229600"/>
                <a:gd name="connsiteY2" fmla="*/ 1296000 h 1296000"/>
                <a:gd name="connsiteX3" fmla="*/ 0 w 8229600"/>
                <a:gd name="connsiteY3" fmla="*/ 1296000 h 1296000"/>
                <a:gd name="connsiteX4" fmla="*/ 0 w 8229600"/>
                <a:gd name="connsiteY4" fmla="*/ 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1296000">
                  <a:moveTo>
                    <a:pt x="0" y="0"/>
                  </a:moveTo>
                  <a:lnTo>
                    <a:pt x="8229600" y="0"/>
                  </a:lnTo>
                  <a:lnTo>
                    <a:pt x="8229600" y="1296000"/>
                  </a:lnTo>
                  <a:lnTo>
                    <a:pt x="0" y="129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9DD1"/>
            </a:solidFill>
            <a:effectLst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182880" rIns="320040" bIns="182880" numCol="1" spcCol="1270" anchor="ctr" anchorCtr="0">
              <a:noAutofit/>
            </a:bodyPr>
            <a:lstStyle/>
            <a:p>
              <a:pPr lvl="0" algn="ctr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Pledge on Social Media</a:t>
              </a:r>
              <a:endParaRPr lang="en-US" sz="40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7200" y="2905356"/>
              <a:ext cx="8229600" cy="3211650"/>
            </a:xfrm>
            <a:custGeom>
              <a:avLst/>
              <a:gdLst>
                <a:gd name="connsiteX0" fmla="*/ 0 w 8229600"/>
                <a:gd name="connsiteY0" fmla="*/ 0 h 3211649"/>
                <a:gd name="connsiteX1" fmla="*/ 8229600 w 8229600"/>
                <a:gd name="connsiteY1" fmla="*/ 0 h 3211649"/>
                <a:gd name="connsiteX2" fmla="*/ 8229600 w 8229600"/>
                <a:gd name="connsiteY2" fmla="*/ 3211649 h 3211649"/>
                <a:gd name="connsiteX3" fmla="*/ 0 w 8229600"/>
                <a:gd name="connsiteY3" fmla="*/ 3211649 h 3211649"/>
                <a:gd name="connsiteX4" fmla="*/ 0 w 8229600"/>
                <a:gd name="connsiteY4" fmla="*/ 0 h 321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3211649">
                  <a:moveTo>
                    <a:pt x="0" y="0"/>
                  </a:moveTo>
                  <a:lnTo>
                    <a:pt x="8229600" y="0"/>
                  </a:lnTo>
                  <a:lnTo>
                    <a:pt x="8229600" y="3211649"/>
                  </a:lnTo>
                  <a:lnTo>
                    <a:pt x="0" y="32116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022" tIns="176022" rIns="234696" bIns="264033" numCol="1" spcCol="1270" anchor="t" anchorCtr="0">
              <a:noAutofit/>
            </a:bodyPr>
            <a:lstStyle/>
            <a:p>
              <a:pPr marL="0" lvl="1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800" kern="1200" dirty="0" smtClean="0"/>
                <a:t>In the United States, 1 in 4 car accidents occurs due to texting while driving. It’s up to each and every one of us to change this. I pledge to not text and drive. #IDriveTextFreeBecause ____________. Why do you drive text free? Take the pledge.</a:t>
              </a:r>
            </a:p>
            <a:p>
              <a:pPr marL="0" lvl="1" algn="l" defTabSz="14668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800" kern="12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3000"/>
            <a:ext cx="1142977" cy="11429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953000"/>
            <a:ext cx="1142977" cy="11429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3175" t="3877" r="3487" b="3274"/>
          <a:stretch/>
        </p:blipFill>
        <p:spPr>
          <a:xfrm>
            <a:off x="4724400" y="4953000"/>
            <a:ext cx="1142977" cy="11369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4953000"/>
            <a:ext cx="1142977" cy="11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3: Viral Campaign</a:t>
            </a:r>
            <a:endParaRPr lang="en-US" dirty="0"/>
          </a:p>
        </p:txBody>
      </p:sp>
      <p:pic>
        <p:nvPicPr>
          <p:cNvPr id="4" name="Picture 26" descr="Screen Shot 2016-04-22 at 8.38.1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" b="4999"/>
          <a:stretch/>
        </p:blipFill>
        <p:spPr bwMode="auto">
          <a:xfrm>
            <a:off x="49760" y="1219200"/>
            <a:ext cx="3455440" cy="497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Screen Shot 2016-04-22 at 8.4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5105400" cy="253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6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3: Viral Campaign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1295400"/>
            <a:ext cx="8229600" cy="4572767"/>
            <a:chOff x="457200" y="1828815"/>
            <a:chExt cx="8229600" cy="3963152"/>
          </a:xfrm>
        </p:grpSpPr>
        <p:sp>
          <p:nvSpPr>
            <p:cNvPr id="12" name="Freeform 11"/>
            <p:cNvSpPr/>
            <p:nvPr/>
          </p:nvSpPr>
          <p:spPr>
            <a:xfrm>
              <a:off x="457200" y="1828815"/>
              <a:ext cx="8229600" cy="647595"/>
            </a:xfrm>
            <a:custGeom>
              <a:avLst/>
              <a:gdLst>
                <a:gd name="connsiteX0" fmla="*/ 0 w 8229600"/>
                <a:gd name="connsiteY0" fmla="*/ 107935 h 647595"/>
                <a:gd name="connsiteX1" fmla="*/ 107935 w 8229600"/>
                <a:gd name="connsiteY1" fmla="*/ 0 h 647595"/>
                <a:gd name="connsiteX2" fmla="*/ 8121665 w 8229600"/>
                <a:gd name="connsiteY2" fmla="*/ 0 h 647595"/>
                <a:gd name="connsiteX3" fmla="*/ 8229600 w 8229600"/>
                <a:gd name="connsiteY3" fmla="*/ 107935 h 647595"/>
                <a:gd name="connsiteX4" fmla="*/ 8229600 w 8229600"/>
                <a:gd name="connsiteY4" fmla="*/ 539660 h 647595"/>
                <a:gd name="connsiteX5" fmla="*/ 8121665 w 8229600"/>
                <a:gd name="connsiteY5" fmla="*/ 647595 h 647595"/>
                <a:gd name="connsiteX6" fmla="*/ 107935 w 8229600"/>
                <a:gd name="connsiteY6" fmla="*/ 647595 h 647595"/>
                <a:gd name="connsiteX7" fmla="*/ 0 w 8229600"/>
                <a:gd name="connsiteY7" fmla="*/ 539660 h 647595"/>
                <a:gd name="connsiteX8" fmla="*/ 0 w 8229600"/>
                <a:gd name="connsiteY8" fmla="*/ 107935 h 64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647595">
                  <a:moveTo>
                    <a:pt x="0" y="107935"/>
                  </a:moveTo>
                  <a:cubicBezTo>
                    <a:pt x="0" y="48324"/>
                    <a:pt x="48324" y="0"/>
                    <a:pt x="107935" y="0"/>
                  </a:cubicBezTo>
                  <a:lnTo>
                    <a:pt x="8121665" y="0"/>
                  </a:lnTo>
                  <a:cubicBezTo>
                    <a:pt x="8181276" y="0"/>
                    <a:pt x="8229600" y="48324"/>
                    <a:pt x="8229600" y="107935"/>
                  </a:cubicBezTo>
                  <a:lnTo>
                    <a:pt x="8229600" y="539660"/>
                  </a:lnTo>
                  <a:cubicBezTo>
                    <a:pt x="8229600" y="599271"/>
                    <a:pt x="8181276" y="647595"/>
                    <a:pt x="8121665" y="647595"/>
                  </a:cubicBezTo>
                  <a:lnTo>
                    <a:pt x="107935" y="647595"/>
                  </a:lnTo>
                  <a:cubicBezTo>
                    <a:pt x="48324" y="647595"/>
                    <a:pt x="0" y="599271"/>
                    <a:pt x="0" y="539660"/>
                  </a:cubicBezTo>
                  <a:lnTo>
                    <a:pt x="0" y="10793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483" tIns="134483" rIns="134483" bIns="134483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Why it Works</a:t>
              </a:r>
              <a:endParaRPr lang="en-US" sz="27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57200" y="2475625"/>
              <a:ext cx="8229600" cy="2012039"/>
            </a:xfrm>
            <a:custGeom>
              <a:avLst/>
              <a:gdLst>
                <a:gd name="connsiteX0" fmla="*/ 0 w 8229600"/>
                <a:gd name="connsiteY0" fmla="*/ 0 h 2012039"/>
                <a:gd name="connsiteX1" fmla="*/ 8229600 w 8229600"/>
                <a:gd name="connsiteY1" fmla="*/ 0 h 2012039"/>
                <a:gd name="connsiteX2" fmla="*/ 8229600 w 8229600"/>
                <a:gd name="connsiteY2" fmla="*/ 2012039 h 2012039"/>
                <a:gd name="connsiteX3" fmla="*/ 0 w 8229600"/>
                <a:gd name="connsiteY3" fmla="*/ 2012039 h 2012039"/>
                <a:gd name="connsiteX4" fmla="*/ 0 w 8229600"/>
                <a:gd name="connsiteY4" fmla="*/ 0 h 20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2012039">
                  <a:moveTo>
                    <a:pt x="0" y="0"/>
                  </a:moveTo>
                  <a:lnTo>
                    <a:pt x="8229600" y="0"/>
                  </a:lnTo>
                  <a:lnTo>
                    <a:pt x="8229600" y="2012039"/>
                  </a:lnTo>
                  <a:lnTo>
                    <a:pt x="0" y="2012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34290" rIns="192024" bIns="34290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Teens are heavy users of social media</a:t>
              </a:r>
              <a:endParaRPr lang="en-US" sz="2100" kern="1200" dirty="0">
                <a:solidFill>
                  <a:srgbClr val="242852"/>
                </a:solidFill>
              </a:endParaRP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Exposure to opinions and experiences of peers</a:t>
              </a:r>
              <a:endParaRPr lang="en-US" sz="2100" kern="1200" dirty="0">
                <a:solidFill>
                  <a:srgbClr val="242852"/>
                </a:solidFill>
              </a:endParaRP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If your friends are taking the pledge to not text and drive, you are likely to do so as well</a:t>
              </a:r>
              <a:endParaRPr lang="en-US" sz="2100" kern="1200" dirty="0">
                <a:solidFill>
                  <a:srgbClr val="242852"/>
                </a:solidFill>
              </a:endParaRP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If you choose to not take the pledge, others may judge you as not caring about your safety or the safety of others you may drive with</a:t>
              </a:r>
              <a:endParaRPr lang="en-US" sz="2100" kern="1200" dirty="0">
                <a:solidFill>
                  <a:srgbClr val="242852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57200" y="4487665"/>
              <a:ext cx="8229600" cy="647595"/>
            </a:xfrm>
            <a:custGeom>
              <a:avLst/>
              <a:gdLst>
                <a:gd name="connsiteX0" fmla="*/ 0 w 8229600"/>
                <a:gd name="connsiteY0" fmla="*/ 107935 h 647595"/>
                <a:gd name="connsiteX1" fmla="*/ 107935 w 8229600"/>
                <a:gd name="connsiteY1" fmla="*/ 0 h 647595"/>
                <a:gd name="connsiteX2" fmla="*/ 8121665 w 8229600"/>
                <a:gd name="connsiteY2" fmla="*/ 0 h 647595"/>
                <a:gd name="connsiteX3" fmla="*/ 8229600 w 8229600"/>
                <a:gd name="connsiteY3" fmla="*/ 107935 h 647595"/>
                <a:gd name="connsiteX4" fmla="*/ 8229600 w 8229600"/>
                <a:gd name="connsiteY4" fmla="*/ 539660 h 647595"/>
                <a:gd name="connsiteX5" fmla="*/ 8121665 w 8229600"/>
                <a:gd name="connsiteY5" fmla="*/ 647595 h 647595"/>
                <a:gd name="connsiteX6" fmla="*/ 107935 w 8229600"/>
                <a:gd name="connsiteY6" fmla="*/ 647595 h 647595"/>
                <a:gd name="connsiteX7" fmla="*/ 0 w 8229600"/>
                <a:gd name="connsiteY7" fmla="*/ 539660 h 647595"/>
                <a:gd name="connsiteX8" fmla="*/ 0 w 8229600"/>
                <a:gd name="connsiteY8" fmla="*/ 107935 h 64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647595">
                  <a:moveTo>
                    <a:pt x="0" y="107935"/>
                  </a:moveTo>
                  <a:cubicBezTo>
                    <a:pt x="0" y="48324"/>
                    <a:pt x="48324" y="0"/>
                    <a:pt x="107935" y="0"/>
                  </a:cubicBezTo>
                  <a:lnTo>
                    <a:pt x="8121665" y="0"/>
                  </a:lnTo>
                  <a:cubicBezTo>
                    <a:pt x="8181276" y="0"/>
                    <a:pt x="8229600" y="48324"/>
                    <a:pt x="8229600" y="107935"/>
                  </a:cubicBezTo>
                  <a:lnTo>
                    <a:pt x="8229600" y="539660"/>
                  </a:lnTo>
                  <a:cubicBezTo>
                    <a:pt x="8229600" y="599271"/>
                    <a:pt x="8181276" y="647595"/>
                    <a:pt x="8121665" y="647595"/>
                  </a:cubicBezTo>
                  <a:lnTo>
                    <a:pt x="107935" y="647595"/>
                  </a:lnTo>
                  <a:cubicBezTo>
                    <a:pt x="48324" y="647595"/>
                    <a:pt x="0" y="599271"/>
                    <a:pt x="0" y="539660"/>
                  </a:cubicBezTo>
                  <a:lnTo>
                    <a:pt x="0" y="10793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483" tIns="134483" rIns="134483" bIns="134483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Goal of the Message</a:t>
              </a:r>
              <a:endParaRPr lang="en-US" sz="27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57200" y="5135260"/>
              <a:ext cx="8229600" cy="656707"/>
            </a:xfrm>
            <a:custGeom>
              <a:avLst/>
              <a:gdLst>
                <a:gd name="connsiteX0" fmla="*/ 0 w 8229600"/>
                <a:gd name="connsiteY0" fmla="*/ 0 h 656707"/>
                <a:gd name="connsiteX1" fmla="*/ 8229600 w 8229600"/>
                <a:gd name="connsiteY1" fmla="*/ 0 h 656707"/>
                <a:gd name="connsiteX2" fmla="*/ 8229600 w 8229600"/>
                <a:gd name="connsiteY2" fmla="*/ 656707 h 656707"/>
                <a:gd name="connsiteX3" fmla="*/ 0 w 8229600"/>
                <a:gd name="connsiteY3" fmla="*/ 656707 h 656707"/>
                <a:gd name="connsiteX4" fmla="*/ 0 w 8229600"/>
                <a:gd name="connsiteY4" fmla="*/ 0 h 65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656707">
                  <a:moveTo>
                    <a:pt x="0" y="0"/>
                  </a:moveTo>
                  <a:lnTo>
                    <a:pt x="8229600" y="0"/>
                  </a:lnTo>
                  <a:lnTo>
                    <a:pt x="8229600" y="656707"/>
                  </a:lnTo>
                  <a:lnTo>
                    <a:pt x="0" y="656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6F2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34290" rIns="192024" bIns="34290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Change behavior through exposure to opinions and experiences of peers</a:t>
              </a:r>
              <a:endParaRPr lang="en-US" sz="2100" kern="1200" dirty="0">
                <a:solidFill>
                  <a:srgbClr val="2428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43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Arial" charset="0"/>
              </a:rPr>
              <a:t>Proposed Evaluation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R</a:t>
            </a:r>
            <a:r>
              <a:rPr lang="en-US" sz="2400" b="1" dirty="0" smtClean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ecord </a:t>
            </a:r>
            <a:r>
              <a:rPr lang="en-US" sz="2400" b="1" dirty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instances of texting </a:t>
            </a:r>
            <a:r>
              <a:rPr lang="en-US" sz="2400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while driving in two local towns using police </a:t>
            </a: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records</a:t>
            </a:r>
            <a:endParaRPr lang="en-US" sz="2400" dirty="0">
              <a:solidFill>
                <a:srgbClr val="242852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Introduce </a:t>
            </a:r>
            <a:r>
              <a:rPr lang="en-US" sz="2400" b="1" dirty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sponsored content</a:t>
            </a:r>
            <a:r>
              <a:rPr lang="en-US" sz="2400" b="1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on to the Facebook  newsfeeds of high school students that live in one of the local </a:t>
            </a: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towns </a:t>
            </a:r>
            <a:endParaRPr lang="en-US" sz="2400" dirty="0">
              <a:solidFill>
                <a:srgbClr val="242852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The </a:t>
            </a:r>
            <a:r>
              <a:rPr lang="en-US" sz="2400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students from the other local town will </a:t>
            </a: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not receive </a:t>
            </a:r>
            <a:r>
              <a:rPr lang="en-US" sz="2400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sponsored content on their Facebook </a:t>
            </a: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newsfeeds </a:t>
            </a:r>
            <a:endParaRPr lang="en-US" sz="2400" dirty="0">
              <a:solidFill>
                <a:srgbClr val="242852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Record </a:t>
            </a:r>
            <a:r>
              <a:rPr lang="en-US" sz="2400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instances of texting while driving after the sponsored content has been introduced </a:t>
            </a:r>
            <a:r>
              <a:rPr lang="en-US" sz="2400" b="1" dirty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every quarter for a year</a:t>
            </a:r>
            <a:r>
              <a:rPr lang="en-US" sz="2400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 (every three months</a:t>
            </a: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)</a:t>
            </a:r>
            <a:endParaRPr lang="en-US" sz="2400" dirty="0">
              <a:solidFill>
                <a:srgbClr val="242852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Compare </a:t>
            </a:r>
            <a:r>
              <a:rPr lang="en-US" sz="2400" b="1" dirty="0">
                <a:solidFill>
                  <a:srgbClr val="629DD1"/>
                </a:solidFill>
                <a:latin typeface="Calibri" charset="0"/>
                <a:ea typeface="ＭＳ Ｐゴシック" charset="0"/>
              </a:rPr>
              <a:t>the police records </a:t>
            </a:r>
            <a:r>
              <a:rPr lang="en-US" sz="2400" dirty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(texting while driving accidents and arrests) of two towns before and three times after content was </a:t>
            </a:r>
            <a:r>
              <a:rPr lang="en-US" sz="2400" dirty="0" smtClean="0">
                <a:solidFill>
                  <a:srgbClr val="242852"/>
                </a:solidFill>
                <a:latin typeface="Calibri" charset="0"/>
                <a:ea typeface="ＭＳ Ｐゴシック" charset="0"/>
              </a:rPr>
              <a:t>introduced</a:t>
            </a:r>
            <a:endParaRPr lang="en-US" sz="2400" dirty="0">
              <a:solidFill>
                <a:srgbClr val="242852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4419601"/>
            <a:ext cx="2971800" cy="1676400"/>
          </a:xfrm>
          <a:prstGeom prst="roundRect">
            <a:avLst/>
          </a:prstGeom>
          <a:ln>
            <a:solidFill>
              <a:srgbClr val="2428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200" b="1" dirty="0">
                <a:solidFill>
                  <a:srgbClr val="242852"/>
                </a:solidFill>
                <a:latin typeface="Calibri"/>
                <a:ea typeface="ＭＳ Ｐゴシック" charset="0"/>
                <a:cs typeface="Calibri"/>
              </a:rPr>
              <a:t>Participant Sample: </a:t>
            </a:r>
            <a:r>
              <a:rPr lang="en-US" sz="2200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High </a:t>
            </a:r>
            <a:r>
              <a:rPr lang="en-US" sz="22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school students at two local, public high </a:t>
            </a:r>
            <a:r>
              <a:rPr lang="en-US" sz="2200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schools</a:t>
            </a:r>
            <a:endParaRPr lang="en-US" sz="2200" dirty="0">
              <a:solidFill>
                <a:srgbClr val="FFFFF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400" y="2801937"/>
            <a:ext cx="4648200" cy="1212850"/>
          </a:xfrm>
          <a:prstGeom prst="roundRect">
            <a:avLst/>
          </a:prstGeom>
          <a:ln>
            <a:solidFill>
              <a:srgbClr val="2428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200" b="1" dirty="0">
                <a:solidFill>
                  <a:srgbClr val="242852"/>
                </a:solidFill>
                <a:latin typeface="Calibri"/>
                <a:cs typeface="Calibri"/>
              </a:rPr>
              <a:t>Experimental </a:t>
            </a:r>
            <a:r>
              <a:rPr lang="en-US" sz="2200" b="1" dirty="0" smtClean="0">
                <a:solidFill>
                  <a:srgbClr val="242852"/>
                </a:solidFill>
                <a:latin typeface="Calibri"/>
                <a:cs typeface="Calibri"/>
              </a:rPr>
              <a:t>Condition: </a:t>
            </a:r>
            <a:r>
              <a:rPr lang="en-US" sz="2200" dirty="0" smtClean="0">
                <a:latin typeface="Calibri"/>
                <a:cs typeface="Calibri"/>
              </a:rPr>
              <a:t>Town </a:t>
            </a:r>
            <a:r>
              <a:rPr lang="en-US" sz="2200" dirty="0">
                <a:latin typeface="Calibri"/>
                <a:cs typeface="Calibri"/>
              </a:rPr>
              <a:t>where sponsored content </a:t>
            </a:r>
            <a:r>
              <a:rPr lang="en-US" sz="2200" dirty="0" smtClean="0">
                <a:latin typeface="Calibri"/>
                <a:cs typeface="Calibri"/>
              </a:rPr>
              <a:t>is </a:t>
            </a:r>
            <a:r>
              <a:rPr lang="en-US" sz="2200" dirty="0">
                <a:latin typeface="Calibri"/>
                <a:cs typeface="Calibri"/>
              </a:rPr>
              <a:t>introduced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25850" y="1395413"/>
            <a:ext cx="4648200" cy="1195387"/>
          </a:xfrm>
          <a:prstGeom prst="roundRect">
            <a:avLst/>
          </a:prstGeom>
          <a:ln>
            <a:solidFill>
              <a:srgbClr val="2428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200" b="1" dirty="0">
                <a:solidFill>
                  <a:srgbClr val="242852"/>
                </a:solidFill>
                <a:latin typeface="Calibri"/>
                <a:ea typeface="ＭＳ Ｐゴシック" charset="0"/>
                <a:cs typeface="Calibri"/>
              </a:rPr>
              <a:t>Control Condition: </a:t>
            </a:r>
            <a:r>
              <a:rPr lang="en-US" sz="22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Town </a:t>
            </a:r>
            <a:r>
              <a:rPr lang="en-US" sz="2200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where </a:t>
            </a:r>
            <a:r>
              <a:rPr lang="en-US" sz="22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sponsored content </a:t>
            </a:r>
            <a:r>
              <a:rPr lang="en-US" sz="2200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is not </a:t>
            </a:r>
            <a:r>
              <a:rPr lang="en-US" sz="22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introduced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1447800"/>
            <a:ext cx="2971800" cy="2514599"/>
          </a:xfrm>
          <a:prstGeom prst="roundRect">
            <a:avLst/>
          </a:prstGeom>
          <a:solidFill>
            <a:srgbClr val="242852"/>
          </a:solidFill>
          <a:ln>
            <a:solidFill>
              <a:srgbClr val="629D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200" b="1" dirty="0">
                <a:solidFill>
                  <a:srgbClr val="629DD1"/>
                </a:solidFill>
                <a:latin typeface="Calibri"/>
                <a:ea typeface="ＭＳ Ｐゴシック" charset="0"/>
                <a:cs typeface="Calibri"/>
              </a:rPr>
              <a:t>Dependent variable: </a:t>
            </a:r>
            <a:r>
              <a:rPr lang="en-US" sz="2200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Change in texting while driving after introduction of </a:t>
            </a:r>
            <a:r>
              <a:rPr lang="en-US" sz="2200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sponsored Facebook </a:t>
            </a:r>
            <a:r>
              <a:rPr lang="en-US" sz="2200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content</a:t>
            </a:r>
            <a:endParaRPr lang="en-US" sz="2200" dirty="0">
              <a:solidFill>
                <a:srgbClr val="FFFFFF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400" y="4191000"/>
            <a:ext cx="4635500" cy="1928813"/>
          </a:xfrm>
          <a:prstGeom prst="roundRect">
            <a:avLst/>
          </a:prstGeom>
          <a:solidFill>
            <a:srgbClr val="242852"/>
          </a:solidFill>
          <a:ln>
            <a:solidFill>
              <a:srgbClr val="629D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2200" b="1" dirty="0">
                <a:solidFill>
                  <a:srgbClr val="629DD1"/>
                </a:solidFill>
                <a:latin typeface="Calibri"/>
                <a:ea typeface="ＭＳ Ｐゴシック" charset="0"/>
                <a:cs typeface="Calibri"/>
              </a:rPr>
              <a:t>Predicted Finding:</a:t>
            </a:r>
          </a:p>
          <a:p>
            <a:pPr algn="ctr" eaLnBrk="1" hangingPunct="1"/>
            <a:r>
              <a:rPr lang="en-US" sz="2200" dirty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2200" dirty="0" smtClean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rPr>
              <a:t>he </a:t>
            </a:r>
            <a:r>
              <a:rPr lang="en-US" sz="2200" dirty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rPr>
              <a:t>town where the sponsored </a:t>
            </a:r>
            <a:r>
              <a:rPr lang="en-US" sz="2200" dirty="0" smtClean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rPr>
              <a:t>content is </a:t>
            </a:r>
            <a:r>
              <a:rPr lang="en-US" sz="2200" dirty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rPr>
              <a:t>introduced will have decreased rates of texting while driving over </a:t>
            </a:r>
            <a:r>
              <a:rPr lang="en-US" sz="2200" dirty="0" smtClean="0">
                <a:solidFill>
                  <a:schemeClr val="bg1"/>
                </a:solidFill>
                <a:latin typeface="Calibri"/>
                <a:ea typeface="ＭＳ Ｐゴシック" charset="0"/>
                <a:cs typeface="Calibri"/>
              </a:rPr>
              <a:t>time</a:t>
            </a:r>
            <a:endParaRPr lang="en-US" sz="2200" dirty="0">
              <a:solidFill>
                <a:schemeClr val="bg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Evaluation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857500"/>
            <a:ext cx="4876800" cy="1143000"/>
          </a:xfrm>
        </p:spPr>
        <p:txBody>
          <a:bodyPr/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62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242852"/>
                </a:solidFill>
              </a:rPr>
              <a:t>Farris</a:t>
            </a:r>
            <a:r>
              <a:rPr lang="en-US" dirty="0">
                <a:solidFill>
                  <a:srgbClr val="242852"/>
                </a:solidFill>
              </a:rPr>
              <a:t>, A.M. (2011). LOL? Texting while driving in no laughing </a:t>
            </a:r>
            <a:r>
              <a:rPr lang="en-US" dirty="0" smtClean="0">
                <a:solidFill>
                  <a:srgbClr val="242852"/>
                </a:solidFill>
              </a:rPr>
              <a:t>matter</a:t>
            </a:r>
            <a:r>
              <a:rPr lang="en-US" dirty="0">
                <a:solidFill>
                  <a:srgbClr val="242852"/>
                </a:solidFill>
              </a:rPr>
              <a:t>: </a:t>
            </a:r>
            <a:r>
              <a:rPr lang="en-US" dirty="0" smtClean="0">
                <a:solidFill>
                  <a:srgbClr val="242852"/>
                </a:solidFill>
              </a:rPr>
              <a:t>	Proposing </a:t>
            </a:r>
            <a:r>
              <a:rPr lang="en-US" dirty="0">
                <a:solidFill>
                  <a:srgbClr val="242852"/>
                </a:solidFill>
              </a:rPr>
              <a:t>a coordinated response to curb this </a:t>
            </a:r>
            <a:r>
              <a:rPr lang="en-US" dirty="0" smtClean="0">
                <a:solidFill>
                  <a:srgbClr val="242852"/>
                </a:solidFill>
              </a:rPr>
              <a:t>dangerous 	activity</a:t>
            </a:r>
            <a:r>
              <a:rPr lang="en-US" dirty="0">
                <a:solidFill>
                  <a:srgbClr val="242852"/>
                </a:solidFill>
              </a:rPr>
              <a:t>. </a:t>
            </a:r>
            <a:r>
              <a:rPr lang="en-US" i="1" dirty="0">
                <a:solidFill>
                  <a:srgbClr val="242852"/>
                </a:solidFill>
              </a:rPr>
              <a:t>Washington University Journal of Law </a:t>
            </a:r>
            <a:r>
              <a:rPr lang="en-US" i="1" dirty="0" smtClean="0">
                <a:solidFill>
                  <a:srgbClr val="242852"/>
                </a:solidFill>
              </a:rPr>
              <a:t>&amp; </a:t>
            </a:r>
            <a:r>
              <a:rPr lang="en-US" i="1" dirty="0">
                <a:solidFill>
                  <a:srgbClr val="242852"/>
                </a:solidFill>
              </a:rPr>
              <a:t>Policy</a:t>
            </a:r>
            <a:r>
              <a:rPr lang="en-US" dirty="0">
                <a:solidFill>
                  <a:srgbClr val="242852"/>
                </a:solidFill>
              </a:rPr>
              <a:t>, </a:t>
            </a:r>
            <a:r>
              <a:rPr lang="en-US" i="1" dirty="0">
                <a:solidFill>
                  <a:srgbClr val="242852"/>
                </a:solidFill>
              </a:rPr>
              <a:t>36</a:t>
            </a:r>
            <a:r>
              <a:rPr lang="en-US" dirty="0">
                <a:solidFill>
                  <a:srgbClr val="242852"/>
                </a:solidFill>
              </a:rPr>
              <a:t>, </a:t>
            </a:r>
            <a:r>
              <a:rPr lang="en-US" dirty="0" smtClean="0">
                <a:solidFill>
                  <a:srgbClr val="242852"/>
                </a:solidFill>
              </a:rPr>
              <a:t>	233</a:t>
            </a:r>
            <a:r>
              <a:rPr lang="en-US" dirty="0">
                <a:solidFill>
                  <a:srgbClr val="242852"/>
                </a:solidFill>
              </a:rPr>
              <a:t>-260. </a:t>
            </a:r>
            <a:endParaRPr lang="en-US" dirty="0" smtClean="0">
              <a:solidFill>
                <a:srgbClr val="242852"/>
              </a:solidFill>
            </a:endParaRPr>
          </a:p>
          <a:p>
            <a:r>
              <a:rPr lang="en-US" dirty="0" err="1">
                <a:solidFill>
                  <a:srgbClr val="242852"/>
                </a:solidFill>
              </a:rPr>
              <a:t>Lenhart</a:t>
            </a:r>
            <a:r>
              <a:rPr lang="en-US" dirty="0">
                <a:solidFill>
                  <a:srgbClr val="242852"/>
                </a:solidFill>
              </a:rPr>
              <a:t>, A. (2015, April 09). Teens, Social Media &amp; Technology </a:t>
            </a:r>
            <a:r>
              <a:rPr lang="en-US" dirty="0" smtClean="0">
                <a:solidFill>
                  <a:srgbClr val="242852"/>
                </a:solidFill>
              </a:rPr>
              <a:t>	Overview </a:t>
            </a:r>
            <a:r>
              <a:rPr lang="en-US" dirty="0">
                <a:solidFill>
                  <a:srgbClr val="242852"/>
                </a:solidFill>
              </a:rPr>
              <a:t>2015. Retrieved from </a:t>
            </a:r>
            <a:r>
              <a:rPr lang="en-US" dirty="0" smtClean="0">
                <a:solidFill>
                  <a:srgbClr val="242852"/>
                </a:solidFill>
              </a:rPr>
              <a:t>http//</a:t>
            </a:r>
            <a:r>
              <a:rPr lang="en-US" dirty="0" err="1" smtClean="0">
                <a:solidFill>
                  <a:srgbClr val="242852"/>
                </a:solidFill>
              </a:rPr>
              <a:t>www.pewinternet.org</a:t>
            </a:r>
            <a:r>
              <a:rPr lang="en-US" dirty="0" smtClean="0">
                <a:solidFill>
                  <a:srgbClr val="242852"/>
                </a:solidFill>
              </a:rPr>
              <a:t>/	2015/04/09/teens-social-media-technology-2015/ </a:t>
            </a:r>
          </a:p>
          <a:p>
            <a:r>
              <a:rPr lang="en-US" dirty="0" smtClean="0">
                <a:solidFill>
                  <a:srgbClr val="242852"/>
                </a:solidFill>
              </a:rPr>
              <a:t>O'Malley </a:t>
            </a:r>
            <a:r>
              <a:rPr lang="en-US" dirty="0">
                <a:solidFill>
                  <a:srgbClr val="242852"/>
                </a:solidFill>
              </a:rPr>
              <a:t>Olsen, E., Shults, R. A., &amp; Eaton, D. K. (2013). Texting </a:t>
            </a:r>
            <a:r>
              <a:rPr lang="en-US" dirty="0" smtClean="0">
                <a:solidFill>
                  <a:srgbClr val="242852"/>
                </a:solidFill>
              </a:rPr>
              <a:t>while 	driving </a:t>
            </a:r>
            <a:r>
              <a:rPr lang="en-US" dirty="0">
                <a:solidFill>
                  <a:srgbClr val="242852"/>
                </a:solidFill>
              </a:rPr>
              <a:t>and other risky motor vehicle </a:t>
            </a:r>
            <a:r>
              <a:rPr lang="en-US" dirty="0" smtClean="0">
                <a:solidFill>
                  <a:srgbClr val="242852"/>
                </a:solidFill>
              </a:rPr>
              <a:t>behaviors among </a:t>
            </a:r>
            <a:r>
              <a:rPr lang="en-US" dirty="0">
                <a:solidFill>
                  <a:srgbClr val="242852"/>
                </a:solidFill>
              </a:rPr>
              <a:t>US high </a:t>
            </a:r>
            <a:r>
              <a:rPr lang="en-US" dirty="0" smtClean="0">
                <a:solidFill>
                  <a:srgbClr val="242852"/>
                </a:solidFill>
              </a:rPr>
              <a:t>	school </a:t>
            </a:r>
            <a:r>
              <a:rPr lang="en-US" dirty="0">
                <a:solidFill>
                  <a:srgbClr val="242852"/>
                </a:solidFill>
              </a:rPr>
              <a:t>students. Pediatrics, 131(6). </a:t>
            </a:r>
            <a:r>
              <a:rPr lang="en-US" dirty="0" smtClean="0">
                <a:solidFill>
                  <a:srgbClr val="242852"/>
                </a:solidFill>
              </a:rPr>
              <a:t>Retrieved </a:t>
            </a:r>
            <a:r>
              <a:rPr lang="en-US" dirty="0">
                <a:solidFill>
                  <a:srgbClr val="242852"/>
                </a:solidFill>
              </a:rPr>
              <a:t>from http:/</a:t>
            </a:r>
            <a:r>
              <a:rPr lang="en-US" dirty="0" smtClean="0">
                <a:solidFill>
                  <a:srgbClr val="242852"/>
                </a:solidFill>
              </a:rPr>
              <a:t>/	</a:t>
            </a:r>
            <a:r>
              <a:rPr lang="en-US" dirty="0" err="1" smtClean="0">
                <a:solidFill>
                  <a:srgbClr val="242852"/>
                </a:solidFill>
              </a:rPr>
              <a:t>pediatrics.aappublications.org</a:t>
            </a:r>
            <a:r>
              <a:rPr lang="en-US" dirty="0" smtClean="0">
                <a:solidFill>
                  <a:srgbClr val="242852"/>
                </a:solidFill>
              </a:rPr>
              <a:t>/content</a:t>
            </a:r>
            <a:r>
              <a:rPr lang="en-US" dirty="0">
                <a:solidFill>
                  <a:srgbClr val="242852"/>
                </a:solidFill>
              </a:rPr>
              <a:t>/131/6/</a:t>
            </a:r>
            <a:r>
              <a:rPr lang="en-US" dirty="0" smtClean="0">
                <a:solidFill>
                  <a:srgbClr val="242852"/>
                </a:solidFill>
              </a:rPr>
              <a:t>e1708</a:t>
            </a:r>
            <a:endParaRPr lang="en-US" dirty="0">
              <a:solidFill>
                <a:srgbClr val="242852"/>
              </a:solidFill>
            </a:endParaRPr>
          </a:p>
          <a:p>
            <a:r>
              <a:rPr lang="en-US" dirty="0" err="1">
                <a:solidFill>
                  <a:srgbClr val="242852"/>
                </a:solidFill>
              </a:rPr>
              <a:t>Perloff</a:t>
            </a:r>
            <a:r>
              <a:rPr lang="en-US" dirty="0">
                <a:solidFill>
                  <a:srgbClr val="242852"/>
                </a:solidFill>
              </a:rPr>
              <a:t>, R. M. (1993). Third-Person Effect Research 1983–1992: A </a:t>
            </a:r>
            <a:r>
              <a:rPr lang="en-US" dirty="0" smtClean="0">
                <a:solidFill>
                  <a:srgbClr val="242852"/>
                </a:solidFill>
              </a:rPr>
              <a:t>	Review </a:t>
            </a:r>
            <a:r>
              <a:rPr lang="en-US" dirty="0">
                <a:solidFill>
                  <a:srgbClr val="242852"/>
                </a:solidFill>
              </a:rPr>
              <a:t>And Synthesis. </a:t>
            </a:r>
            <a:r>
              <a:rPr lang="en-US" i="1" dirty="0" err="1">
                <a:solidFill>
                  <a:srgbClr val="242852"/>
                </a:solidFill>
              </a:rPr>
              <a:t>Int</a:t>
            </a:r>
            <a:r>
              <a:rPr lang="en-US" i="1" dirty="0">
                <a:solidFill>
                  <a:srgbClr val="242852"/>
                </a:solidFill>
              </a:rPr>
              <a:t> J Public </a:t>
            </a:r>
            <a:r>
              <a:rPr lang="en-US" i="1" dirty="0" err="1">
                <a:solidFill>
                  <a:srgbClr val="242852"/>
                </a:solidFill>
              </a:rPr>
              <a:t>Opin</a:t>
            </a:r>
            <a:r>
              <a:rPr lang="en-US" i="1" dirty="0">
                <a:solidFill>
                  <a:srgbClr val="242852"/>
                </a:solidFill>
              </a:rPr>
              <a:t> Res International </a:t>
            </a:r>
            <a:r>
              <a:rPr lang="en-US" i="1" dirty="0" smtClean="0">
                <a:solidFill>
                  <a:srgbClr val="242852"/>
                </a:solidFill>
              </a:rPr>
              <a:t>	Journal </a:t>
            </a:r>
            <a:r>
              <a:rPr lang="en-US" i="1" dirty="0">
                <a:solidFill>
                  <a:srgbClr val="242852"/>
                </a:solidFill>
              </a:rPr>
              <a:t>of Public Opinion Research,</a:t>
            </a:r>
            <a:r>
              <a:rPr lang="en-US" dirty="0">
                <a:solidFill>
                  <a:srgbClr val="242852"/>
                </a:solidFill>
              </a:rPr>
              <a:t> </a:t>
            </a:r>
            <a:r>
              <a:rPr lang="en-US" i="1" dirty="0">
                <a:solidFill>
                  <a:srgbClr val="242852"/>
                </a:solidFill>
              </a:rPr>
              <a:t>5</a:t>
            </a:r>
            <a:r>
              <a:rPr lang="en-US" dirty="0">
                <a:solidFill>
                  <a:srgbClr val="242852"/>
                </a:solidFill>
              </a:rPr>
              <a:t>(2), 167-184. doi:10.1093</a:t>
            </a:r>
            <a:r>
              <a:rPr lang="en-US" dirty="0" smtClean="0">
                <a:solidFill>
                  <a:srgbClr val="242852"/>
                </a:solidFill>
              </a:rPr>
              <a:t>/	</a:t>
            </a:r>
            <a:r>
              <a:rPr lang="en-US" dirty="0" err="1" smtClean="0">
                <a:solidFill>
                  <a:srgbClr val="242852"/>
                </a:solidFill>
              </a:rPr>
              <a:t>ijpor</a:t>
            </a:r>
            <a:r>
              <a:rPr lang="en-US" dirty="0">
                <a:solidFill>
                  <a:srgbClr val="242852"/>
                </a:solidFill>
              </a:rPr>
              <a:t>/5.2.167 </a:t>
            </a:r>
          </a:p>
          <a:p>
            <a:endParaRPr lang="en-US" dirty="0">
              <a:solidFill>
                <a:srgbClr val="242852"/>
              </a:solidFill>
            </a:endParaRPr>
          </a:p>
          <a:p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The </a:t>
            </a:r>
            <a:r>
              <a:rPr lang="en-US" dirty="0" smtClean="0">
                <a:cs typeface="Arial" charset="0"/>
              </a:rPr>
              <a:t>Topic</a:t>
            </a:r>
            <a:endParaRPr lang="en-US" dirty="0"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6813" y="1322388"/>
            <a:ext cx="6148387" cy="1039812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Arial" charset="0"/>
                <a:cs typeface="Arial" charset="0"/>
              </a:rPr>
              <a:t>The </a:t>
            </a:r>
            <a:r>
              <a:rPr lang="en-US" sz="2400" dirty="0" smtClean="0">
                <a:latin typeface="Arial" charset="0"/>
                <a:cs typeface="Arial" charset="0"/>
              </a:rPr>
              <a:t>topic addressed </a:t>
            </a:r>
            <a:r>
              <a:rPr lang="en-US" sz="2400" dirty="0">
                <a:latin typeface="Arial" charset="0"/>
                <a:cs typeface="Arial" charset="0"/>
              </a:rPr>
              <a:t>is texting while </a:t>
            </a:r>
            <a:r>
              <a:rPr lang="en-US" sz="2400" dirty="0" smtClean="0">
                <a:latin typeface="Arial" charset="0"/>
                <a:cs typeface="Arial" charset="0"/>
              </a:rPr>
              <a:t>driving 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7577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5075"/>
            <a:ext cx="61817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The </a:t>
            </a:r>
            <a:r>
              <a:rPr lang="en-US" dirty="0">
                <a:cs typeface="Arial" charset="0"/>
              </a:rPr>
              <a:t>Audience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397000"/>
            <a:ext cx="7696200" cy="4340666"/>
            <a:chOff x="381000" y="1397000"/>
            <a:chExt cx="7696200" cy="4340666"/>
          </a:xfrm>
        </p:grpSpPr>
        <p:sp>
          <p:nvSpPr>
            <p:cNvPr id="4" name="Freeform 3"/>
            <p:cNvSpPr/>
            <p:nvPr/>
          </p:nvSpPr>
          <p:spPr>
            <a:xfrm>
              <a:off x="381000" y="1397000"/>
              <a:ext cx="7696200" cy="1327086"/>
            </a:xfrm>
            <a:custGeom>
              <a:avLst/>
              <a:gdLst>
                <a:gd name="connsiteX0" fmla="*/ 0 w 7696200"/>
                <a:gd name="connsiteY0" fmla="*/ 0 h 1327086"/>
                <a:gd name="connsiteX1" fmla="*/ 7696200 w 7696200"/>
                <a:gd name="connsiteY1" fmla="*/ 0 h 1327086"/>
                <a:gd name="connsiteX2" fmla="*/ 7696200 w 7696200"/>
                <a:gd name="connsiteY2" fmla="*/ 1327086 h 1327086"/>
                <a:gd name="connsiteX3" fmla="*/ 0 w 7696200"/>
                <a:gd name="connsiteY3" fmla="*/ 1327086 h 1327086"/>
                <a:gd name="connsiteX4" fmla="*/ 0 w 7696200"/>
                <a:gd name="connsiteY4" fmla="*/ 0 h 132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6200" h="1327086">
                  <a:moveTo>
                    <a:pt x="0" y="0"/>
                  </a:moveTo>
                  <a:lnTo>
                    <a:pt x="7696200" y="0"/>
                  </a:lnTo>
                  <a:lnTo>
                    <a:pt x="7696200" y="1327086"/>
                  </a:lnTo>
                  <a:lnTo>
                    <a:pt x="0" y="1327086"/>
                  </a:lnTo>
                  <a:lnTo>
                    <a:pt x="0" y="0"/>
                  </a:lnTo>
                  <a:close/>
                </a:path>
              </a:pathLst>
            </a:custGeom>
            <a:effectLst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Teenagers ages 14 – 19 </a:t>
              </a:r>
              <a:endParaRPr lang="en-US" sz="40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81000" y="2690716"/>
              <a:ext cx="7696200" cy="3046950"/>
            </a:xfrm>
            <a:custGeom>
              <a:avLst/>
              <a:gdLst>
                <a:gd name="connsiteX0" fmla="*/ 0 w 7696200"/>
                <a:gd name="connsiteY0" fmla="*/ 0 h 3046950"/>
                <a:gd name="connsiteX1" fmla="*/ 7696200 w 7696200"/>
                <a:gd name="connsiteY1" fmla="*/ 0 h 3046950"/>
                <a:gd name="connsiteX2" fmla="*/ 7696200 w 7696200"/>
                <a:gd name="connsiteY2" fmla="*/ 3046950 h 3046950"/>
                <a:gd name="connsiteX3" fmla="*/ 0 w 7696200"/>
                <a:gd name="connsiteY3" fmla="*/ 3046950 h 3046950"/>
                <a:gd name="connsiteX4" fmla="*/ 0 w 7696200"/>
                <a:gd name="connsiteY4" fmla="*/ 0 h 304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6200" h="3046950">
                  <a:moveTo>
                    <a:pt x="0" y="0"/>
                  </a:moveTo>
                  <a:lnTo>
                    <a:pt x="7696200" y="0"/>
                  </a:lnTo>
                  <a:lnTo>
                    <a:pt x="7696200" y="3046950"/>
                  </a:lnTo>
                  <a:lnTo>
                    <a:pt x="0" y="30469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0" tIns="160020" rIns="213360" bIns="240030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000" kern="1200" dirty="0" smtClean="0">
                  <a:solidFill>
                    <a:srgbClr val="242852"/>
                  </a:solidFill>
                </a:rPr>
                <a:t>Are about to be or are at the legal driving age</a:t>
              </a:r>
              <a:endParaRPr lang="en-US" sz="3000" kern="1200" dirty="0">
                <a:solidFill>
                  <a:srgbClr val="242852"/>
                </a:solidFill>
              </a:endParaRPr>
            </a:p>
            <a:p>
              <a:pPr marL="1028700" lvl="3" indent="-285750" defTabSz="13335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n-US" sz="3000" kern="1200" dirty="0" smtClean="0">
                  <a:solidFill>
                    <a:srgbClr val="242852"/>
                  </a:solidFill>
                </a:rPr>
                <a:t>Therefore have the least amount of driving experience and most likely to get in an accident (O’Malley, 2013)</a:t>
              </a:r>
              <a:endParaRPr lang="en-US" sz="3000" kern="1200" dirty="0">
                <a:solidFill>
                  <a:srgbClr val="242852"/>
                </a:solidFill>
              </a:endParaRP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000" kern="1200" dirty="0" smtClean="0">
                  <a:solidFill>
                    <a:srgbClr val="242852"/>
                  </a:solidFill>
                </a:rPr>
                <a:t>The age group that sends the most text messages (Farris, 2011)</a:t>
              </a:r>
              <a:endParaRPr lang="en-US" sz="3000" kern="1200" dirty="0">
                <a:solidFill>
                  <a:srgbClr val="2428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1: Third Person Effect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23306"/>
              </p:ext>
            </p:extLst>
          </p:nvPr>
        </p:nvGraphicFramePr>
        <p:xfrm>
          <a:off x="228600" y="427037"/>
          <a:ext cx="79248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7" descr="thirdPersonEffec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71" y="4065587"/>
            <a:ext cx="4544829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3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Message </a:t>
            </a:r>
            <a:r>
              <a:rPr lang="en-US" dirty="0">
                <a:cs typeface="Arial" charset="0"/>
              </a:rPr>
              <a:t>1: Sponsored Content</a:t>
            </a:r>
          </a:p>
        </p:txBody>
      </p:sp>
      <p:pic>
        <p:nvPicPr>
          <p:cNvPr id="64515" name="Picture 2" descr="Slid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781800" cy="458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8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Message </a:t>
            </a:r>
            <a:r>
              <a:rPr lang="en-US" dirty="0">
                <a:cs typeface="Arial" charset="0"/>
              </a:rPr>
              <a:t>1: Sponsored Content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400" y="1295400"/>
            <a:ext cx="8229600" cy="4572767"/>
            <a:chOff x="457200" y="1828815"/>
            <a:chExt cx="8229600" cy="3963152"/>
          </a:xfrm>
        </p:grpSpPr>
        <p:sp>
          <p:nvSpPr>
            <p:cNvPr id="8" name="Freeform 7"/>
            <p:cNvSpPr/>
            <p:nvPr/>
          </p:nvSpPr>
          <p:spPr>
            <a:xfrm>
              <a:off x="457200" y="1828815"/>
              <a:ext cx="8229600" cy="647595"/>
            </a:xfrm>
            <a:custGeom>
              <a:avLst/>
              <a:gdLst>
                <a:gd name="connsiteX0" fmla="*/ 0 w 8229600"/>
                <a:gd name="connsiteY0" fmla="*/ 107935 h 647595"/>
                <a:gd name="connsiteX1" fmla="*/ 107935 w 8229600"/>
                <a:gd name="connsiteY1" fmla="*/ 0 h 647595"/>
                <a:gd name="connsiteX2" fmla="*/ 8121665 w 8229600"/>
                <a:gd name="connsiteY2" fmla="*/ 0 h 647595"/>
                <a:gd name="connsiteX3" fmla="*/ 8229600 w 8229600"/>
                <a:gd name="connsiteY3" fmla="*/ 107935 h 647595"/>
                <a:gd name="connsiteX4" fmla="*/ 8229600 w 8229600"/>
                <a:gd name="connsiteY4" fmla="*/ 539660 h 647595"/>
                <a:gd name="connsiteX5" fmla="*/ 8121665 w 8229600"/>
                <a:gd name="connsiteY5" fmla="*/ 647595 h 647595"/>
                <a:gd name="connsiteX6" fmla="*/ 107935 w 8229600"/>
                <a:gd name="connsiteY6" fmla="*/ 647595 h 647595"/>
                <a:gd name="connsiteX7" fmla="*/ 0 w 8229600"/>
                <a:gd name="connsiteY7" fmla="*/ 539660 h 647595"/>
                <a:gd name="connsiteX8" fmla="*/ 0 w 8229600"/>
                <a:gd name="connsiteY8" fmla="*/ 107935 h 64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647595">
                  <a:moveTo>
                    <a:pt x="0" y="107935"/>
                  </a:moveTo>
                  <a:cubicBezTo>
                    <a:pt x="0" y="48324"/>
                    <a:pt x="48324" y="0"/>
                    <a:pt x="107935" y="0"/>
                  </a:cubicBezTo>
                  <a:lnTo>
                    <a:pt x="8121665" y="0"/>
                  </a:lnTo>
                  <a:cubicBezTo>
                    <a:pt x="8181276" y="0"/>
                    <a:pt x="8229600" y="48324"/>
                    <a:pt x="8229600" y="107935"/>
                  </a:cubicBezTo>
                  <a:lnTo>
                    <a:pt x="8229600" y="539660"/>
                  </a:lnTo>
                  <a:cubicBezTo>
                    <a:pt x="8229600" y="599271"/>
                    <a:pt x="8181276" y="647595"/>
                    <a:pt x="8121665" y="647595"/>
                  </a:cubicBezTo>
                  <a:lnTo>
                    <a:pt x="107935" y="647595"/>
                  </a:lnTo>
                  <a:cubicBezTo>
                    <a:pt x="48324" y="647595"/>
                    <a:pt x="0" y="599271"/>
                    <a:pt x="0" y="539660"/>
                  </a:cubicBezTo>
                  <a:lnTo>
                    <a:pt x="0" y="10793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483" tIns="134483" rIns="134483" bIns="134483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Why it Works </a:t>
              </a:r>
              <a:endParaRPr lang="en-US" sz="27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" y="2475625"/>
              <a:ext cx="8229600" cy="2012039"/>
            </a:xfrm>
            <a:custGeom>
              <a:avLst/>
              <a:gdLst>
                <a:gd name="connsiteX0" fmla="*/ 0 w 8229600"/>
                <a:gd name="connsiteY0" fmla="*/ 0 h 2012039"/>
                <a:gd name="connsiteX1" fmla="*/ 8229600 w 8229600"/>
                <a:gd name="connsiteY1" fmla="*/ 0 h 2012039"/>
                <a:gd name="connsiteX2" fmla="*/ 8229600 w 8229600"/>
                <a:gd name="connsiteY2" fmla="*/ 2012039 h 2012039"/>
                <a:gd name="connsiteX3" fmla="*/ 0 w 8229600"/>
                <a:gd name="connsiteY3" fmla="*/ 2012039 h 2012039"/>
                <a:gd name="connsiteX4" fmla="*/ 0 w 8229600"/>
                <a:gd name="connsiteY4" fmla="*/ 0 h 20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2012039">
                  <a:moveTo>
                    <a:pt x="0" y="0"/>
                  </a:moveTo>
                  <a:lnTo>
                    <a:pt x="8229600" y="0"/>
                  </a:lnTo>
                  <a:lnTo>
                    <a:pt x="8229600" y="2012039"/>
                  </a:lnTo>
                  <a:lnTo>
                    <a:pt x="0" y="2012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34290" rIns="192024" bIns="34290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Facebook is the </a:t>
              </a:r>
              <a:r>
                <a:rPr lang="en-US" sz="2100" dirty="0" smtClean="0">
                  <a:solidFill>
                    <a:srgbClr val="242852"/>
                  </a:solidFill>
                </a:rPr>
                <a:t>most popular and frequently used social media platform among teens (</a:t>
              </a:r>
              <a:r>
                <a:rPr lang="en-US" sz="2100" dirty="0" err="1" smtClean="0">
                  <a:solidFill>
                    <a:srgbClr val="242852"/>
                  </a:solidFill>
                </a:rPr>
                <a:t>Lenhart</a:t>
              </a:r>
              <a:r>
                <a:rPr lang="en-US" sz="2100" dirty="0" smtClean="0">
                  <a:solidFill>
                    <a:srgbClr val="242852"/>
                  </a:solidFill>
                </a:rPr>
                <a:t>, 2015)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Third person effect is strongest when people don’t agree with the message or they judge its source as negative, or when the message isn’t directly relative to them (</a:t>
              </a:r>
              <a:r>
                <a:rPr lang="en-US" sz="2100" kern="1200" dirty="0" err="1" smtClean="0">
                  <a:solidFill>
                    <a:srgbClr val="242852"/>
                  </a:solidFill>
                </a:rPr>
                <a:t>Perloff</a:t>
              </a:r>
              <a:r>
                <a:rPr lang="en-US" sz="2100" kern="1200" dirty="0" smtClean="0">
                  <a:solidFill>
                    <a:srgbClr val="242852"/>
                  </a:solidFill>
                </a:rPr>
                <a:t>, 1993)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dirty="0" smtClean="0">
                  <a:solidFill>
                    <a:srgbClr val="242852"/>
                  </a:solidFill>
                </a:rPr>
                <a:t>The source is a friend people will listen to and the message is relatable</a:t>
              </a:r>
              <a:endParaRPr lang="en-US" sz="2100" kern="1200" dirty="0" smtClean="0">
                <a:solidFill>
                  <a:srgbClr val="242852"/>
                </a:solidFill>
              </a:endParaRP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en-US" sz="2100" kern="1200" dirty="0">
                <a:solidFill>
                  <a:srgbClr val="242852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57200" y="4487665"/>
              <a:ext cx="8229600" cy="647595"/>
            </a:xfrm>
            <a:custGeom>
              <a:avLst/>
              <a:gdLst>
                <a:gd name="connsiteX0" fmla="*/ 0 w 8229600"/>
                <a:gd name="connsiteY0" fmla="*/ 107935 h 647595"/>
                <a:gd name="connsiteX1" fmla="*/ 107935 w 8229600"/>
                <a:gd name="connsiteY1" fmla="*/ 0 h 647595"/>
                <a:gd name="connsiteX2" fmla="*/ 8121665 w 8229600"/>
                <a:gd name="connsiteY2" fmla="*/ 0 h 647595"/>
                <a:gd name="connsiteX3" fmla="*/ 8229600 w 8229600"/>
                <a:gd name="connsiteY3" fmla="*/ 107935 h 647595"/>
                <a:gd name="connsiteX4" fmla="*/ 8229600 w 8229600"/>
                <a:gd name="connsiteY4" fmla="*/ 539660 h 647595"/>
                <a:gd name="connsiteX5" fmla="*/ 8121665 w 8229600"/>
                <a:gd name="connsiteY5" fmla="*/ 647595 h 647595"/>
                <a:gd name="connsiteX6" fmla="*/ 107935 w 8229600"/>
                <a:gd name="connsiteY6" fmla="*/ 647595 h 647595"/>
                <a:gd name="connsiteX7" fmla="*/ 0 w 8229600"/>
                <a:gd name="connsiteY7" fmla="*/ 539660 h 647595"/>
                <a:gd name="connsiteX8" fmla="*/ 0 w 8229600"/>
                <a:gd name="connsiteY8" fmla="*/ 107935 h 64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647595">
                  <a:moveTo>
                    <a:pt x="0" y="107935"/>
                  </a:moveTo>
                  <a:cubicBezTo>
                    <a:pt x="0" y="48324"/>
                    <a:pt x="48324" y="0"/>
                    <a:pt x="107935" y="0"/>
                  </a:cubicBezTo>
                  <a:lnTo>
                    <a:pt x="8121665" y="0"/>
                  </a:lnTo>
                  <a:cubicBezTo>
                    <a:pt x="8181276" y="0"/>
                    <a:pt x="8229600" y="48324"/>
                    <a:pt x="8229600" y="107935"/>
                  </a:cubicBezTo>
                  <a:lnTo>
                    <a:pt x="8229600" y="539660"/>
                  </a:lnTo>
                  <a:cubicBezTo>
                    <a:pt x="8229600" y="599271"/>
                    <a:pt x="8181276" y="647595"/>
                    <a:pt x="8121665" y="647595"/>
                  </a:cubicBezTo>
                  <a:lnTo>
                    <a:pt x="107935" y="647595"/>
                  </a:lnTo>
                  <a:cubicBezTo>
                    <a:pt x="48324" y="647595"/>
                    <a:pt x="0" y="599271"/>
                    <a:pt x="0" y="539660"/>
                  </a:cubicBezTo>
                  <a:lnTo>
                    <a:pt x="0" y="10793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483" tIns="134483" rIns="134483" bIns="134483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Goal of the Message</a:t>
              </a:r>
              <a:endParaRPr lang="en-US" sz="27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57200" y="5135260"/>
              <a:ext cx="8229600" cy="656707"/>
            </a:xfrm>
            <a:custGeom>
              <a:avLst/>
              <a:gdLst>
                <a:gd name="connsiteX0" fmla="*/ 0 w 8229600"/>
                <a:gd name="connsiteY0" fmla="*/ 0 h 656707"/>
                <a:gd name="connsiteX1" fmla="*/ 8229600 w 8229600"/>
                <a:gd name="connsiteY1" fmla="*/ 0 h 656707"/>
                <a:gd name="connsiteX2" fmla="*/ 8229600 w 8229600"/>
                <a:gd name="connsiteY2" fmla="*/ 656707 h 656707"/>
                <a:gd name="connsiteX3" fmla="*/ 0 w 8229600"/>
                <a:gd name="connsiteY3" fmla="*/ 656707 h 656707"/>
                <a:gd name="connsiteX4" fmla="*/ 0 w 8229600"/>
                <a:gd name="connsiteY4" fmla="*/ 0 h 65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656707">
                  <a:moveTo>
                    <a:pt x="0" y="0"/>
                  </a:moveTo>
                  <a:lnTo>
                    <a:pt x="8229600" y="0"/>
                  </a:lnTo>
                  <a:lnTo>
                    <a:pt x="8229600" y="656707"/>
                  </a:lnTo>
                  <a:lnTo>
                    <a:pt x="0" y="656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6F2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34290" rIns="192024" bIns="34290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Change attitude by overcoming the third person effect</a:t>
              </a:r>
              <a:endParaRPr lang="en-US" sz="2100" kern="1200" dirty="0">
                <a:solidFill>
                  <a:srgbClr val="2428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1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Theory 2: Cognitive Dissonance</a:t>
            </a:r>
          </a:p>
        </p:txBody>
      </p:sp>
      <p:pic>
        <p:nvPicPr>
          <p:cNvPr id="634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2895600" cy="230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960189"/>
              </p:ext>
            </p:extLst>
          </p:nvPr>
        </p:nvGraphicFramePr>
        <p:xfrm>
          <a:off x="228600" y="427037"/>
          <a:ext cx="79248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0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409700"/>
            <a:ext cx="3378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2: TV Commercial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411287"/>
            <a:ext cx="4402137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47609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27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2: TV Commercial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1295400"/>
            <a:ext cx="8229600" cy="4572767"/>
            <a:chOff x="457200" y="1828815"/>
            <a:chExt cx="8229600" cy="3963152"/>
          </a:xfrm>
        </p:grpSpPr>
        <p:sp>
          <p:nvSpPr>
            <p:cNvPr id="12" name="Freeform 11"/>
            <p:cNvSpPr/>
            <p:nvPr/>
          </p:nvSpPr>
          <p:spPr>
            <a:xfrm>
              <a:off x="457200" y="1828815"/>
              <a:ext cx="8229600" cy="647595"/>
            </a:xfrm>
            <a:custGeom>
              <a:avLst/>
              <a:gdLst>
                <a:gd name="connsiteX0" fmla="*/ 0 w 8229600"/>
                <a:gd name="connsiteY0" fmla="*/ 107935 h 647595"/>
                <a:gd name="connsiteX1" fmla="*/ 107935 w 8229600"/>
                <a:gd name="connsiteY1" fmla="*/ 0 h 647595"/>
                <a:gd name="connsiteX2" fmla="*/ 8121665 w 8229600"/>
                <a:gd name="connsiteY2" fmla="*/ 0 h 647595"/>
                <a:gd name="connsiteX3" fmla="*/ 8229600 w 8229600"/>
                <a:gd name="connsiteY3" fmla="*/ 107935 h 647595"/>
                <a:gd name="connsiteX4" fmla="*/ 8229600 w 8229600"/>
                <a:gd name="connsiteY4" fmla="*/ 539660 h 647595"/>
                <a:gd name="connsiteX5" fmla="*/ 8121665 w 8229600"/>
                <a:gd name="connsiteY5" fmla="*/ 647595 h 647595"/>
                <a:gd name="connsiteX6" fmla="*/ 107935 w 8229600"/>
                <a:gd name="connsiteY6" fmla="*/ 647595 h 647595"/>
                <a:gd name="connsiteX7" fmla="*/ 0 w 8229600"/>
                <a:gd name="connsiteY7" fmla="*/ 539660 h 647595"/>
                <a:gd name="connsiteX8" fmla="*/ 0 w 8229600"/>
                <a:gd name="connsiteY8" fmla="*/ 107935 h 64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647595">
                  <a:moveTo>
                    <a:pt x="0" y="107935"/>
                  </a:moveTo>
                  <a:cubicBezTo>
                    <a:pt x="0" y="48324"/>
                    <a:pt x="48324" y="0"/>
                    <a:pt x="107935" y="0"/>
                  </a:cubicBezTo>
                  <a:lnTo>
                    <a:pt x="8121665" y="0"/>
                  </a:lnTo>
                  <a:cubicBezTo>
                    <a:pt x="8181276" y="0"/>
                    <a:pt x="8229600" y="48324"/>
                    <a:pt x="8229600" y="107935"/>
                  </a:cubicBezTo>
                  <a:lnTo>
                    <a:pt x="8229600" y="539660"/>
                  </a:lnTo>
                  <a:cubicBezTo>
                    <a:pt x="8229600" y="599271"/>
                    <a:pt x="8181276" y="647595"/>
                    <a:pt x="8121665" y="647595"/>
                  </a:cubicBezTo>
                  <a:lnTo>
                    <a:pt x="107935" y="647595"/>
                  </a:lnTo>
                  <a:cubicBezTo>
                    <a:pt x="48324" y="647595"/>
                    <a:pt x="0" y="599271"/>
                    <a:pt x="0" y="539660"/>
                  </a:cubicBezTo>
                  <a:lnTo>
                    <a:pt x="0" y="10793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483" tIns="134483" rIns="134483" bIns="134483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Why it Works</a:t>
              </a:r>
              <a:endParaRPr lang="en-US" sz="27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57200" y="2475625"/>
              <a:ext cx="8229600" cy="2012039"/>
            </a:xfrm>
            <a:custGeom>
              <a:avLst/>
              <a:gdLst>
                <a:gd name="connsiteX0" fmla="*/ 0 w 8229600"/>
                <a:gd name="connsiteY0" fmla="*/ 0 h 2012039"/>
                <a:gd name="connsiteX1" fmla="*/ 8229600 w 8229600"/>
                <a:gd name="connsiteY1" fmla="*/ 0 h 2012039"/>
                <a:gd name="connsiteX2" fmla="*/ 8229600 w 8229600"/>
                <a:gd name="connsiteY2" fmla="*/ 2012039 h 2012039"/>
                <a:gd name="connsiteX3" fmla="*/ 0 w 8229600"/>
                <a:gd name="connsiteY3" fmla="*/ 2012039 h 2012039"/>
                <a:gd name="connsiteX4" fmla="*/ 0 w 8229600"/>
                <a:gd name="connsiteY4" fmla="*/ 0 h 20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2012039">
                  <a:moveTo>
                    <a:pt x="0" y="0"/>
                  </a:moveTo>
                  <a:lnTo>
                    <a:pt x="8229600" y="0"/>
                  </a:lnTo>
                  <a:lnTo>
                    <a:pt x="8229600" y="2012039"/>
                  </a:lnTo>
                  <a:lnTo>
                    <a:pt x="0" y="2012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34290" rIns="192024" bIns="34290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Creates a message that texting and driving is not and should not be considered the norm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dirty="0" smtClean="0">
                  <a:solidFill>
                    <a:srgbClr val="242852"/>
                  </a:solidFill>
                </a:rPr>
                <a:t>Exposes teens to the benefits of not texting while driving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Lengthy commercial allows teens to consider behavior change</a:t>
              </a: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dirty="0" smtClean="0">
                  <a:solidFill>
                    <a:srgbClr val="242852"/>
                  </a:solidFill>
                </a:rPr>
                <a:t>Clear message that texting and driving can kill, and provides an easily implementable way to avoid that fate</a:t>
              </a:r>
              <a:endParaRPr lang="en-US" sz="2100" kern="1200" dirty="0" smtClean="0">
                <a:solidFill>
                  <a:srgbClr val="242852"/>
                </a:solidFill>
              </a:endParaRPr>
            </a:p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en-US" sz="2100" kern="1200" dirty="0">
                <a:solidFill>
                  <a:srgbClr val="242852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57200" y="4487665"/>
              <a:ext cx="8229600" cy="647595"/>
            </a:xfrm>
            <a:custGeom>
              <a:avLst/>
              <a:gdLst>
                <a:gd name="connsiteX0" fmla="*/ 0 w 8229600"/>
                <a:gd name="connsiteY0" fmla="*/ 107935 h 647595"/>
                <a:gd name="connsiteX1" fmla="*/ 107935 w 8229600"/>
                <a:gd name="connsiteY1" fmla="*/ 0 h 647595"/>
                <a:gd name="connsiteX2" fmla="*/ 8121665 w 8229600"/>
                <a:gd name="connsiteY2" fmla="*/ 0 h 647595"/>
                <a:gd name="connsiteX3" fmla="*/ 8229600 w 8229600"/>
                <a:gd name="connsiteY3" fmla="*/ 107935 h 647595"/>
                <a:gd name="connsiteX4" fmla="*/ 8229600 w 8229600"/>
                <a:gd name="connsiteY4" fmla="*/ 539660 h 647595"/>
                <a:gd name="connsiteX5" fmla="*/ 8121665 w 8229600"/>
                <a:gd name="connsiteY5" fmla="*/ 647595 h 647595"/>
                <a:gd name="connsiteX6" fmla="*/ 107935 w 8229600"/>
                <a:gd name="connsiteY6" fmla="*/ 647595 h 647595"/>
                <a:gd name="connsiteX7" fmla="*/ 0 w 8229600"/>
                <a:gd name="connsiteY7" fmla="*/ 539660 h 647595"/>
                <a:gd name="connsiteX8" fmla="*/ 0 w 8229600"/>
                <a:gd name="connsiteY8" fmla="*/ 107935 h 64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29600" h="647595">
                  <a:moveTo>
                    <a:pt x="0" y="107935"/>
                  </a:moveTo>
                  <a:cubicBezTo>
                    <a:pt x="0" y="48324"/>
                    <a:pt x="48324" y="0"/>
                    <a:pt x="107935" y="0"/>
                  </a:cubicBezTo>
                  <a:lnTo>
                    <a:pt x="8121665" y="0"/>
                  </a:lnTo>
                  <a:cubicBezTo>
                    <a:pt x="8181276" y="0"/>
                    <a:pt x="8229600" y="48324"/>
                    <a:pt x="8229600" y="107935"/>
                  </a:cubicBezTo>
                  <a:lnTo>
                    <a:pt x="8229600" y="539660"/>
                  </a:lnTo>
                  <a:cubicBezTo>
                    <a:pt x="8229600" y="599271"/>
                    <a:pt x="8181276" y="647595"/>
                    <a:pt x="8121665" y="647595"/>
                  </a:cubicBezTo>
                  <a:lnTo>
                    <a:pt x="107935" y="647595"/>
                  </a:lnTo>
                  <a:cubicBezTo>
                    <a:pt x="48324" y="647595"/>
                    <a:pt x="0" y="599271"/>
                    <a:pt x="0" y="539660"/>
                  </a:cubicBezTo>
                  <a:lnTo>
                    <a:pt x="0" y="107935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4483" tIns="134483" rIns="134483" bIns="134483" numCol="1" spcCol="1270" anchor="ctr" anchorCtr="0">
              <a:noAutofit/>
            </a:bodyPr>
            <a:lstStyle/>
            <a:p>
              <a:pPr lvl="0" algn="l" defTabSz="1200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Goal of the Message</a:t>
              </a:r>
              <a:endParaRPr lang="en-US" sz="27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57200" y="5135260"/>
              <a:ext cx="8229600" cy="656707"/>
            </a:xfrm>
            <a:custGeom>
              <a:avLst/>
              <a:gdLst>
                <a:gd name="connsiteX0" fmla="*/ 0 w 8229600"/>
                <a:gd name="connsiteY0" fmla="*/ 0 h 656707"/>
                <a:gd name="connsiteX1" fmla="*/ 8229600 w 8229600"/>
                <a:gd name="connsiteY1" fmla="*/ 0 h 656707"/>
                <a:gd name="connsiteX2" fmla="*/ 8229600 w 8229600"/>
                <a:gd name="connsiteY2" fmla="*/ 656707 h 656707"/>
                <a:gd name="connsiteX3" fmla="*/ 0 w 8229600"/>
                <a:gd name="connsiteY3" fmla="*/ 656707 h 656707"/>
                <a:gd name="connsiteX4" fmla="*/ 0 w 8229600"/>
                <a:gd name="connsiteY4" fmla="*/ 0 h 65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600" h="656707">
                  <a:moveTo>
                    <a:pt x="0" y="0"/>
                  </a:moveTo>
                  <a:lnTo>
                    <a:pt x="8229600" y="0"/>
                  </a:lnTo>
                  <a:lnTo>
                    <a:pt x="8229600" y="656707"/>
                  </a:lnTo>
                  <a:lnTo>
                    <a:pt x="0" y="656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6F2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34290" rIns="192024" bIns="34290" numCol="1" spcCol="1270" anchor="t" anchorCtr="0">
              <a:noAutofit/>
            </a:bodyPr>
            <a:lstStyle/>
            <a:p>
              <a:pPr marL="228600" lvl="1" indent="-228600" algn="l" defTabSz="93345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100" kern="1200" dirty="0" smtClean="0">
                  <a:solidFill>
                    <a:srgbClr val="242852"/>
                  </a:solidFill>
                </a:rPr>
                <a:t>Change behavior through exposure to the proper behavior while driving</a:t>
              </a:r>
              <a:endParaRPr lang="en-US" sz="2100" kern="1200" dirty="0">
                <a:solidFill>
                  <a:srgbClr val="2428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6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854</Words>
  <Application>Microsoft Macintosh PowerPoint</Application>
  <PresentationFormat>On-screen Show (4:3)</PresentationFormat>
  <Paragraphs>84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Cambria</vt:lpstr>
      <vt:lpstr>ＭＳ Ｐゴシック</vt:lpstr>
      <vt:lpstr>Arial</vt:lpstr>
      <vt:lpstr>1_Adjacency</vt:lpstr>
      <vt:lpstr>2_Adjacency</vt:lpstr>
      <vt:lpstr>Adjacency</vt:lpstr>
      <vt:lpstr>3_Adjacency</vt:lpstr>
      <vt:lpstr>4_Adjacency</vt:lpstr>
      <vt:lpstr>5_Adjacency</vt:lpstr>
      <vt:lpstr>How-to: Make teens put their phones down while driving</vt:lpstr>
      <vt:lpstr>The Topic</vt:lpstr>
      <vt:lpstr>The Audience</vt:lpstr>
      <vt:lpstr>Theory 1: Third Person Effect</vt:lpstr>
      <vt:lpstr>Message 1: Sponsored Content</vt:lpstr>
      <vt:lpstr>Message 1: Sponsored Content</vt:lpstr>
      <vt:lpstr>Theory 2: Cognitive Dissonance</vt:lpstr>
      <vt:lpstr>Message 2: TV Commercial</vt:lpstr>
      <vt:lpstr>Message 2: TV Commercial</vt:lpstr>
      <vt:lpstr>Theory 3: Social Proof</vt:lpstr>
      <vt:lpstr>Message 3: Viral Campaign</vt:lpstr>
      <vt:lpstr>Message 3: Viral Campaign</vt:lpstr>
      <vt:lpstr>Message 3: Viral Campaign</vt:lpstr>
      <vt:lpstr>Proposed Evaluation Test</vt:lpstr>
      <vt:lpstr>Proposed Evaluation Test</vt:lpstr>
      <vt:lpstr>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– Comm 2200</dc:title>
  <dc:creator>Sahara</dc:creator>
  <cp:lastModifiedBy>Sophie Kremenezky Smith</cp:lastModifiedBy>
  <cp:revision>157</cp:revision>
  <cp:lastPrinted>2016-04-26T13:46:05Z</cp:lastPrinted>
  <dcterms:created xsi:type="dcterms:W3CDTF">2008-11-13T22:40:45Z</dcterms:created>
  <dcterms:modified xsi:type="dcterms:W3CDTF">2016-05-22T17:11:42Z</dcterms:modified>
</cp:coreProperties>
</file>