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2"/>
  </p:normalViewPr>
  <p:slideViewPr>
    <p:cSldViewPr snapToGrid="0" snapToObjects="1">
      <p:cViewPr>
        <p:scale>
          <a:sx n="110" d="100"/>
          <a:sy n="110" d="100"/>
        </p:scale>
        <p:origin x="6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05D0-CEEC-8248-B91C-79753A8038EA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FCC7-436F-184B-BFA2-0A590BDB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9DC9-5E9A-374F-8D6B-6C0038B4F6EC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D524-06B1-5948-A1E1-2B72B9460F7B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923F-B2FD-884B-B0BF-725E47665ECE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575E-DFDB-F546-8C22-D6923B081A37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9B89-573B-A24D-BE8E-3BFC288847FA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BEE6-C19C-BF41-B633-4331AD5A7A46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45DB-0C56-F844-A3FE-8A59BF276175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3460-45B6-784D-9B41-8D002D012453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12D9-5ACB-E64D-A18F-6A4B076F7634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E9D6-DF4D-7B47-A0DD-6A4F06C3DAE3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23E38EE-63FA-A246-8F1F-9D6AE5C8F179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118F3E-A1D9-8A44-904A-E0A01BAF66BB}" type="datetime1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Sophie Youk (sy5qm)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appekim/air-pollution-in-seou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50E5-211D-854D-B99C-0431CA75F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 in seoul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EEC3-EBB4-024C-A796-ABC0AEDFF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Sophie Youk (sy5qm)</a:t>
            </a:r>
          </a:p>
          <a:p>
            <a:r>
              <a:rPr lang="en-US" dirty="0"/>
              <a:t>STAT 6130</a:t>
            </a:r>
          </a:p>
          <a:p>
            <a:r>
              <a:rPr lang="en-US" dirty="0"/>
              <a:t>4 May 2020</a:t>
            </a:r>
          </a:p>
        </p:txBody>
      </p:sp>
    </p:spTree>
    <p:extLst>
      <p:ext uri="{BB962C8B-B14F-4D97-AF65-F5344CB8AC3E}">
        <p14:creationId xmlns:p14="http://schemas.microsoft.com/office/powerpoint/2010/main" val="154882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88D1-434E-EB41-84CC-63C7EC75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22" y="1980368"/>
            <a:ext cx="7478921" cy="460095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Background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Data obtained on the website Kaggle</a:t>
            </a:r>
          </a:p>
          <a:p>
            <a:pPr lvl="1">
              <a:spcBef>
                <a:spcPts val="400"/>
              </a:spcBef>
            </a:pPr>
            <a:r>
              <a:rPr lang="en-US" sz="1400" i="1" dirty="0"/>
              <a:t>Air Pollution in Seoul.</a:t>
            </a:r>
            <a:r>
              <a:rPr lang="en-US" sz="1400" dirty="0"/>
              <a:t> </a:t>
            </a:r>
            <a:r>
              <a:rPr lang="en-US" sz="1400" u="sng" dirty="0">
                <a:hlinkClick r:id="rId2"/>
              </a:rPr>
              <a:t>https://www.kaggle.com/bappekim/air-pollution-in-seoul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600" dirty="0"/>
              <a:t>Seoul Metropolitan Government (SMG) has collected and provided many public data including air pollution information. There are several stations measuring air pollution in South Korea including Seoul</a:t>
            </a:r>
          </a:p>
          <a:p>
            <a:pPr>
              <a:spcBef>
                <a:spcPts val="400"/>
              </a:spcBef>
            </a:pP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Data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1600" dirty="0"/>
              <a:t>The 25 mearing stations in Seoul has measured air pollutants (SO</a:t>
            </a:r>
            <a:r>
              <a:rPr lang="en-US" sz="1600" baseline="-25000" dirty="0"/>
              <a:t>2</a:t>
            </a:r>
            <a:r>
              <a:rPr lang="en-US" sz="1600" dirty="0"/>
              <a:t>, NO</a:t>
            </a:r>
            <a:r>
              <a:rPr lang="en-US" sz="1600" baseline="-25000" dirty="0"/>
              <a:t>2</a:t>
            </a:r>
            <a:r>
              <a:rPr lang="en-US" sz="1600" dirty="0"/>
              <a:t>, O</a:t>
            </a:r>
            <a:r>
              <a:rPr lang="en-US" sz="1600" baseline="-25000" dirty="0"/>
              <a:t>3</a:t>
            </a:r>
            <a:r>
              <a:rPr lang="en-US" sz="1600" dirty="0"/>
              <a:t>, CO, PM</a:t>
            </a:r>
            <a:r>
              <a:rPr lang="en-US" sz="1600" baseline="-25000" dirty="0"/>
              <a:t>10</a:t>
            </a:r>
            <a:r>
              <a:rPr lang="en-US" sz="1600" dirty="0"/>
              <a:t>, PM</a:t>
            </a:r>
            <a:r>
              <a:rPr lang="en-US" sz="1600" baseline="-25000" dirty="0"/>
              <a:t>2.5</a:t>
            </a:r>
            <a:r>
              <a:rPr lang="en-US" sz="1600" dirty="0"/>
              <a:t>) hourly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US" sz="1400" dirty="0"/>
              <a:t>Used data by 8 hours since I can’t run the full dataset in my computer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1600" dirty="0"/>
              <a:t>Datasets from 12 AM on 1 January 2017 to 11 PM on 31 December 2019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1600" dirty="0"/>
              <a:t>Every station has its own code (101 to 125) 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1600" dirty="0"/>
              <a:t>Address, latitude, and longitude indicate where the stations are located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0F9C6-8998-3D49-824E-0A580CFFA431}"/>
              </a:ext>
            </a:extLst>
          </p:cNvPr>
          <p:cNvSpPr/>
          <p:nvPr/>
        </p:nvSpPr>
        <p:spPr>
          <a:xfrm>
            <a:off x="8003173" y="2519685"/>
            <a:ext cx="3928005" cy="348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1600" dirty="0"/>
              <a:t>Variables: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Measurement date: Measurement date and time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Station code: Measuring station code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Address: Address of measuring station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Latitude: Latitude of address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Longitude: Longitude of address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SO2: Sulfur dioxide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NO2: Nitrogen dioxide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O3: Ozone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CO: Carbon monoxide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PM10: Particulate matter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PM2.5:  Particulate matter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3FC510-2E7B-EA43-988C-3024B7B8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172"/>
            <a:ext cx="7729728" cy="1188720"/>
          </a:xfrm>
        </p:spPr>
        <p:txBody>
          <a:bodyPr/>
          <a:lstStyle/>
          <a:p>
            <a:r>
              <a:rPr lang="en-US" dirty="0"/>
              <a:t>Background &amp; Data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9353B9-C7CB-3A4B-9EAC-83E3600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21408"/>
            <a:ext cx="5901189" cy="320040"/>
          </a:xfrm>
        </p:spPr>
        <p:txBody>
          <a:bodyPr/>
          <a:lstStyle/>
          <a:p>
            <a:r>
              <a:rPr lang="en-US" dirty="0"/>
              <a:t>Sophie Youk (sy5qm)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E274F9D-CF25-594F-84A7-3FE32CB3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9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88D1-434E-EB41-84CC-63C7EC75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22" y="1980370"/>
            <a:ext cx="5835178" cy="3772248"/>
          </a:xfrm>
        </p:spPr>
        <p:txBody>
          <a:bodyPr>
            <a:normAutofit/>
          </a:bodyPr>
          <a:lstStyle/>
          <a:p>
            <a:pPr marL="0">
              <a:spcBef>
                <a:spcPts val="400"/>
              </a:spcBef>
              <a:buNone/>
            </a:pPr>
            <a:r>
              <a:rPr lang="en-US" dirty="0"/>
              <a:t>Problem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Relationship between 4 air pollutants and PMs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How the 4 air pollutants are related to the location (latitude, longitude, address, or stations code) and time (measurement date)</a:t>
            </a:r>
          </a:p>
          <a:p>
            <a:pPr>
              <a:spcBef>
                <a:spcPts val="400"/>
              </a:spcBef>
            </a:pP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Model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Multivariate Regression Model 1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Responses: Measurement date, Station code, Latitude, Longitude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Predictors: SO</a:t>
            </a:r>
            <a:r>
              <a:rPr lang="en-US" sz="1400" baseline="-25000" dirty="0"/>
              <a:t>2</a:t>
            </a:r>
            <a:r>
              <a:rPr lang="en-US" sz="1400" dirty="0"/>
              <a:t>, NO</a:t>
            </a:r>
            <a:r>
              <a:rPr lang="en-US" sz="1400" baseline="-25000" dirty="0"/>
              <a:t>2</a:t>
            </a:r>
            <a:r>
              <a:rPr lang="en-US" sz="1400" dirty="0"/>
              <a:t>, O</a:t>
            </a:r>
            <a:r>
              <a:rPr lang="en-US" sz="1400" baseline="-25000" dirty="0"/>
              <a:t>3</a:t>
            </a:r>
            <a:r>
              <a:rPr lang="en-US" sz="1400" dirty="0"/>
              <a:t>, CO, PM</a:t>
            </a:r>
            <a:r>
              <a:rPr lang="en-US" sz="1400" baseline="-25000" dirty="0"/>
              <a:t>10</a:t>
            </a:r>
            <a:r>
              <a:rPr lang="en-US" sz="1400" dirty="0"/>
              <a:t>, PM</a:t>
            </a:r>
            <a:r>
              <a:rPr lang="en-US" sz="1400" baseline="-25000" dirty="0"/>
              <a:t>2.5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600" dirty="0"/>
              <a:t>Multivariate Regression Model 2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Responses: PM</a:t>
            </a:r>
            <a:r>
              <a:rPr lang="en-US" sz="1400" baseline="-25000" dirty="0"/>
              <a:t>10</a:t>
            </a:r>
            <a:r>
              <a:rPr lang="en-US" sz="1400" dirty="0"/>
              <a:t>, PM</a:t>
            </a:r>
            <a:r>
              <a:rPr lang="en-US" sz="1400" baseline="-25000" dirty="0"/>
              <a:t>2.5</a:t>
            </a:r>
            <a:endParaRPr lang="en-US" sz="1400" dirty="0"/>
          </a:p>
          <a:p>
            <a:pPr lvl="1">
              <a:spcBef>
                <a:spcPts val="400"/>
              </a:spcBef>
            </a:pPr>
            <a:r>
              <a:rPr lang="en-US" sz="1400" dirty="0"/>
              <a:t>Predictors: SO</a:t>
            </a:r>
            <a:r>
              <a:rPr lang="en-US" sz="1400" baseline="-25000" dirty="0"/>
              <a:t>2</a:t>
            </a:r>
            <a:r>
              <a:rPr lang="en-US" sz="1400" dirty="0"/>
              <a:t>, NO</a:t>
            </a:r>
            <a:r>
              <a:rPr lang="en-US" sz="1400" baseline="-25000" dirty="0"/>
              <a:t>2</a:t>
            </a:r>
            <a:r>
              <a:rPr lang="en-US" sz="1400" dirty="0"/>
              <a:t>, O</a:t>
            </a:r>
            <a:r>
              <a:rPr lang="en-US" sz="1400" baseline="-25000" dirty="0"/>
              <a:t>3</a:t>
            </a:r>
            <a:r>
              <a:rPr lang="en-US" sz="1400" dirty="0"/>
              <a:t>, CO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3FC510-2E7B-EA43-988C-3024B7B8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173"/>
            <a:ext cx="7729728" cy="1188720"/>
          </a:xfrm>
        </p:spPr>
        <p:txBody>
          <a:bodyPr anchor="ctr"/>
          <a:lstStyle/>
          <a:p>
            <a:r>
              <a:rPr lang="en-US" dirty="0"/>
              <a:t>Problem, model, method</a:t>
            </a:r>
            <a:br>
              <a:rPr lang="en-US" dirty="0"/>
            </a:br>
            <a:r>
              <a:rPr lang="en-US" dirty="0"/>
              <a:t>&amp;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7BCF2-A438-E946-AF5E-B16A3A7C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32982"/>
            <a:ext cx="5901189" cy="320040"/>
          </a:xfrm>
        </p:spPr>
        <p:txBody>
          <a:bodyPr/>
          <a:lstStyle/>
          <a:p>
            <a:r>
              <a:rPr lang="en-US" dirty="0"/>
              <a:t>Sophie Youk (sy5qm)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117A9-A1E1-234E-AA37-1F6A6AA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CB653D-5302-0744-B23F-B105C3DAAC7B}"/>
              </a:ext>
            </a:extLst>
          </p:cNvPr>
          <p:cNvSpPr txBox="1">
            <a:spLocks/>
          </p:cNvSpPr>
          <p:nvPr/>
        </p:nvSpPr>
        <p:spPr>
          <a:xfrm>
            <a:off x="6096000" y="1980370"/>
            <a:ext cx="5835178" cy="1635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US" sz="1900" dirty="0"/>
              <a:t>Method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Exploratory Data Analysis</a:t>
            </a:r>
          </a:p>
          <a:p>
            <a:pPr lvl="1">
              <a:spcBef>
                <a:spcPts val="400"/>
              </a:spcBef>
            </a:pPr>
            <a:r>
              <a:rPr lang="en-US" sz="1500" dirty="0"/>
              <a:t>Plot each of 4 air pollutants vs. PM</a:t>
            </a:r>
            <a:r>
              <a:rPr lang="en-US" sz="1500" baseline="-25000" dirty="0"/>
              <a:t>10</a:t>
            </a:r>
            <a:r>
              <a:rPr lang="en-US" sz="1500" dirty="0"/>
              <a:t> and PM</a:t>
            </a:r>
            <a:r>
              <a:rPr lang="en-US" sz="1500" baseline="-25000" dirty="0"/>
              <a:t>2.5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Clustering</a:t>
            </a:r>
            <a:endParaRPr lang="en-US" sz="1500" dirty="0"/>
          </a:p>
          <a:p>
            <a:pPr lvl="1">
              <a:spcBef>
                <a:spcPts val="400"/>
              </a:spcBef>
            </a:pPr>
            <a:r>
              <a:rPr lang="en-US" sz="1500" dirty="0"/>
              <a:t>Used data by one week since I can’t run the full dataset in my computer</a:t>
            </a:r>
          </a:p>
          <a:p>
            <a:pPr lvl="1">
              <a:spcBef>
                <a:spcPts val="400"/>
              </a:spcBef>
            </a:pPr>
            <a:r>
              <a:rPr lang="en-US" sz="1500" dirty="0"/>
              <a:t>Focus on SO</a:t>
            </a:r>
            <a:r>
              <a:rPr lang="en-US" sz="1500" baseline="-25000" dirty="0"/>
              <a:t>2</a:t>
            </a:r>
            <a:r>
              <a:rPr lang="en-US" sz="1500" dirty="0"/>
              <a:t>, NO</a:t>
            </a:r>
            <a:r>
              <a:rPr lang="en-US" sz="1500" baseline="-25000" dirty="0"/>
              <a:t>2</a:t>
            </a:r>
            <a:r>
              <a:rPr lang="en-US" sz="1500" dirty="0"/>
              <a:t>, O</a:t>
            </a:r>
            <a:r>
              <a:rPr lang="en-US" sz="1500" baseline="-25000" dirty="0"/>
              <a:t>3</a:t>
            </a:r>
            <a:r>
              <a:rPr lang="en-US" sz="1500" dirty="0"/>
              <a:t>, CO pollutants</a:t>
            </a:r>
          </a:p>
        </p:txBody>
      </p:sp>
    </p:spTree>
    <p:extLst>
      <p:ext uri="{BB962C8B-B14F-4D97-AF65-F5344CB8AC3E}">
        <p14:creationId xmlns:p14="http://schemas.microsoft.com/office/powerpoint/2010/main" val="168256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53FC510-2E7B-EA43-988C-3024B7B8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172"/>
            <a:ext cx="7729728" cy="1188720"/>
          </a:xfrm>
        </p:spPr>
        <p:txBody>
          <a:bodyPr/>
          <a:lstStyle/>
          <a:p>
            <a:r>
              <a:rPr lang="en-US" dirty="0"/>
              <a:t>Remarkable plots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F92CD-B251-9840-BB15-9F688229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32982"/>
            <a:ext cx="5901189" cy="320040"/>
          </a:xfrm>
        </p:spPr>
        <p:txBody>
          <a:bodyPr/>
          <a:lstStyle/>
          <a:p>
            <a:r>
              <a:rPr lang="en-US" dirty="0"/>
              <a:t>Sophie Youk (sy5qm)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BEA1C-0F92-4245-A371-D1E12AE9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33" y="1834062"/>
            <a:ext cx="2743201" cy="350415"/>
          </a:xfrm>
        </p:spPr>
        <p:txBody>
          <a:bodyPr>
            <a:normAutofit/>
          </a:bodyPr>
          <a:lstStyle/>
          <a:p>
            <a:r>
              <a:rPr lang="en-US" sz="1400" dirty="0"/>
              <a:t>Figure 3: SO</a:t>
            </a:r>
            <a:r>
              <a:rPr lang="en-US" sz="1400" baseline="-25000" dirty="0"/>
              <a:t>2</a:t>
            </a:r>
            <a:r>
              <a:rPr lang="en-US" sz="1400" dirty="0"/>
              <a:t> vs. PM</a:t>
            </a:r>
            <a:r>
              <a:rPr lang="en-US" sz="1400" baseline="-25000" dirty="0"/>
              <a:t>10</a:t>
            </a:r>
            <a:r>
              <a:rPr lang="en-US" sz="1400" dirty="0"/>
              <a:t> &amp; PM</a:t>
            </a:r>
            <a:r>
              <a:rPr lang="en-US" sz="1400" baseline="-25000" dirty="0"/>
              <a:t>2.5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3CC675-3A6B-8E45-BA23-325757D972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t="4431" r="5407" b="7880"/>
          <a:stretch/>
        </p:blipFill>
        <p:spPr bwMode="auto">
          <a:xfrm>
            <a:off x="317433" y="2184481"/>
            <a:ext cx="2743200" cy="2160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A206B8-2FAF-9F45-A94E-4E68B121193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3774" r="6465" b="7897"/>
          <a:stretch/>
        </p:blipFill>
        <p:spPr bwMode="auto">
          <a:xfrm>
            <a:off x="3357960" y="2184480"/>
            <a:ext cx="2651760" cy="218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063026-3BD0-AD44-B6F9-0084BDE1C38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" t="5784" r="4028" b="5383"/>
          <a:stretch/>
        </p:blipFill>
        <p:spPr bwMode="auto">
          <a:xfrm>
            <a:off x="6233692" y="2172415"/>
            <a:ext cx="2743200" cy="2161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A302F9-B39A-AF45-9DF3-8827D120EA7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5448" r="6009" b="6259"/>
          <a:stretch/>
        </p:blipFill>
        <p:spPr bwMode="auto">
          <a:xfrm>
            <a:off x="9222807" y="2172415"/>
            <a:ext cx="2651760" cy="2196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ED59643-8994-5D4D-89D6-851E5F34F58C}"/>
              </a:ext>
            </a:extLst>
          </p:cNvPr>
          <p:cNvSpPr txBox="1">
            <a:spLocks/>
          </p:cNvSpPr>
          <p:nvPr/>
        </p:nvSpPr>
        <p:spPr>
          <a:xfrm>
            <a:off x="3312239" y="1834065"/>
            <a:ext cx="2743201" cy="35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Figure 4: NO</a:t>
            </a:r>
            <a:r>
              <a:rPr lang="en-US" sz="1400" baseline="-25000" dirty="0"/>
              <a:t>2</a:t>
            </a:r>
            <a:r>
              <a:rPr lang="en-US" sz="1400" dirty="0"/>
              <a:t> vs. PM</a:t>
            </a:r>
            <a:r>
              <a:rPr lang="en-US" sz="1400" baseline="-25000" dirty="0"/>
              <a:t>10</a:t>
            </a:r>
            <a:r>
              <a:rPr lang="en-US" sz="1400" dirty="0"/>
              <a:t> &amp; PM</a:t>
            </a:r>
            <a:r>
              <a:rPr lang="en-US" sz="1400" baseline="-25000" dirty="0"/>
              <a:t>2.5</a:t>
            </a:r>
            <a:endParaRPr lang="en-US" sz="14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79517CF0-1945-9940-A1A2-07D3964B988B}"/>
              </a:ext>
            </a:extLst>
          </p:cNvPr>
          <p:cNvSpPr txBox="1">
            <a:spLocks/>
          </p:cNvSpPr>
          <p:nvPr/>
        </p:nvSpPr>
        <p:spPr>
          <a:xfrm>
            <a:off x="6244662" y="1838839"/>
            <a:ext cx="2743201" cy="35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Figure 4: O</a:t>
            </a:r>
            <a:r>
              <a:rPr lang="en-US" sz="1400" baseline="-25000" dirty="0"/>
              <a:t>3</a:t>
            </a:r>
            <a:r>
              <a:rPr lang="en-US" sz="1400" dirty="0"/>
              <a:t> vs. PM</a:t>
            </a:r>
            <a:r>
              <a:rPr lang="en-US" sz="1400" baseline="-25000" dirty="0"/>
              <a:t>10</a:t>
            </a:r>
            <a:r>
              <a:rPr lang="en-US" sz="1400" dirty="0"/>
              <a:t> &amp; PM</a:t>
            </a:r>
            <a:r>
              <a:rPr lang="en-US" sz="1400" baseline="-25000" dirty="0"/>
              <a:t>2.5</a:t>
            </a:r>
            <a:endParaRPr lang="en-US" sz="14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2EAEDF9-FF95-E149-8A41-14CE929A23D3}"/>
              </a:ext>
            </a:extLst>
          </p:cNvPr>
          <p:cNvSpPr txBox="1">
            <a:spLocks/>
          </p:cNvSpPr>
          <p:nvPr/>
        </p:nvSpPr>
        <p:spPr>
          <a:xfrm>
            <a:off x="9177086" y="1834063"/>
            <a:ext cx="2743201" cy="35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Figure 4: CO vs. PM</a:t>
            </a:r>
            <a:r>
              <a:rPr lang="en-US" sz="1400" baseline="-25000" dirty="0"/>
              <a:t>10</a:t>
            </a:r>
            <a:r>
              <a:rPr lang="en-US" sz="1400" dirty="0"/>
              <a:t> &amp; PM</a:t>
            </a:r>
            <a:r>
              <a:rPr lang="en-US" sz="1400" baseline="-25000" dirty="0"/>
              <a:t>2.5</a:t>
            </a:r>
            <a:endParaRPr lang="en-US" sz="1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7049B1A-3753-F748-B352-39424534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193F296E-AC6E-4C49-93E9-B166F6D8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6"/>
          <a:stretch>
            <a:fillRect/>
          </a:stretch>
        </p:blipFill>
        <p:spPr bwMode="auto">
          <a:xfrm>
            <a:off x="3163463" y="4543222"/>
            <a:ext cx="21082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30">
            <a:extLst>
              <a:ext uri="{FF2B5EF4-FFF2-40B4-BE49-F238E27FC236}">
                <a16:creationId xmlns:a16="http://schemas.microsoft.com/office/drawing/2014/main" id="{FE0487CC-F1BB-6E49-BEB3-F8FAED57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76"/>
          <a:stretch>
            <a:fillRect/>
          </a:stretch>
        </p:blipFill>
        <p:spPr bwMode="auto">
          <a:xfrm>
            <a:off x="5357943" y="4543222"/>
            <a:ext cx="18923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32">
            <a:extLst>
              <a:ext uri="{FF2B5EF4-FFF2-40B4-BE49-F238E27FC236}">
                <a16:creationId xmlns:a16="http://schemas.microsoft.com/office/drawing/2014/main" id="{2753A072-2AE7-654F-A9E1-DB4DCDBA8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61"/>
          <a:stretch>
            <a:fillRect/>
          </a:stretch>
        </p:blipFill>
        <p:spPr bwMode="auto">
          <a:xfrm>
            <a:off x="7279707" y="4543222"/>
            <a:ext cx="1943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50344485-C188-A74A-B558-03CAF73F9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FF4DC1A4-700C-E244-85A3-7F210C69D78B}"/>
              </a:ext>
            </a:extLst>
          </p:cNvPr>
          <p:cNvSpPr txBox="1">
            <a:spLocks/>
          </p:cNvSpPr>
          <p:nvPr/>
        </p:nvSpPr>
        <p:spPr>
          <a:xfrm>
            <a:off x="9267704" y="4719295"/>
            <a:ext cx="2713737" cy="14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8:                Average Silhouettes under 3, 5, and 7 Clusters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28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88D1-434E-EB41-84CC-63C7EC75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22" y="1980368"/>
            <a:ext cx="11615492" cy="4600955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400"/>
              </a:spcBef>
              <a:buNone/>
            </a:pPr>
            <a:r>
              <a:rPr lang="en-US" sz="1900" dirty="0"/>
              <a:t>Conclusion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Only NO</a:t>
            </a:r>
            <a:r>
              <a:rPr lang="en-US" sz="1700" baseline="-25000" dirty="0"/>
              <a:t>2</a:t>
            </a:r>
            <a:r>
              <a:rPr lang="en-US" sz="1700" dirty="0"/>
              <a:t> out of other pollutants and PMs was positively related to latitude</a:t>
            </a:r>
          </a:p>
          <a:p>
            <a:pPr lvl="1">
              <a:spcBef>
                <a:spcPts val="400"/>
              </a:spcBef>
            </a:pPr>
            <a:r>
              <a:rPr lang="en-US" sz="1500" dirty="0"/>
              <a:t>NO</a:t>
            </a:r>
            <a:r>
              <a:rPr lang="en-US" sz="1500" baseline="-25000" dirty="0"/>
              <a:t>2</a:t>
            </a:r>
            <a:r>
              <a:rPr lang="en-US" sz="1500" dirty="0"/>
              <a:t> values were recorded higher in northern counties.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SO</a:t>
            </a:r>
            <a:r>
              <a:rPr lang="en-US" sz="1700" baseline="-25000" dirty="0"/>
              <a:t>2</a:t>
            </a:r>
            <a:r>
              <a:rPr lang="en-US" sz="1700" dirty="0"/>
              <a:t> was negatively related to PM</a:t>
            </a:r>
            <a:r>
              <a:rPr lang="en-US" sz="1700" baseline="-25000" dirty="0"/>
              <a:t>10</a:t>
            </a:r>
            <a:r>
              <a:rPr lang="en-US" sz="1700" dirty="0"/>
              <a:t> and PM</a:t>
            </a:r>
            <a:r>
              <a:rPr lang="en-US" sz="1700" baseline="-25000" dirty="0"/>
              <a:t>2.5</a:t>
            </a:r>
            <a:r>
              <a:rPr lang="en-US" sz="1700" dirty="0"/>
              <a:t> values</a:t>
            </a:r>
          </a:p>
          <a:p>
            <a:pPr lvl="1">
              <a:spcBef>
                <a:spcPts val="400"/>
              </a:spcBef>
            </a:pPr>
            <a:r>
              <a:rPr lang="en-US" sz="1500" dirty="0"/>
              <a:t>When SO</a:t>
            </a:r>
            <a:r>
              <a:rPr lang="en-US" sz="1500" baseline="-25000" dirty="0"/>
              <a:t>2 </a:t>
            </a:r>
            <a:r>
              <a:rPr lang="en-US" sz="1500" dirty="0"/>
              <a:t>values were high, values of PM</a:t>
            </a:r>
            <a:r>
              <a:rPr lang="en-US" sz="1500" baseline="-25000" dirty="0"/>
              <a:t>10</a:t>
            </a:r>
            <a:r>
              <a:rPr lang="en-US" sz="1500" dirty="0"/>
              <a:t> and PM</a:t>
            </a:r>
            <a:r>
              <a:rPr lang="en-US" sz="1500" baseline="-25000" dirty="0"/>
              <a:t>2.5</a:t>
            </a:r>
            <a:r>
              <a:rPr lang="en-US" sz="1500" dirty="0"/>
              <a:t> were recorded low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51 datasets have very high PM</a:t>
            </a:r>
            <a:r>
              <a:rPr lang="en-US" sz="1700" baseline="-25000" dirty="0"/>
              <a:t>10</a:t>
            </a:r>
            <a:r>
              <a:rPr lang="en-US" sz="1700" dirty="0"/>
              <a:t> values higher than approximately 2,000</a:t>
            </a:r>
          </a:p>
          <a:p>
            <a:pPr lvl="1">
              <a:spcBef>
                <a:spcPts val="400"/>
              </a:spcBef>
            </a:pPr>
            <a:r>
              <a:rPr lang="en-US" sz="1500" dirty="0"/>
              <a:t>According to the code information, four stations (116, 117, 121, and 122) are located southern or southwestern part of Seoul</a:t>
            </a:r>
            <a:endParaRPr lang="en-US" sz="1300" dirty="0"/>
          </a:p>
          <a:p>
            <a:pPr>
              <a:spcBef>
                <a:spcPts val="400"/>
              </a:spcBef>
            </a:pP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900" dirty="0"/>
              <a:t>Discussion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One county has only one measuring station</a:t>
            </a:r>
          </a:p>
          <a:p>
            <a:pPr lvl="1">
              <a:spcBef>
                <a:spcPts val="400"/>
              </a:spcBef>
            </a:pPr>
            <a:r>
              <a:rPr lang="en-US" sz="1500" dirty="0"/>
              <a:t>but the size, population, and number of factories are very various and random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Counties with high density of population and factories may have higher air pollutants values than other counties even though they have fewer population and factories in reality.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More information of predictors/factors can improve analyzing the air pollution data.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Rain sometimes decreases the air pollution measurements</a:t>
            </a:r>
          </a:p>
          <a:p>
            <a:pPr lvl="1">
              <a:spcBef>
                <a:spcPts val="400"/>
              </a:spcBef>
            </a:pPr>
            <a:r>
              <a:rPr lang="en-US" sz="1500" dirty="0"/>
              <a:t>Better to analyze data collected in the same condition of weather</a:t>
            </a:r>
            <a:endParaRPr lang="en-US" dirty="0"/>
          </a:p>
          <a:p>
            <a:pPr>
              <a:spcBef>
                <a:spcPts val="400"/>
              </a:spcBef>
            </a:pPr>
            <a:endParaRPr lang="en-US" sz="16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3FC510-2E7B-EA43-988C-3024B7B8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172"/>
            <a:ext cx="7729728" cy="1188720"/>
          </a:xfrm>
        </p:spPr>
        <p:txBody>
          <a:bodyPr/>
          <a:lstStyle/>
          <a:p>
            <a:r>
              <a:rPr lang="en-US" dirty="0"/>
              <a:t>conclusion &amp; 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E414E-C739-3A48-BA59-F1925B2A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21408"/>
            <a:ext cx="5901189" cy="320040"/>
          </a:xfrm>
        </p:spPr>
        <p:txBody>
          <a:bodyPr/>
          <a:lstStyle/>
          <a:p>
            <a:r>
              <a:rPr lang="en-US" dirty="0"/>
              <a:t>Sophie Youk (sy5qm)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41249-BCE7-F44B-8D05-3AC6C854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90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755</TotalTime>
  <Words>577</Words>
  <Application>Microsoft Macintosh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Air pollution in seoul</vt:lpstr>
      <vt:lpstr>Background &amp; Data</vt:lpstr>
      <vt:lpstr>Problem, model, method &amp; Analysis</vt:lpstr>
      <vt:lpstr>Remarkable plots</vt:lpstr>
      <vt:lpstr>conclusion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in seoul</dc:title>
  <dc:creator>Sophie Youk</dc:creator>
  <cp:lastModifiedBy>Sophie Youk</cp:lastModifiedBy>
  <cp:revision>83</cp:revision>
  <dcterms:created xsi:type="dcterms:W3CDTF">2020-05-04T11:23:45Z</dcterms:created>
  <dcterms:modified xsi:type="dcterms:W3CDTF">2020-05-04T23:58:59Z</dcterms:modified>
</cp:coreProperties>
</file>