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4" r:id="rId1"/>
  </p:sldMasterIdLst>
  <p:sldIdLst>
    <p:sldId id="256" r:id="rId2"/>
    <p:sldId id="268" r:id="rId3"/>
    <p:sldId id="267" r:id="rId4"/>
    <p:sldId id="262" r:id="rId5"/>
    <p:sldId id="270" r:id="rId6"/>
    <p:sldId id="257" r:id="rId7"/>
    <p:sldId id="258" r:id="rId8"/>
    <p:sldId id="261" r:id="rId9"/>
    <p:sldId id="269" r:id="rId10"/>
    <p:sldId id="263" r:id="rId11"/>
    <p:sldId id="264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Yuefei" initials="WY" lastIdx="1" clrIdx="0">
    <p:extLst>
      <p:ext uri="{19B8F6BF-5375-455C-9EA6-DF929625EA0E}">
        <p15:presenceInfo xmlns:p15="http://schemas.microsoft.com/office/powerpoint/2012/main" userId="3834fed92ba9b7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84"/>
    <p:restoredTop sz="94795"/>
  </p:normalViewPr>
  <p:slideViewPr>
    <p:cSldViewPr snapToGrid="0" snapToObjects="1">
      <p:cViewPr varScale="1">
        <p:scale>
          <a:sx n="92" d="100"/>
          <a:sy n="92" d="100"/>
        </p:scale>
        <p:origin x="17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7T16:42:22.222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D0717B-BD4D-644D-8E7E-1C9055B3CC30}" type="datetimeFigureOut">
              <a:rPr lang="en-US" smtClean="0"/>
              <a:t>3/7/21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F312F8D-8869-B54F-BD54-22B6339E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6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717B-BD4D-644D-8E7E-1C9055B3CC30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2F8D-8869-B54F-BD54-22B6339E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0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717B-BD4D-644D-8E7E-1C9055B3CC30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2F8D-8869-B54F-BD54-22B6339E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8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717B-BD4D-644D-8E7E-1C9055B3CC30}" type="datetimeFigureOut">
              <a:rPr lang="en-US" smtClean="0"/>
              <a:t>3/7/21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2F8D-8869-B54F-BD54-22B6339E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4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DD0717B-BD4D-644D-8E7E-1C9055B3CC30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CF312F8D-8869-B54F-BD54-22B6339E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62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717B-BD4D-644D-8E7E-1C9055B3CC30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2F8D-8869-B54F-BD54-22B6339E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1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717B-BD4D-644D-8E7E-1C9055B3CC30}" type="datetimeFigureOut">
              <a:rPr lang="en-US" smtClean="0"/>
              <a:t>3/7/21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2F8D-8869-B54F-BD54-22B6339E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717B-BD4D-644D-8E7E-1C9055B3CC30}" type="datetimeFigureOut">
              <a:rPr lang="en-US" smtClean="0"/>
              <a:t>3/7/21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2F8D-8869-B54F-BD54-22B6339E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9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717B-BD4D-644D-8E7E-1C9055B3CC30}" type="datetimeFigureOut">
              <a:rPr lang="en-US" smtClean="0"/>
              <a:t>3/7/21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2F8D-8869-B54F-BD54-22B6339E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717B-BD4D-644D-8E7E-1C9055B3CC30}" type="datetimeFigureOut">
              <a:rPr lang="en-US" smtClean="0"/>
              <a:t>3/7/21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312F8D-8869-B54F-BD54-22B6339E67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814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DD0717B-BD4D-644D-8E7E-1C9055B3CC30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312F8D-8869-B54F-BD54-22B6339E67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512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DD0717B-BD4D-644D-8E7E-1C9055B3CC30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F312F8D-8869-B54F-BD54-22B6339E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4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F999-A7D1-0F41-B9CA-1C3221B348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 Churner Prediction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DC004-C1B1-624D-8003-1D4E30821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Sophie Wang </a:t>
            </a:r>
          </a:p>
        </p:txBody>
      </p:sp>
    </p:spTree>
    <p:extLst>
      <p:ext uri="{BB962C8B-B14F-4D97-AF65-F5344CB8AC3E}">
        <p14:creationId xmlns:p14="http://schemas.microsoft.com/office/powerpoint/2010/main" val="1793843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20AC-2B4A-3A41-9FEB-824592BC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Gradient Boosting is the winner! </a:t>
            </a:r>
            <a:r>
              <a:rPr lang="en-US" b="1" dirty="0">
                <a:sym typeface="Wingdings" pitchFamily="2" charset="2"/>
              </a:rPr>
              <a:t>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1997C-03DF-4143-AA55-2B4B57EFE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Weighted F1 score: 0.919</a:t>
            </a:r>
          </a:p>
          <a:p>
            <a:r>
              <a:rPr lang="en-US" dirty="0"/>
              <a:t>Weighted ROC-AUC score = 0.813 (be careful)</a:t>
            </a:r>
          </a:p>
          <a:p>
            <a:r>
              <a:rPr lang="en-US" dirty="0"/>
              <a:t>Confusion matrix and PR curve: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E7C36A-6A7B-864E-8730-6E8575596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68" y="3429000"/>
            <a:ext cx="4546827" cy="3105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0F0DEC-D71E-A34F-8FDC-0EF67E1A2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363" y="3429000"/>
            <a:ext cx="4816152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01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C428-5ADC-3943-AFD0-76682978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importance on the winner model (match the initial EDA assumption)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7AE596-A559-6A42-9ECE-006A1BD4F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0391" y="2335020"/>
            <a:ext cx="7260573" cy="452298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CFEEF7-03DA-5C46-AE8B-4FE627278428}"/>
              </a:ext>
            </a:extLst>
          </p:cNvPr>
          <p:cNvSpPr txBox="1"/>
          <p:nvPr/>
        </p:nvSpPr>
        <p:spPr>
          <a:xfrm>
            <a:off x="619760" y="2487420"/>
            <a:ext cx="2966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Change in transaction Count (Q4 over Q1) </a:t>
            </a:r>
            <a:r>
              <a:rPr lang="en-US" sz="1000" b="1" dirty="0"/>
              <a:t>is the most important feature for this model </a:t>
            </a:r>
          </a:p>
        </p:txBody>
      </p:sp>
    </p:spTree>
    <p:extLst>
      <p:ext uri="{BB962C8B-B14F-4D97-AF65-F5344CB8AC3E}">
        <p14:creationId xmlns:p14="http://schemas.microsoft.com/office/powerpoint/2010/main" val="293754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49DC-CB92-4B4B-BDFF-44856713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Deployment using </a:t>
            </a:r>
            <a:r>
              <a:rPr lang="en-US" dirty="0" err="1"/>
              <a:t>Streamlit</a:t>
            </a:r>
            <a:br>
              <a:rPr lang="en-US" dirty="0"/>
            </a:br>
            <a:r>
              <a:rPr lang="en-US" sz="2200" dirty="0"/>
              <a:t>http://192.168.0.11:8502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5B4397-0E56-3148-9BCE-90C3CC710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4625"/>
            <a:ext cx="9161543" cy="4591050"/>
          </a:xfrm>
        </p:spPr>
      </p:pic>
    </p:spTree>
    <p:extLst>
      <p:ext uri="{BB962C8B-B14F-4D97-AF65-F5344CB8AC3E}">
        <p14:creationId xmlns:p14="http://schemas.microsoft.com/office/powerpoint/2010/main" val="2473367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C2D7-30AB-A743-BD64-7D0F0209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96FA7-DDD3-A041-A52B-E3C408D6A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Imbalanced dataset is very common in business world(carefully choose model and metrics)</a:t>
            </a:r>
          </a:p>
          <a:p>
            <a:r>
              <a:rPr lang="en-US" dirty="0"/>
              <a:t>Start from baseline model (linear model) and check if ensemble models can beat baseline model performance</a:t>
            </a:r>
          </a:p>
          <a:p>
            <a:r>
              <a:rPr lang="en-US" dirty="0"/>
              <a:t>Lock away test data at very beginning to prevent data leakage</a:t>
            </a:r>
          </a:p>
          <a:p>
            <a:r>
              <a:rPr lang="en-US" dirty="0"/>
              <a:t>Make sure the training and test set has the same distribution </a:t>
            </a:r>
          </a:p>
          <a:p>
            <a:r>
              <a:rPr lang="en-US" dirty="0"/>
              <a:t>Use </a:t>
            </a:r>
            <a:r>
              <a:rPr lang="en-US" dirty="0" err="1"/>
              <a:t>RandomSearch</a:t>
            </a:r>
            <a:r>
              <a:rPr lang="en-US" dirty="0"/>
              <a:t> instead of </a:t>
            </a:r>
            <a:r>
              <a:rPr lang="en-US" dirty="0" err="1"/>
              <a:t>GridSearch</a:t>
            </a:r>
            <a:r>
              <a:rPr lang="en-US" dirty="0"/>
              <a:t> to improve training speed </a:t>
            </a:r>
          </a:p>
          <a:p>
            <a:r>
              <a:rPr lang="en-US" dirty="0"/>
              <a:t>Check feature importance of the final model can help with business decisions (although feature importance is only a hint, not gospel since feature importance is model-specific)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4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D8FA-05B4-804D-9893-B1E13A18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8A129-4D15-5A42-A8B6-0A9F208C0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EDA and Visualization 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Model selection</a:t>
            </a:r>
          </a:p>
          <a:p>
            <a:r>
              <a:rPr lang="en-US" dirty="0"/>
              <a:t>Model deployment (</a:t>
            </a:r>
            <a:r>
              <a:rPr lang="en-US" dirty="0" err="1"/>
              <a:t>streamlit</a:t>
            </a:r>
            <a:r>
              <a:rPr lang="en-US" dirty="0"/>
              <a:t>)</a:t>
            </a:r>
          </a:p>
          <a:p>
            <a:r>
              <a:rPr lang="en-US" dirty="0"/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50972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7BBC-6106-6942-97EA-C3898E76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A4800DB-7D7E-A94A-990A-7778919BD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633" y="1797424"/>
            <a:ext cx="9468734" cy="4706242"/>
          </a:xfrm>
        </p:spPr>
      </p:pic>
    </p:spTree>
    <p:extLst>
      <p:ext uri="{BB962C8B-B14F-4D97-AF65-F5344CB8AC3E}">
        <p14:creationId xmlns:p14="http://schemas.microsoft.com/office/powerpoint/2010/main" val="55380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7093-0257-B249-B5BE-9D048414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65126"/>
            <a:ext cx="11039475" cy="520700"/>
          </a:xfrm>
        </p:spPr>
        <p:txBody>
          <a:bodyPr>
            <a:normAutofit fontScale="90000"/>
          </a:bodyPr>
          <a:lstStyle/>
          <a:p>
            <a:r>
              <a:rPr lang="en-US" dirty="0"/>
              <a:t>EDA and understand the data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6612932-F221-704A-879F-E4C8AA976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034" y="992339"/>
            <a:ext cx="7721878" cy="5676955"/>
          </a:xfrm>
        </p:spPr>
      </p:pic>
    </p:spTree>
    <p:extLst>
      <p:ext uri="{BB962C8B-B14F-4D97-AF65-F5344CB8AC3E}">
        <p14:creationId xmlns:p14="http://schemas.microsoft.com/office/powerpoint/2010/main" val="103369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138F-21D8-C84D-82C9-3B374CF6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7C6AA-60FC-434B-B388-468BAEAB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1: Dropped the customer ID number (not predictive and might hurt the model performance)</a:t>
            </a:r>
          </a:p>
          <a:p>
            <a:endParaRPr lang="en-US" dirty="0"/>
          </a:p>
          <a:p>
            <a:r>
              <a:rPr lang="en-US" dirty="0"/>
              <a:t>2: Impute numeric columns with median and impute categorical columns with most frequent value</a:t>
            </a:r>
          </a:p>
          <a:p>
            <a:endParaRPr lang="en-US" dirty="0"/>
          </a:p>
          <a:p>
            <a:r>
              <a:rPr lang="en-US" dirty="0"/>
              <a:t>3: </a:t>
            </a:r>
            <a:r>
              <a:rPr lang="en-US" dirty="0" err="1"/>
              <a:t>OrdinalEncoder</a:t>
            </a:r>
            <a:r>
              <a:rPr lang="en-US" dirty="0"/>
              <a:t>() to convert categorical features to numeric numbers</a:t>
            </a:r>
          </a:p>
          <a:p>
            <a:endParaRPr lang="en-US" dirty="0"/>
          </a:p>
          <a:p>
            <a:r>
              <a:rPr lang="en-US" dirty="0"/>
              <a:t>Everything is in </a:t>
            </a:r>
            <a:r>
              <a:rPr lang="en-US" dirty="0" err="1"/>
              <a:t>sk</a:t>
            </a:r>
            <a:r>
              <a:rPr lang="en-US" dirty="0"/>
              <a:t>-learn pipeline so I make sure to apply the same feature engineering process on both training </a:t>
            </a:r>
            <a:r>
              <a:rPr lang="en-US"/>
              <a:t>and testing 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6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FAE1-6EAF-4248-A652-C3477165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15B4-6235-EA48-881F-E7A481385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Weighted F1 score from CV: 0.8577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27C01C-858F-8443-8C50-107B7E804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14" y="2616371"/>
            <a:ext cx="7655302" cy="341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5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4D27-2948-204D-A6F4-D142B3164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0920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Random Forest</a:t>
            </a:r>
          </a:p>
        </p:txBody>
      </p:sp>
      <p:sp>
        <p:nvSpPr>
          <p:cNvPr id="36" name="Content Placeholder 21">
            <a:extLst>
              <a:ext uri="{FF2B5EF4-FFF2-40B4-BE49-F238E27FC236}">
                <a16:creationId xmlns:a16="http://schemas.microsoft.com/office/drawing/2014/main" id="{04A5EF7D-9A62-4BC0-9FFF-25E3CD599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472" y="1594022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2000" dirty="0"/>
              <a:t>Weighted F1 score from CV: 0.9</a:t>
            </a:r>
            <a:r>
              <a:rPr lang="en-US" altLang="zh-CN" sz="2000" dirty="0"/>
              <a:t>169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5A006F-AAE7-DF4D-9253-AE18431E8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596" y="2552870"/>
            <a:ext cx="7201809" cy="334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9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5629-B19B-7A4B-A77A-74F4EA81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ExtraTreesClassifier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A5E62E-9395-8047-A803-4F2DBDD10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Weighted F1 score from CV: 0.9017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2B372B-130D-A04B-86B1-19671552F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88" y="2593202"/>
            <a:ext cx="7512036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2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5629-B19B-7A4B-A77A-74F4EA81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A5E62E-9395-8047-A803-4F2DBDD10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Weighted F1 score from CV: 0.9136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FA449FE-16A5-7D40-80CC-472295FDE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614" y="2618263"/>
            <a:ext cx="6545178" cy="359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23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{598EBF60-6454-D949-BAEB-759888E10E64}tf10001067</Template>
  <TotalTime>442</TotalTime>
  <Words>289</Words>
  <Application>Microsoft Macintosh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Garamond</vt:lpstr>
      <vt:lpstr>Savon</vt:lpstr>
      <vt:lpstr>Bank Churner Prediction </vt:lpstr>
      <vt:lpstr>Preview</vt:lpstr>
      <vt:lpstr>Dataset</vt:lpstr>
      <vt:lpstr>EDA and understand the data</vt:lpstr>
      <vt:lpstr>Feature engineering </vt:lpstr>
      <vt:lpstr>Logistic Regression</vt:lpstr>
      <vt:lpstr>Random Forest</vt:lpstr>
      <vt:lpstr>ExtraTreesClassifier</vt:lpstr>
      <vt:lpstr>Gradient Boosting</vt:lpstr>
      <vt:lpstr>Gradient Boosting is the winner!  </vt:lpstr>
      <vt:lpstr>Feature importance on the winner model (match the initial EDA assumption)</vt:lpstr>
      <vt:lpstr>Deployment using Streamlit http://192.168.0.11:8502 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Yuefei</dc:creator>
  <cp:lastModifiedBy>Wang Yuefei</cp:lastModifiedBy>
  <cp:revision>71</cp:revision>
  <dcterms:created xsi:type="dcterms:W3CDTF">2021-03-04T00:29:17Z</dcterms:created>
  <dcterms:modified xsi:type="dcterms:W3CDTF">2021-03-08T01:16:25Z</dcterms:modified>
</cp:coreProperties>
</file>