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59618d47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59618d47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59618d47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59618d4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59618d47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59618d47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Shape: 8124 (rows) x 23 (columns) &lt;-meaning there are </a:t>
            </a:r>
            <a:r>
              <a:rPr lang="en">
                <a:solidFill>
                  <a:schemeClr val="dk1"/>
                </a:solidFill>
              </a:rPr>
              <a:t>roughly 8000 instances, </a:t>
            </a:r>
            <a:r>
              <a:rPr lang="en"/>
              <a:t>22 features and 1 target.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59618d47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59618d47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59618d47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59618d47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59618d47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59618d47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59618d4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59618d4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59618d47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59618d47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Model Complexity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Logistic Regression</a:t>
            </a:r>
            <a:r>
              <a:rPr lang="en">
                <a:solidFill>
                  <a:schemeClr val="dk1"/>
                </a:solidFill>
              </a:rPr>
              <a:t> is simple and interpretable.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Decision Trees</a:t>
            </a:r>
            <a:r>
              <a:rPr lang="en">
                <a:solidFill>
                  <a:schemeClr val="dk1"/>
                </a:solidFill>
              </a:rPr>
              <a:t> can overfit but are easy to visualize.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Random Forest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XGBoost</a:t>
            </a:r>
            <a:r>
              <a:rPr lang="en">
                <a:solidFill>
                  <a:schemeClr val="dk1"/>
                </a:solidFill>
              </a:rPr>
              <a:t> are more complex but handle variance and bias well.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Neural Networks</a:t>
            </a:r>
            <a:r>
              <a:rPr lang="en">
                <a:solidFill>
                  <a:schemeClr val="dk1"/>
                </a:solidFill>
              </a:rPr>
              <a:t> are highly flexible but overkill for simple problems.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Random Forest</a:t>
            </a:r>
            <a:r>
              <a:rPr lang="en">
                <a:solidFill>
                  <a:schemeClr val="dk1"/>
                </a:solidFill>
              </a:rPr>
              <a:t> is the best balance of performance, robustness, and interpretability for this specific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2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1800" y="327400"/>
            <a:ext cx="633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8544F"/>
                </a:solidFill>
              </a:rPr>
              <a:t>Mushroom Classification</a:t>
            </a:r>
            <a:endParaRPr sz="3600">
              <a:solidFill>
                <a:srgbClr val="58544F"/>
              </a:solidFill>
            </a:endParaRPr>
          </a:p>
        </p:txBody>
      </p:sp>
      <p:pic>
        <p:nvPicPr>
          <p:cNvPr id="55" name="Google Shape;55;p13" title="Grow-Mushrooms.png"/>
          <p:cNvPicPr preferRelativeResize="0"/>
          <p:nvPr/>
        </p:nvPicPr>
        <p:blipFill rotWithShape="1">
          <a:blip r:embed="rId3">
            <a:alphaModFix/>
          </a:blip>
          <a:srcRect b="0" l="0" r="0" t="2499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4200" y="327400"/>
            <a:ext cx="633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58544F"/>
                </a:solidFill>
              </a:rPr>
              <a:t>Mushroom Classification</a:t>
            </a:r>
            <a:endParaRPr b="1" sz="3800">
              <a:solidFill>
                <a:srgbClr val="58544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14200" y="10354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8D8376"/>
                </a:solidFill>
              </a:rPr>
              <a:t> </a:t>
            </a:r>
            <a:r>
              <a:rPr lang="en" sz="1500">
                <a:solidFill>
                  <a:srgbClr val="8D8376"/>
                </a:solidFill>
              </a:rPr>
              <a:t>Sophina Nichols</a:t>
            </a:r>
            <a:endParaRPr sz="1500">
              <a:solidFill>
                <a:srgbClr val="8D837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2C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21800" y="327400"/>
            <a:ext cx="413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8544F"/>
                </a:solidFill>
              </a:rPr>
              <a:t>Problem</a:t>
            </a:r>
            <a:endParaRPr sz="3600">
              <a:solidFill>
                <a:srgbClr val="58544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23800" y="1099750"/>
            <a:ext cx="8087700" cy="3594000"/>
          </a:xfrm>
          <a:prstGeom prst="rect">
            <a:avLst/>
          </a:prstGeom>
          <a:solidFill>
            <a:srgbClr val="DBC2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8544F"/>
                </a:solidFill>
              </a:rPr>
              <a:t> </a:t>
            </a:r>
            <a:r>
              <a:rPr b="1" lang="en" sz="1800">
                <a:solidFill>
                  <a:srgbClr val="58544F"/>
                </a:solidFill>
              </a:rPr>
              <a:t>Problem</a:t>
            </a:r>
            <a:r>
              <a:rPr lang="en" sz="1800">
                <a:solidFill>
                  <a:srgbClr val="58544F"/>
                </a:solidFill>
              </a:rPr>
              <a:t>:</a:t>
            </a:r>
            <a:r>
              <a:rPr b="1" lang="en" sz="1800">
                <a:solidFill>
                  <a:srgbClr val="58544F"/>
                </a:solidFill>
              </a:rPr>
              <a:t> </a:t>
            </a:r>
            <a:endParaRPr b="1" sz="18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8544F"/>
                </a:solidFill>
              </a:rPr>
              <a:t> Training machine learning classification models on a </a:t>
            </a:r>
            <a:r>
              <a:rPr i="1" lang="en" sz="1800">
                <a:solidFill>
                  <a:srgbClr val="58544F"/>
                </a:solidFill>
              </a:rPr>
              <a:t>labeled</a:t>
            </a:r>
            <a:r>
              <a:rPr lang="en" sz="1800">
                <a:solidFill>
                  <a:srgbClr val="58544F"/>
                </a:solidFill>
              </a:rPr>
              <a:t> dataset of mushroom characteristics to develop an automated system that accurately classifies mushrooms as </a:t>
            </a:r>
            <a:r>
              <a:rPr i="1" lang="en" sz="1800">
                <a:solidFill>
                  <a:srgbClr val="58544F"/>
                </a:solidFill>
              </a:rPr>
              <a:t>poisonous</a:t>
            </a:r>
            <a:r>
              <a:rPr lang="en" sz="1800">
                <a:solidFill>
                  <a:srgbClr val="58544F"/>
                </a:solidFill>
              </a:rPr>
              <a:t> or </a:t>
            </a:r>
            <a:r>
              <a:rPr i="1" lang="en" sz="1800">
                <a:solidFill>
                  <a:srgbClr val="58544F"/>
                </a:solidFill>
              </a:rPr>
              <a:t>edible</a:t>
            </a:r>
            <a:r>
              <a:rPr lang="en" sz="1800">
                <a:solidFill>
                  <a:srgbClr val="58544F"/>
                </a:solidFill>
              </a:rPr>
              <a:t> based on their attributes.</a:t>
            </a:r>
            <a:endParaRPr sz="18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58544F"/>
              </a:solidFill>
            </a:endParaRPr>
          </a:p>
        </p:txBody>
      </p:sp>
      <p:pic>
        <p:nvPicPr>
          <p:cNvPr id="64" name="Google Shape;64;p14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470" y="3581400"/>
            <a:ext cx="160753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2C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21800" y="327400"/>
            <a:ext cx="386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8544F"/>
                </a:solidFill>
              </a:rPr>
              <a:t>Dataset Overview</a:t>
            </a:r>
            <a:endParaRPr sz="3600">
              <a:solidFill>
                <a:srgbClr val="58544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23800" y="1099750"/>
            <a:ext cx="3657600" cy="2781900"/>
          </a:xfrm>
          <a:prstGeom prst="rect">
            <a:avLst/>
          </a:prstGeom>
          <a:solidFill>
            <a:srgbClr val="DBC2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8544F"/>
                </a:solidFill>
              </a:rPr>
              <a:t> </a:t>
            </a:r>
            <a:r>
              <a:rPr b="1" lang="en" sz="1700">
                <a:solidFill>
                  <a:srgbClr val="58544F"/>
                </a:solidFill>
              </a:rPr>
              <a:t>Shape</a:t>
            </a:r>
            <a:r>
              <a:rPr lang="en" sz="1600">
                <a:solidFill>
                  <a:srgbClr val="58544F"/>
                </a:solidFill>
              </a:rPr>
              <a:t>: 8124 x 23</a:t>
            </a:r>
            <a:endParaRPr sz="16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8544F"/>
                </a:solidFill>
              </a:rPr>
              <a:t> </a:t>
            </a:r>
            <a:r>
              <a:rPr b="1" lang="en" sz="1700">
                <a:solidFill>
                  <a:srgbClr val="58544F"/>
                </a:solidFill>
              </a:rPr>
              <a:t>Info</a:t>
            </a:r>
            <a:r>
              <a:rPr lang="en" sz="1600">
                <a:solidFill>
                  <a:srgbClr val="58544F"/>
                </a:solidFill>
              </a:rPr>
              <a:t>: categorical</a:t>
            </a:r>
            <a:endParaRPr sz="16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8544F"/>
                </a:solidFill>
              </a:rPr>
              <a:t> </a:t>
            </a:r>
            <a:r>
              <a:rPr b="1" lang="en" sz="1700">
                <a:solidFill>
                  <a:srgbClr val="58544F"/>
                </a:solidFill>
              </a:rPr>
              <a:t>Target</a:t>
            </a:r>
            <a:r>
              <a:rPr lang="en" sz="1600">
                <a:solidFill>
                  <a:srgbClr val="58544F"/>
                </a:solidFill>
              </a:rPr>
              <a:t>: class</a:t>
            </a:r>
            <a:endParaRPr sz="16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8544F"/>
                </a:solidFill>
              </a:rPr>
              <a:t> </a:t>
            </a:r>
            <a:r>
              <a:rPr b="1" lang="en" sz="1700">
                <a:solidFill>
                  <a:srgbClr val="58544F"/>
                </a:solidFill>
              </a:rPr>
              <a:t>Features</a:t>
            </a:r>
            <a:r>
              <a:rPr lang="en" sz="1600">
                <a:solidFill>
                  <a:srgbClr val="58544F"/>
                </a:solidFill>
              </a:rPr>
              <a:t>: cap-shape, cap-color,  </a:t>
            </a:r>
            <a:endParaRPr sz="16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8544F"/>
                </a:solidFill>
              </a:rPr>
              <a:t> cap-surface, bruises, odor, …</a:t>
            </a:r>
            <a:endParaRPr sz="1600">
              <a:solidFill>
                <a:srgbClr val="58544F"/>
              </a:solidFill>
            </a:endParaRPr>
          </a:p>
        </p:txBody>
      </p:sp>
      <p:pic>
        <p:nvPicPr>
          <p:cNvPr id="71" name="Google Shape;71;p15" title="Screenshot 2025-05-06 at 10.22.08 PM.png"/>
          <p:cNvPicPr preferRelativeResize="0"/>
          <p:nvPr/>
        </p:nvPicPr>
        <p:blipFill rotWithShape="1">
          <a:blip r:embed="rId3">
            <a:alphaModFix/>
          </a:blip>
          <a:srcRect b="5749" l="6398" r="7594" t="3424"/>
          <a:stretch/>
        </p:blipFill>
        <p:spPr>
          <a:xfrm>
            <a:off x="4194318" y="1099750"/>
            <a:ext cx="4520606" cy="27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title="images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470" y="3581400"/>
            <a:ext cx="160753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2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21800" y="327400"/>
            <a:ext cx="431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8544F"/>
                </a:solidFill>
              </a:rPr>
              <a:t>Data Preprocessing</a:t>
            </a:r>
            <a:endParaRPr sz="3600">
              <a:solidFill>
                <a:srgbClr val="58544F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23800" y="1099750"/>
            <a:ext cx="8097300" cy="3019200"/>
          </a:xfrm>
          <a:prstGeom prst="rect">
            <a:avLst/>
          </a:prstGeom>
          <a:solidFill>
            <a:srgbClr val="DBC2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8544F"/>
                </a:solidFill>
              </a:rPr>
              <a:t> </a:t>
            </a:r>
            <a:r>
              <a:rPr lang="en" sz="1800">
                <a:solidFill>
                  <a:srgbClr val="58544F"/>
                </a:solidFill>
              </a:rPr>
              <a:t>–</a:t>
            </a:r>
            <a:r>
              <a:rPr b="1" lang="en" sz="1800">
                <a:solidFill>
                  <a:srgbClr val="58544F"/>
                </a:solidFill>
              </a:rPr>
              <a:t>  </a:t>
            </a:r>
            <a:r>
              <a:rPr lang="en" sz="1800">
                <a:solidFill>
                  <a:srgbClr val="58544F"/>
                </a:solidFill>
              </a:rPr>
              <a:t>Replaced </a:t>
            </a:r>
            <a:r>
              <a:rPr b="1" lang="en" sz="1800">
                <a:solidFill>
                  <a:srgbClr val="58544F"/>
                </a:solidFill>
              </a:rPr>
              <a:t>missing values</a:t>
            </a:r>
            <a:r>
              <a:rPr lang="en" sz="1800">
                <a:solidFill>
                  <a:srgbClr val="58544F"/>
                </a:solidFill>
              </a:rPr>
              <a:t> in ‘stalk-root’ with </a:t>
            </a:r>
            <a:r>
              <a:rPr i="1" lang="en" sz="1800">
                <a:solidFill>
                  <a:srgbClr val="58544F"/>
                </a:solidFill>
              </a:rPr>
              <a:t>mode</a:t>
            </a:r>
            <a:r>
              <a:rPr lang="en" sz="1800">
                <a:solidFill>
                  <a:srgbClr val="58544F"/>
                </a:solidFill>
              </a:rPr>
              <a:t> of column</a:t>
            </a:r>
            <a:endParaRPr sz="18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8544F"/>
                </a:solidFill>
              </a:rPr>
              <a:t> </a:t>
            </a:r>
            <a:r>
              <a:rPr lang="en" sz="1800">
                <a:solidFill>
                  <a:srgbClr val="58544F"/>
                </a:solidFill>
              </a:rPr>
              <a:t>–</a:t>
            </a:r>
            <a:r>
              <a:rPr b="1" lang="en" sz="1800">
                <a:solidFill>
                  <a:srgbClr val="58544F"/>
                </a:solidFill>
              </a:rPr>
              <a:t>  </a:t>
            </a:r>
            <a:r>
              <a:rPr lang="en" sz="1800">
                <a:solidFill>
                  <a:srgbClr val="58544F"/>
                </a:solidFill>
              </a:rPr>
              <a:t>Separated dataset into features (</a:t>
            </a:r>
            <a:r>
              <a:rPr b="1" lang="en" sz="1800">
                <a:solidFill>
                  <a:srgbClr val="58544F"/>
                </a:solidFill>
              </a:rPr>
              <a:t>X</a:t>
            </a:r>
            <a:r>
              <a:rPr lang="en" sz="1800">
                <a:solidFill>
                  <a:srgbClr val="58544F"/>
                </a:solidFill>
              </a:rPr>
              <a:t>) and target (</a:t>
            </a:r>
            <a:r>
              <a:rPr b="1" lang="en" sz="1800">
                <a:solidFill>
                  <a:srgbClr val="58544F"/>
                </a:solidFill>
              </a:rPr>
              <a:t>y</a:t>
            </a:r>
            <a:r>
              <a:rPr lang="en" sz="1800">
                <a:solidFill>
                  <a:srgbClr val="58544F"/>
                </a:solidFill>
              </a:rPr>
              <a:t>)</a:t>
            </a:r>
            <a:endParaRPr sz="18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8544F"/>
                </a:solidFill>
              </a:rPr>
              <a:t> </a:t>
            </a:r>
            <a:r>
              <a:rPr lang="en" sz="1800">
                <a:solidFill>
                  <a:srgbClr val="58544F"/>
                </a:solidFill>
              </a:rPr>
              <a:t>–</a:t>
            </a:r>
            <a:r>
              <a:rPr b="1" lang="en" sz="1800">
                <a:solidFill>
                  <a:srgbClr val="58544F"/>
                </a:solidFill>
              </a:rPr>
              <a:t>  </a:t>
            </a:r>
            <a:r>
              <a:rPr lang="en" sz="1800">
                <a:solidFill>
                  <a:srgbClr val="58544F"/>
                </a:solidFill>
              </a:rPr>
              <a:t>Used </a:t>
            </a:r>
            <a:r>
              <a:rPr lang="en" sz="1800">
                <a:solidFill>
                  <a:srgbClr val="58544F"/>
                </a:solidFill>
                <a:latin typeface="Courier New"/>
                <a:ea typeface="Courier New"/>
                <a:cs typeface="Courier New"/>
                <a:sym typeface="Courier New"/>
              </a:rPr>
              <a:t>OneHotEncoder</a:t>
            </a:r>
            <a:r>
              <a:rPr lang="en" sz="1800">
                <a:solidFill>
                  <a:srgbClr val="58544F"/>
                </a:solidFill>
              </a:rPr>
              <a:t> to convert features to numeric format</a:t>
            </a:r>
            <a:endParaRPr sz="18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8544F"/>
                </a:solidFill>
              </a:rPr>
              <a:t> </a:t>
            </a:r>
            <a:r>
              <a:rPr lang="en" sz="1800">
                <a:solidFill>
                  <a:srgbClr val="58544F"/>
                </a:solidFill>
              </a:rPr>
              <a:t>–</a:t>
            </a:r>
            <a:r>
              <a:rPr b="1" lang="en" sz="1800">
                <a:solidFill>
                  <a:srgbClr val="58544F"/>
                </a:solidFill>
              </a:rPr>
              <a:t>  </a:t>
            </a:r>
            <a:r>
              <a:rPr lang="en" sz="1800">
                <a:solidFill>
                  <a:srgbClr val="58544F"/>
                </a:solidFill>
              </a:rPr>
              <a:t>Split dataset into </a:t>
            </a:r>
            <a:r>
              <a:rPr b="1" lang="en" sz="1800">
                <a:solidFill>
                  <a:srgbClr val="58544F"/>
                </a:solidFill>
              </a:rPr>
              <a:t>training</a:t>
            </a:r>
            <a:r>
              <a:rPr lang="en" sz="1800">
                <a:solidFill>
                  <a:srgbClr val="58544F"/>
                </a:solidFill>
              </a:rPr>
              <a:t> and </a:t>
            </a:r>
            <a:r>
              <a:rPr b="1" lang="en" sz="1800">
                <a:solidFill>
                  <a:srgbClr val="58544F"/>
                </a:solidFill>
              </a:rPr>
              <a:t>testing</a:t>
            </a:r>
            <a:r>
              <a:rPr lang="en" sz="1800">
                <a:solidFill>
                  <a:srgbClr val="58544F"/>
                </a:solidFill>
              </a:rPr>
              <a:t> sets</a:t>
            </a:r>
            <a:endParaRPr sz="18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8544F"/>
                </a:solidFill>
              </a:rPr>
              <a:t> </a:t>
            </a:r>
            <a:r>
              <a:rPr lang="en" sz="1800">
                <a:solidFill>
                  <a:srgbClr val="58544F"/>
                </a:solidFill>
              </a:rPr>
              <a:t>–</a:t>
            </a:r>
            <a:r>
              <a:rPr b="1" lang="en" sz="1800">
                <a:solidFill>
                  <a:srgbClr val="58544F"/>
                </a:solidFill>
              </a:rPr>
              <a:t>  </a:t>
            </a:r>
            <a:r>
              <a:rPr lang="en" sz="1800">
                <a:solidFill>
                  <a:srgbClr val="58544F"/>
                </a:solidFill>
              </a:rPr>
              <a:t>Scaled features using </a:t>
            </a:r>
            <a:r>
              <a:rPr lang="en" sz="1800">
                <a:solidFill>
                  <a:srgbClr val="58544F"/>
                </a:solidFill>
                <a:latin typeface="Courier New"/>
                <a:ea typeface="Courier New"/>
                <a:cs typeface="Courier New"/>
                <a:sym typeface="Courier New"/>
              </a:rPr>
              <a:t>StandardScaler</a:t>
            </a:r>
            <a:r>
              <a:rPr lang="en" sz="1800">
                <a:solidFill>
                  <a:srgbClr val="58544F"/>
                </a:solidFill>
              </a:rPr>
              <a:t> </a:t>
            </a:r>
            <a:endParaRPr b="1" sz="18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44F"/>
              </a:solidFill>
            </a:endParaRPr>
          </a:p>
        </p:txBody>
      </p:sp>
      <p:pic>
        <p:nvPicPr>
          <p:cNvPr id="79" name="Google Shape;79;p16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470" y="3581400"/>
            <a:ext cx="160753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2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21800" y="327400"/>
            <a:ext cx="468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8544F"/>
                </a:solidFill>
              </a:rPr>
              <a:t>Models Implemented</a:t>
            </a:r>
            <a:endParaRPr sz="3600">
              <a:solidFill>
                <a:srgbClr val="58544F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23800" y="1099750"/>
            <a:ext cx="8097300" cy="3019200"/>
          </a:xfrm>
          <a:prstGeom prst="rect">
            <a:avLst/>
          </a:prstGeom>
          <a:solidFill>
            <a:srgbClr val="DBC2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58544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8544F"/>
              </a:buClr>
              <a:buSzPts val="1800"/>
              <a:buAutoNum type="arabicPeriod"/>
            </a:pPr>
            <a:r>
              <a:rPr lang="en" sz="1800">
                <a:solidFill>
                  <a:srgbClr val="58544F"/>
                </a:solidFill>
              </a:rPr>
              <a:t>Logistic Regression</a:t>
            </a:r>
            <a:endParaRPr sz="1800">
              <a:solidFill>
                <a:srgbClr val="58544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8544F"/>
              </a:buClr>
              <a:buSzPts val="1800"/>
              <a:buAutoNum type="arabicPeriod"/>
            </a:pPr>
            <a:r>
              <a:rPr lang="en" sz="1800">
                <a:solidFill>
                  <a:srgbClr val="58544F"/>
                </a:solidFill>
              </a:rPr>
              <a:t>K-Nearest Neighbors</a:t>
            </a:r>
            <a:endParaRPr sz="1800">
              <a:solidFill>
                <a:srgbClr val="58544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8544F"/>
              </a:buClr>
              <a:buSzPts val="1800"/>
              <a:buAutoNum type="arabicPeriod"/>
            </a:pPr>
            <a:r>
              <a:rPr lang="en" sz="1800">
                <a:solidFill>
                  <a:srgbClr val="58544F"/>
                </a:solidFill>
              </a:rPr>
              <a:t>Neural Network</a:t>
            </a:r>
            <a:endParaRPr sz="1800">
              <a:solidFill>
                <a:srgbClr val="58544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8544F"/>
              </a:buClr>
              <a:buSzPts val="1800"/>
              <a:buAutoNum type="arabicPeriod"/>
            </a:pPr>
            <a:r>
              <a:rPr lang="en" sz="1800">
                <a:solidFill>
                  <a:srgbClr val="58544F"/>
                </a:solidFill>
              </a:rPr>
              <a:t>Random Forest</a:t>
            </a:r>
            <a:endParaRPr sz="1800">
              <a:solidFill>
                <a:srgbClr val="58544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8544F"/>
              </a:buClr>
              <a:buSzPts val="1800"/>
              <a:buAutoNum type="arabicPeriod"/>
            </a:pPr>
            <a:r>
              <a:rPr lang="en" sz="1800">
                <a:solidFill>
                  <a:srgbClr val="58544F"/>
                </a:solidFill>
              </a:rPr>
              <a:t>XGBoost</a:t>
            </a:r>
            <a:endParaRPr sz="18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44F"/>
              </a:solidFill>
            </a:endParaRPr>
          </a:p>
        </p:txBody>
      </p:sp>
      <p:pic>
        <p:nvPicPr>
          <p:cNvPr id="86" name="Google Shape;86;p17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470" y="3581400"/>
            <a:ext cx="160753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2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321800" y="327400"/>
            <a:ext cx="633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8544F"/>
                </a:solidFill>
              </a:rPr>
              <a:t>Model Comparison</a:t>
            </a:r>
            <a:endParaRPr sz="3600">
              <a:solidFill>
                <a:srgbClr val="58544F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23800" y="1099750"/>
            <a:ext cx="3937800" cy="2581500"/>
          </a:xfrm>
          <a:prstGeom prst="rect">
            <a:avLst/>
          </a:prstGeom>
          <a:solidFill>
            <a:srgbClr val="DBC2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8544F"/>
                </a:solidFill>
              </a:rPr>
              <a:t> All </a:t>
            </a:r>
            <a:r>
              <a:rPr lang="en" sz="1600">
                <a:solidFill>
                  <a:srgbClr val="58544F"/>
                </a:solidFill>
              </a:rPr>
              <a:t>models achieved 100% accuracy. This suggests features exists that are </a:t>
            </a:r>
            <a:r>
              <a:rPr b="1" lang="en" sz="1600">
                <a:solidFill>
                  <a:srgbClr val="58544F"/>
                </a:solidFill>
              </a:rPr>
              <a:t>highly predictive</a:t>
            </a:r>
            <a:r>
              <a:rPr lang="en" sz="1600">
                <a:solidFill>
                  <a:srgbClr val="58544F"/>
                </a:solidFill>
              </a:rPr>
              <a:t> of class.</a:t>
            </a:r>
            <a:endParaRPr sz="1800">
              <a:solidFill>
                <a:srgbClr val="58544F"/>
              </a:solidFill>
            </a:endParaRPr>
          </a:p>
        </p:txBody>
      </p:sp>
      <p:pic>
        <p:nvPicPr>
          <p:cNvPr id="93" name="Google Shape;93;p18" title="Screenshot 2025-05-06 at 11.51.52 PM.png"/>
          <p:cNvPicPr preferRelativeResize="0"/>
          <p:nvPr/>
        </p:nvPicPr>
        <p:blipFill rotWithShape="1">
          <a:blip r:embed="rId3">
            <a:alphaModFix/>
          </a:blip>
          <a:srcRect b="3453" l="2931" r="3400" t="3704"/>
          <a:stretch/>
        </p:blipFill>
        <p:spPr>
          <a:xfrm>
            <a:off x="4446475" y="1099750"/>
            <a:ext cx="4223725" cy="25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title="images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470" y="3581400"/>
            <a:ext cx="160753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2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21800" y="327400"/>
            <a:ext cx="4543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8544F"/>
                </a:solidFill>
              </a:rPr>
              <a:t>Feature Importance</a:t>
            </a:r>
            <a:endParaRPr sz="3600">
              <a:solidFill>
                <a:srgbClr val="58544F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23800" y="1099750"/>
            <a:ext cx="8097900" cy="3019200"/>
          </a:xfrm>
          <a:prstGeom prst="rect">
            <a:avLst/>
          </a:prstGeom>
          <a:solidFill>
            <a:srgbClr val="DBC2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8544F"/>
                </a:solidFill>
              </a:rPr>
              <a:t> </a:t>
            </a:r>
            <a:r>
              <a:rPr lang="en" sz="1800">
                <a:solidFill>
                  <a:srgbClr val="58544F"/>
                </a:solidFill>
              </a:rPr>
              <a:t>–  Used</a:t>
            </a:r>
            <a:r>
              <a:rPr b="1" lang="en" sz="1800">
                <a:solidFill>
                  <a:srgbClr val="58544F"/>
                </a:solidFill>
              </a:rPr>
              <a:t> </a:t>
            </a:r>
            <a:r>
              <a:rPr lang="en" sz="1800">
                <a:solidFill>
                  <a:srgbClr val="58544F"/>
                </a:solidFill>
                <a:latin typeface="Courier New"/>
                <a:ea typeface="Courier New"/>
                <a:cs typeface="Courier New"/>
                <a:sym typeface="Courier New"/>
              </a:rPr>
              <a:t>RandomForest</a:t>
            </a:r>
            <a:r>
              <a:rPr b="1" lang="en" sz="1800">
                <a:solidFill>
                  <a:srgbClr val="58544F"/>
                </a:solidFill>
              </a:rPr>
              <a:t> </a:t>
            </a:r>
            <a:r>
              <a:rPr lang="en" sz="1800">
                <a:solidFill>
                  <a:srgbClr val="58544F"/>
                </a:solidFill>
              </a:rPr>
              <a:t>to evaluate </a:t>
            </a:r>
            <a:r>
              <a:rPr i="1" lang="en" sz="1800">
                <a:solidFill>
                  <a:srgbClr val="58544F"/>
                </a:solidFill>
              </a:rPr>
              <a:t>feature importance</a:t>
            </a:r>
            <a:endParaRPr i="1" sz="18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8544F"/>
                </a:solidFill>
              </a:rPr>
              <a:t> </a:t>
            </a:r>
            <a:r>
              <a:rPr lang="en" sz="1800">
                <a:solidFill>
                  <a:srgbClr val="58544F"/>
                </a:solidFill>
              </a:rPr>
              <a:t>–</a:t>
            </a:r>
            <a:r>
              <a:rPr b="1" lang="en" sz="1800">
                <a:solidFill>
                  <a:srgbClr val="58544F"/>
                </a:solidFill>
              </a:rPr>
              <a:t>  Most important feature: </a:t>
            </a:r>
            <a:r>
              <a:rPr lang="en" sz="1800">
                <a:solidFill>
                  <a:srgbClr val="58544F"/>
                </a:solidFill>
                <a:latin typeface="Courier New"/>
                <a:ea typeface="Courier New"/>
                <a:cs typeface="Courier New"/>
                <a:sym typeface="Courier New"/>
              </a:rPr>
              <a:t>odor</a:t>
            </a:r>
            <a:endParaRPr sz="18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8544F"/>
                </a:solidFill>
              </a:rPr>
              <a:t> </a:t>
            </a:r>
            <a:r>
              <a:rPr lang="en" sz="1800">
                <a:solidFill>
                  <a:srgbClr val="58544F"/>
                </a:solidFill>
              </a:rPr>
              <a:t>–  Dropped </a:t>
            </a:r>
            <a:r>
              <a:rPr lang="en" sz="1800">
                <a:solidFill>
                  <a:srgbClr val="58544F"/>
                </a:solidFill>
                <a:latin typeface="Courier New"/>
                <a:ea typeface="Courier New"/>
                <a:cs typeface="Courier New"/>
                <a:sym typeface="Courier New"/>
              </a:rPr>
              <a:t>odor </a:t>
            </a:r>
            <a:r>
              <a:rPr lang="en" sz="1800">
                <a:solidFill>
                  <a:srgbClr val="58544F"/>
                </a:solidFill>
              </a:rPr>
              <a:t>and retrained all models with the newly modified dataset</a:t>
            </a:r>
            <a:endParaRPr b="1" sz="18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8544F"/>
              </a:solidFill>
            </a:endParaRPr>
          </a:p>
        </p:txBody>
      </p:sp>
      <p:pic>
        <p:nvPicPr>
          <p:cNvPr id="101" name="Google Shape;101;p19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470" y="3581400"/>
            <a:ext cx="160753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2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21800" y="327400"/>
            <a:ext cx="633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8544F"/>
                </a:solidFill>
              </a:rPr>
              <a:t>New Model Comparison</a:t>
            </a:r>
            <a:endParaRPr sz="3600">
              <a:solidFill>
                <a:srgbClr val="58544F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23800" y="1099750"/>
            <a:ext cx="8088000" cy="3581700"/>
          </a:xfrm>
          <a:prstGeom prst="rect">
            <a:avLst/>
          </a:prstGeom>
          <a:solidFill>
            <a:srgbClr val="DBC2A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rgbClr val="5854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58544F"/>
                </a:solidFill>
              </a:rPr>
              <a:t> All </a:t>
            </a:r>
            <a:r>
              <a:rPr lang="en" sz="1600">
                <a:solidFill>
                  <a:srgbClr val="58544F"/>
                </a:solidFill>
              </a:rPr>
              <a:t>models continued to achieve 100% accuracy despite removing the most important feature, suggesting that the dataset may contain other features that are individually or collectively sufficient for perfect classification. This also suggests possible </a:t>
            </a:r>
            <a:r>
              <a:rPr i="1" lang="en" sz="1600">
                <a:solidFill>
                  <a:srgbClr val="58544F"/>
                </a:solidFill>
              </a:rPr>
              <a:t>redundancy</a:t>
            </a:r>
            <a:r>
              <a:rPr lang="en" sz="1600">
                <a:solidFill>
                  <a:srgbClr val="58544F"/>
                </a:solidFill>
              </a:rPr>
              <a:t> in the dataset, meaning other features may carry overlapping or complementary predictive information. The dataset is very clean, well-labeled, and seperable. </a:t>
            </a:r>
            <a:endParaRPr sz="1600">
              <a:solidFill>
                <a:srgbClr val="58544F"/>
              </a:solidFill>
            </a:endParaRPr>
          </a:p>
        </p:txBody>
      </p:sp>
      <p:pic>
        <p:nvPicPr>
          <p:cNvPr id="108" name="Google Shape;108;p20" title="images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6470" y="3581400"/>
            <a:ext cx="160753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