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176"/>
  </p:normalViewPr>
  <p:slideViewPr>
    <p:cSldViewPr snapToGrid="0">
      <p:cViewPr>
        <p:scale>
          <a:sx n="93" d="100"/>
          <a:sy n="93" d="100"/>
        </p:scale>
        <p:origin x="36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457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5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6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0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1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2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9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07929-FDF2-BD9D-15C1-48F7571BB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IN" sz="4800" dirty="0"/>
              <a:t>LENDING CLUB CASE STUDY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1C369-F201-A93F-BBB3-AFC5BD5C8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Submitted By – </a:t>
            </a:r>
            <a:br>
              <a:rPr lang="en-US" dirty="0"/>
            </a:br>
            <a:r>
              <a:rPr lang="en-US" dirty="0"/>
              <a:t>Ravi Kumar Dhiman</a:t>
            </a:r>
          </a:p>
        </p:txBody>
      </p:sp>
      <p:pic>
        <p:nvPicPr>
          <p:cNvPr id="21" name="Picture 3" descr="An abstract burst of blue and pink">
            <a:extLst>
              <a:ext uri="{FF2B5EF4-FFF2-40B4-BE49-F238E27FC236}">
                <a16:creationId xmlns:a16="http://schemas.microsoft.com/office/drawing/2014/main" id="{D36A41FF-E221-BACA-034E-B8F60D4F8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7" r="21198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7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90F12-708D-AABF-F9C8-D9552BC7081F}"/>
              </a:ext>
            </a:extLst>
          </p:cNvPr>
          <p:cNvSpPr txBox="1"/>
          <p:nvPr/>
        </p:nvSpPr>
        <p:spPr>
          <a:xfrm>
            <a:off x="2661804" y="197426"/>
            <a:ext cx="686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Understanding users – by loan amount and funded amount inv</a:t>
            </a:r>
          </a:p>
        </p:txBody>
      </p:sp>
      <p:pic>
        <p:nvPicPr>
          <p:cNvPr id="4" name="Picture 3" descr="A picture containing screenshot, multimedia software, graphics software, 3d modeling&#10;&#10;Description automatically generated">
            <a:extLst>
              <a:ext uri="{FF2B5EF4-FFF2-40B4-BE49-F238E27FC236}">
                <a16:creationId xmlns:a16="http://schemas.microsoft.com/office/drawing/2014/main" id="{FBF974F4-7251-ABC3-9A53-35E5C86D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77" y="977576"/>
            <a:ext cx="5403022" cy="5245652"/>
          </a:xfrm>
          <a:prstGeom prst="rect">
            <a:avLst/>
          </a:prstGeom>
        </p:spPr>
      </p:pic>
      <p:pic>
        <p:nvPicPr>
          <p:cNvPr id="8" name="Picture 7" descr="A picture containing screenshot, text, multimedia software, graphics software&#10;&#10;Description automatically generated">
            <a:extLst>
              <a:ext uri="{FF2B5EF4-FFF2-40B4-BE49-F238E27FC236}">
                <a16:creationId xmlns:a16="http://schemas.microsoft.com/office/drawing/2014/main" id="{749B337D-0FD9-C203-208D-C3121A9A5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3" y="977576"/>
            <a:ext cx="5588302" cy="52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6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90F12-708D-AABF-F9C8-D9552BC7081F}"/>
              </a:ext>
            </a:extLst>
          </p:cNvPr>
          <p:cNvSpPr txBox="1"/>
          <p:nvPr/>
        </p:nvSpPr>
        <p:spPr>
          <a:xfrm>
            <a:off x="821635" y="31005"/>
            <a:ext cx="1054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Understanding users – by Funded Amount and Installment</a:t>
            </a:r>
          </a:p>
        </p:txBody>
      </p:sp>
      <p:pic>
        <p:nvPicPr>
          <p:cNvPr id="4" name="Picture 3" descr="A graph on a screen&#10;&#10;Description automatically generated with low confidence">
            <a:extLst>
              <a:ext uri="{FF2B5EF4-FFF2-40B4-BE49-F238E27FC236}">
                <a16:creationId xmlns:a16="http://schemas.microsoft.com/office/drawing/2014/main" id="{8887C9A4-1B64-AEB3-219F-8A494491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8" y="712953"/>
            <a:ext cx="5803038" cy="5790876"/>
          </a:xfrm>
          <a:prstGeom prst="rect">
            <a:avLst/>
          </a:prstGeom>
        </p:spPr>
      </p:pic>
      <p:pic>
        <p:nvPicPr>
          <p:cNvPr id="8" name="Picture 7" descr="A picture containing screenshot, 3d modeling, graphics software, multimedia software&#10;&#10;Description automatically generated">
            <a:extLst>
              <a:ext uri="{FF2B5EF4-FFF2-40B4-BE49-F238E27FC236}">
                <a16:creationId xmlns:a16="http://schemas.microsoft.com/office/drawing/2014/main" id="{80E84313-7381-288F-AD40-4F649FF95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854" y="712953"/>
            <a:ext cx="5896592" cy="57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6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90F12-708D-AABF-F9C8-D9552BC7081F}"/>
              </a:ext>
            </a:extLst>
          </p:cNvPr>
          <p:cNvSpPr txBox="1"/>
          <p:nvPr/>
        </p:nvSpPr>
        <p:spPr>
          <a:xfrm>
            <a:off x="2759866" y="197427"/>
            <a:ext cx="652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Understanding users – by Annual Income</a:t>
            </a:r>
          </a:p>
        </p:txBody>
      </p:sp>
      <p:pic>
        <p:nvPicPr>
          <p:cNvPr id="4" name="Picture 3" descr="A picture containing screenshot, 3d modeling, graphics software, multimedia software&#10;&#10;Description automatically generated">
            <a:extLst>
              <a:ext uri="{FF2B5EF4-FFF2-40B4-BE49-F238E27FC236}">
                <a16:creationId xmlns:a16="http://schemas.microsoft.com/office/drawing/2014/main" id="{2F2FE569-8CDC-9FCE-0B02-94767B2B2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566759"/>
            <a:ext cx="63754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8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90F12-708D-AABF-F9C8-D9552BC7081F}"/>
              </a:ext>
            </a:extLst>
          </p:cNvPr>
          <p:cNvSpPr txBox="1"/>
          <p:nvPr/>
        </p:nvSpPr>
        <p:spPr>
          <a:xfrm>
            <a:off x="2759866" y="197427"/>
            <a:ext cx="652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Debt to Income Ratio</a:t>
            </a:r>
          </a:p>
        </p:txBody>
      </p:sp>
      <p:pic>
        <p:nvPicPr>
          <p:cNvPr id="3" name="Picture 2" descr="A picture containing screenshot, multimedia software, graphics software, design&#10;&#10;Description automatically generated">
            <a:extLst>
              <a:ext uri="{FF2B5EF4-FFF2-40B4-BE49-F238E27FC236}">
                <a16:creationId xmlns:a16="http://schemas.microsoft.com/office/drawing/2014/main" id="{4D59A46D-FA1E-8400-C12C-AB1540C7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776" y="791817"/>
            <a:ext cx="74041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B7A2C-AF60-CB92-9FCA-CF317D576C20}"/>
              </a:ext>
            </a:extLst>
          </p:cNvPr>
          <p:cNvSpPr txBox="1"/>
          <p:nvPr/>
        </p:nvSpPr>
        <p:spPr>
          <a:xfrm>
            <a:off x="117915" y="2164774"/>
            <a:ext cx="3905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DTI (debt to Income ratio) translates into higher default rates.</a:t>
            </a:r>
          </a:p>
        </p:txBody>
      </p:sp>
    </p:spTree>
    <p:extLst>
      <p:ext uri="{BB962C8B-B14F-4D97-AF65-F5344CB8AC3E}">
        <p14:creationId xmlns:p14="http://schemas.microsoft.com/office/powerpoint/2010/main" val="231967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90F12-708D-AABF-F9C8-D9552BC7081F}"/>
              </a:ext>
            </a:extLst>
          </p:cNvPr>
          <p:cNvSpPr txBox="1"/>
          <p:nvPr/>
        </p:nvSpPr>
        <p:spPr>
          <a:xfrm>
            <a:off x="2759866" y="197427"/>
            <a:ext cx="652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Understanding users – by Loan Fully Paid vs. Charged Off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A7CE6B3-2DED-E82E-6BA9-950421D2F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41" y="1039090"/>
            <a:ext cx="8064144" cy="4911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AF6910-311B-63E3-232E-8B5804E520D5}"/>
              </a:ext>
            </a:extLst>
          </p:cNvPr>
          <p:cNvSpPr txBox="1"/>
          <p:nvPr/>
        </p:nvSpPr>
        <p:spPr>
          <a:xfrm>
            <a:off x="117915" y="2164774"/>
            <a:ext cx="3905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Debt collection seems to be the biggest contributor in both Fully vs Charged Off categories.</a:t>
            </a:r>
          </a:p>
        </p:txBody>
      </p:sp>
    </p:spTree>
    <p:extLst>
      <p:ext uri="{BB962C8B-B14F-4D97-AF65-F5344CB8AC3E}">
        <p14:creationId xmlns:p14="http://schemas.microsoft.com/office/powerpoint/2010/main" val="41195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90F12-708D-AABF-F9C8-D9552BC7081F}"/>
              </a:ext>
            </a:extLst>
          </p:cNvPr>
          <p:cNvSpPr txBox="1"/>
          <p:nvPr/>
        </p:nvSpPr>
        <p:spPr>
          <a:xfrm>
            <a:off x="2759866" y="197427"/>
            <a:ext cx="652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Loan Status by Publicly Known Bankruptcies of the users</a:t>
            </a:r>
          </a:p>
        </p:txBody>
      </p:sp>
      <p:pic>
        <p:nvPicPr>
          <p:cNvPr id="3" name="Picture 2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44A68FC2-6D39-AEFF-3BFF-289E30A8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036" y="1110672"/>
            <a:ext cx="7772400" cy="4281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62B09-F414-EC9C-5A51-F8FD0B676C9B}"/>
              </a:ext>
            </a:extLst>
          </p:cNvPr>
          <p:cNvSpPr txBox="1"/>
          <p:nvPr/>
        </p:nvSpPr>
        <p:spPr>
          <a:xfrm>
            <a:off x="0" y="2192483"/>
            <a:ext cx="3905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Credit card is the biggest contributor.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Credit card has the highest “Charged Off” bucket followed by ”Debt Consolidation”</a:t>
            </a:r>
          </a:p>
        </p:txBody>
      </p:sp>
    </p:spTree>
    <p:extLst>
      <p:ext uri="{BB962C8B-B14F-4D97-AF65-F5344CB8AC3E}">
        <p14:creationId xmlns:p14="http://schemas.microsoft.com/office/powerpoint/2010/main" val="2303460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90F12-708D-AABF-F9C8-D9552BC7081F}"/>
              </a:ext>
            </a:extLst>
          </p:cNvPr>
          <p:cNvSpPr txBox="1"/>
          <p:nvPr/>
        </p:nvSpPr>
        <p:spPr>
          <a:xfrm>
            <a:off x="2759866" y="197427"/>
            <a:ext cx="652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1670C-7642-0491-E40E-DB831F0DCAA2}"/>
              </a:ext>
            </a:extLst>
          </p:cNvPr>
          <p:cNvSpPr txBox="1"/>
          <p:nvPr/>
        </p:nvSpPr>
        <p:spPr>
          <a:xfrm>
            <a:off x="845127" y="1066799"/>
            <a:ext cx="1097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800" dirty="0"/>
              <a:t>As per the analysis, I conclude that the below variables are driving factors for predicting the defaulting of loans – </a:t>
            </a:r>
          </a:p>
          <a:p>
            <a:pPr marL="0" indent="0">
              <a:buNone/>
            </a:pP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Term  			</a:t>
            </a:r>
            <a:r>
              <a:rPr lang="en-IN" sz="1800" dirty="0">
                <a:sym typeface="Wingdings" pitchFamily="2" charset="2"/>
              </a:rPr>
              <a:t> </a:t>
            </a:r>
            <a:r>
              <a:rPr lang="en-IN" sz="1800" dirty="0">
                <a:effectLst/>
                <a:latin typeface="JetBrains Mono"/>
              </a:rPr>
              <a:t>Shorter loan tenures are at a higher risk of defaulting</a:t>
            </a: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Grade			</a:t>
            </a:r>
            <a:r>
              <a:rPr lang="en-IN" sz="1800" dirty="0">
                <a:sym typeface="Wingdings" pitchFamily="2" charset="2"/>
              </a:rPr>
              <a:t> </a:t>
            </a:r>
            <a:r>
              <a:rPr lang="en-IN" sz="1800" dirty="0">
                <a:effectLst/>
                <a:latin typeface="JetBrains Mono"/>
              </a:rPr>
              <a:t>Lending Club should provide more Grade A loans. G Grade loans are at a 				      much higher risk.</a:t>
            </a: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Purpose			</a:t>
            </a:r>
            <a:r>
              <a:rPr lang="en-IN" sz="1800" dirty="0">
                <a:sym typeface="Wingdings" pitchFamily="2" charset="2"/>
              </a:rPr>
              <a:t> </a:t>
            </a:r>
            <a:r>
              <a:rPr lang="en-IN" sz="1800" dirty="0">
                <a:effectLst/>
                <a:latin typeface="JetBrains Mono"/>
              </a:rPr>
              <a:t>Loans for Small businesses default more than any other purpose</a:t>
            </a: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Annual income classification	</a:t>
            </a:r>
            <a:r>
              <a:rPr lang="en-IN" sz="1800" dirty="0">
                <a:sym typeface="Wingdings" pitchFamily="2" charset="2"/>
              </a:rPr>
              <a:t> </a:t>
            </a:r>
            <a:r>
              <a:rPr lang="en-IN" sz="1800" dirty="0">
                <a:effectLst/>
                <a:latin typeface="JetBrains Mono"/>
              </a:rPr>
              <a:t>Explains which income group consumer can have more loan default</a:t>
            </a: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Loan Amount			</a:t>
            </a:r>
            <a:r>
              <a:rPr lang="en-IN" dirty="0">
                <a:sym typeface="Wingdings" pitchFamily="2" charset="2"/>
              </a:rPr>
              <a:t> </a:t>
            </a:r>
            <a:r>
              <a:rPr lang="en-IN" sz="1800" dirty="0">
                <a:effectLst/>
                <a:latin typeface="JetBrains Mono"/>
              </a:rPr>
              <a:t>Explains that medium loan amount usually has a higher loan default rate</a:t>
            </a:r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1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90F12-708D-AABF-F9C8-D9552BC7081F}"/>
              </a:ext>
            </a:extLst>
          </p:cNvPr>
          <p:cNvSpPr txBox="1"/>
          <p:nvPr/>
        </p:nvSpPr>
        <p:spPr>
          <a:xfrm>
            <a:off x="3190009" y="197427"/>
            <a:ext cx="500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Lending Club 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2A615-CC13-3F5D-C751-D1D146F2C466}"/>
              </a:ext>
            </a:extLst>
          </p:cNvPr>
          <p:cNvSpPr txBox="1"/>
          <p:nvPr/>
        </p:nvSpPr>
        <p:spPr>
          <a:xfrm>
            <a:off x="332509" y="1304514"/>
            <a:ext cx="113572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Background: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A Consumer Finance Company specializes in lending various types of loan to urban customers.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Company decides on loan approval based on customer's profile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 2 Major risks</a:t>
            </a:r>
            <a:r>
              <a:rPr lang="en-IN" sz="1600" dirty="0"/>
              <a:t> associated with </a:t>
            </a:r>
            <a:r>
              <a:rPr lang="en-IN" sz="1600" b="1" dirty="0"/>
              <a:t>approval decision</a:t>
            </a:r>
            <a:r>
              <a:rPr lang="en-IN" sz="16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Loss of Business</a:t>
            </a:r>
            <a:r>
              <a:rPr lang="en-IN" sz="1600" dirty="0"/>
              <a:t>: Loan approved when Customer is likely to repay loan.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Financial Loss</a:t>
            </a:r>
            <a:r>
              <a:rPr lang="en-IN" sz="1600" dirty="0"/>
              <a:t>: Loan approved when Customer is not likely to repay loan i.e., likely to default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 Loan Accepted</a:t>
            </a:r>
            <a:r>
              <a:rPr lang="en-IN" sz="1600" dirty="0"/>
              <a:t> - 3 Scenarios occur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Fully Paid</a:t>
            </a:r>
            <a:r>
              <a:rPr lang="en-IN" sz="1600" dirty="0"/>
              <a:t>: Principal and Interest Repaid.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Current</a:t>
            </a:r>
            <a:r>
              <a:rPr lang="en-IN" sz="1600" dirty="0"/>
              <a:t>: Ongoing Loan and Customer paying instalments. Loan Tenure not completed.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Charged-off</a:t>
            </a:r>
            <a:r>
              <a:rPr lang="en-IN" sz="1600" dirty="0"/>
              <a:t>: Instalments not paid in due time for a long time i.e., Customer Defaulted on Loan.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 Loan Rejected</a:t>
            </a:r>
            <a:r>
              <a:rPr lang="en-IN" sz="1600" dirty="0"/>
              <a:t> - No transactional history present &amp; hence, data not available with the Company/in the used dataset</a:t>
            </a:r>
            <a:br>
              <a:rPr lang="en-IN" sz="1600" dirty="0"/>
            </a:br>
            <a:endParaRPr lang="en-IN" sz="1600" dirty="0"/>
          </a:p>
          <a:p>
            <a:r>
              <a:rPr lang="en-IN" sz="1600" b="1" dirty="0"/>
              <a:t>Objective (What):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 Identify &amp; Understand the Driving Factors/Variables</a:t>
            </a:r>
            <a:r>
              <a:rPr lang="en-IN" sz="1600" dirty="0"/>
              <a:t> which are strong indicator of Loan Default to </a:t>
            </a:r>
            <a:r>
              <a:rPr lang="en-IN" sz="1600" b="1" dirty="0"/>
              <a:t>reduce the Bad Loans</a:t>
            </a:r>
            <a:r>
              <a:rPr lang="en-IN" sz="16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b="1" dirty="0"/>
              <a:t>Reason (Why):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Lending Loans to </a:t>
            </a:r>
            <a:r>
              <a:rPr lang="en-IN" sz="1600" b="1" dirty="0"/>
              <a:t>Risky</a:t>
            </a:r>
            <a:r>
              <a:rPr lang="en-IN" sz="1600" dirty="0"/>
              <a:t> applicants is largest source of </a:t>
            </a:r>
            <a:r>
              <a:rPr lang="en-IN" sz="1600" b="1" dirty="0"/>
              <a:t>Credit Loss</a:t>
            </a:r>
            <a:r>
              <a:rPr lang="en-IN" sz="1600" dirty="0"/>
              <a:t> (Money lost when Borrowers refused to pay or run away with money owed)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The company can utilise this knowledge for its portfolio and risk assessment.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900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90F12-708D-AABF-F9C8-D9552BC7081F}"/>
              </a:ext>
            </a:extLst>
          </p:cNvPr>
          <p:cNvSpPr txBox="1"/>
          <p:nvPr/>
        </p:nvSpPr>
        <p:spPr>
          <a:xfrm>
            <a:off x="3190009" y="197427"/>
            <a:ext cx="500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Basic Approach Followed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538958F-C2C4-3DFA-DEAC-C39C6EBD089C}"/>
              </a:ext>
            </a:extLst>
          </p:cNvPr>
          <p:cNvSpPr/>
          <p:nvPr/>
        </p:nvSpPr>
        <p:spPr>
          <a:xfrm>
            <a:off x="902278" y="1387187"/>
            <a:ext cx="1402772" cy="7169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5E86130-C130-6319-5B2F-6113D7C79B9A}"/>
              </a:ext>
            </a:extLst>
          </p:cNvPr>
          <p:cNvSpPr/>
          <p:nvPr/>
        </p:nvSpPr>
        <p:spPr>
          <a:xfrm>
            <a:off x="3273136" y="1298864"/>
            <a:ext cx="2473037" cy="8936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Understanding</a:t>
            </a:r>
            <a:br>
              <a:rPr lang="en-US" dirty="0"/>
            </a:br>
            <a:r>
              <a:rPr lang="en-US" dirty="0"/>
              <a:t>Importing the raw data from given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D9A068-7B39-FBE2-B23E-250E626753EF}"/>
              </a:ext>
            </a:extLst>
          </p:cNvPr>
          <p:cNvSpPr/>
          <p:nvPr/>
        </p:nvSpPr>
        <p:spPr>
          <a:xfrm>
            <a:off x="7238999" y="1209356"/>
            <a:ext cx="3349337" cy="1072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 &amp; Manipulation</a:t>
            </a:r>
            <a:br>
              <a:rPr lang="en-US" dirty="0"/>
            </a:br>
            <a:r>
              <a:rPr lang="en-US" dirty="0"/>
              <a:t>Removing null values and unwanted columns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C1F3A82-558B-8AAB-635D-A18ECB74539D}"/>
              </a:ext>
            </a:extLst>
          </p:cNvPr>
          <p:cNvSpPr/>
          <p:nvPr/>
        </p:nvSpPr>
        <p:spPr>
          <a:xfrm>
            <a:off x="7315199" y="3429000"/>
            <a:ext cx="3196936" cy="12365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  <a:br>
              <a:rPr lang="en-US" dirty="0"/>
            </a:br>
            <a:r>
              <a:rPr lang="en-US" dirty="0"/>
              <a:t>Find any correlation between target and other variables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E0F9CE2-8F60-EB47-16BD-408CAF6D17FA}"/>
              </a:ext>
            </a:extLst>
          </p:cNvPr>
          <p:cNvSpPr/>
          <p:nvPr/>
        </p:nvSpPr>
        <p:spPr>
          <a:xfrm>
            <a:off x="2983924" y="3340677"/>
            <a:ext cx="3196936" cy="14131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Visualization</a:t>
            </a:r>
            <a:br>
              <a:rPr lang="en-US" dirty="0"/>
            </a:br>
            <a:r>
              <a:rPr lang="en-US" dirty="0"/>
              <a:t>Visualize the cleaned data &amp; the correlation to gather intel and derive understanding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8B3201-D7B8-ECEC-D8AA-E3240D8FABE4}"/>
              </a:ext>
            </a:extLst>
          </p:cNvPr>
          <p:cNvSpPr/>
          <p:nvPr/>
        </p:nvSpPr>
        <p:spPr>
          <a:xfrm>
            <a:off x="684070" y="3688773"/>
            <a:ext cx="1402772" cy="7169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8B0C74-BFE3-20CA-43D2-5FC1A090DCD3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2305050" y="1745673"/>
            <a:ext cx="968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1AC1D6-1B8E-A773-E159-7471FBC75A8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746173" y="1745673"/>
            <a:ext cx="1492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FAC26C-9C76-6F5E-2488-55C164AECE31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8913667" y="2281989"/>
            <a:ext cx="1" cy="114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DF5A8A-7CFD-4FEE-EB67-60212FE35F99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 flipV="1">
            <a:off x="6180860" y="4047259"/>
            <a:ext cx="11343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900C57-A937-C28A-F905-AA2A77803D3E}"/>
              </a:ext>
            </a:extLst>
          </p:cNvPr>
          <p:cNvCxnSpPr>
            <a:stCxn id="8" idx="1"/>
            <a:endCxn id="9" idx="6"/>
          </p:cNvCxnSpPr>
          <p:nvPr/>
        </p:nvCxnSpPr>
        <p:spPr>
          <a:xfrm flipH="1">
            <a:off x="2086842" y="4047259"/>
            <a:ext cx="897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2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90F12-708D-AABF-F9C8-D9552BC7081F}"/>
              </a:ext>
            </a:extLst>
          </p:cNvPr>
          <p:cNvSpPr txBox="1"/>
          <p:nvPr/>
        </p:nvSpPr>
        <p:spPr>
          <a:xfrm>
            <a:off x="3190009" y="197427"/>
            <a:ext cx="500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Analysis</a:t>
            </a:r>
          </a:p>
        </p:txBody>
      </p:sp>
      <p:pic>
        <p:nvPicPr>
          <p:cNvPr id="26" name="Picture 2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4D4CEB4-FE89-808F-A1B1-01BE19BF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1" y="714086"/>
            <a:ext cx="10546773" cy="580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1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90F12-708D-AABF-F9C8-D9552BC7081F}"/>
              </a:ext>
            </a:extLst>
          </p:cNvPr>
          <p:cNvSpPr txBox="1"/>
          <p:nvPr/>
        </p:nvSpPr>
        <p:spPr>
          <a:xfrm>
            <a:off x="3190009" y="197427"/>
            <a:ext cx="500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Loan Status by Term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D5318B0-D82A-96B8-F206-E38A08901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7156"/>
              </p:ext>
            </p:extLst>
          </p:nvPr>
        </p:nvGraphicFramePr>
        <p:xfrm>
          <a:off x="1735283" y="973666"/>
          <a:ext cx="8395853" cy="1788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94345">
                  <a:extLst>
                    <a:ext uri="{9D8B030D-6E8A-4147-A177-3AD203B41FA5}">
                      <a16:colId xmlns:a16="http://schemas.microsoft.com/office/drawing/2014/main" val="2963481762"/>
                    </a:ext>
                  </a:extLst>
                </a:gridCol>
                <a:gridCol w="2611499">
                  <a:extLst>
                    <a:ext uri="{9D8B030D-6E8A-4147-A177-3AD203B41FA5}">
                      <a16:colId xmlns:a16="http://schemas.microsoft.com/office/drawing/2014/main" val="2095314119"/>
                    </a:ext>
                  </a:extLst>
                </a:gridCol>
                <a:gridCol w="3190009">
                  <a:extLst>
                    <a:ext uri="{9D8B030D-6E8A-4147-A177-3AD203B41FA5}">
                      <a16:colId xmlns:a16="http://schemas.microsoft.com/office/drawing/2014/main" val="12111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Loan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5937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Fully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17880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551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Charged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2359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Fully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128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Charged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941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7270E9-F9FF-C0FD-53C0-1F816316831C}"/>
              </a:ext>
            </a:extLst>
          </p:cNvPr>
          <p:cNvSpPr txBox="1"/>
          <p:nvPr/>
        </p:nvSpPr>
        <p:spPr>
          <a:xfrm>
            <a:off x="280555" y="3429000"/>
            <a:ext cx="10397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As seen in the table above, lesser loans defaulted when the term of the loan was 60 instead of 36.</a:t>
            </a:r>
          </a:p>
          <a:p>
            <a:endParaRPr lang="en-IN" sz="1800" dirty="0"/>
          </a:p>
          <a:p>
            <a:r>
              <a:rPr lang="en-IN" dirty="0"/>
              <a:t>O</a:t>
            </a:r>
            <a:r>
              <a:rPr lang="en-IN" sz="1800" dirty="0"/>
              <a:t>ne recommendation is that company should provide the loans for the longer term.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0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90F12-708D-AABF-F9C8-D9552BC7081F}"/>
              </a:ext>
            </a:extLst>
          </p:cNvPr>
          <p:cNvSpPr txBox="1"/>
          <p:nvPr/>
        </p:nvSpPr>
        <p:spPr>
          <a:xfrm>
            <a:off x="3190009" y="197427"/>
            <a:ext cx="500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Loan Status by Grade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700A6A4-01F7-637E-E419-F1D0F8DD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54" y="764886"/>
            <a:ext cx="7747000" cy="547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E3CB98-E4D5-BE50-ED36-17C4534C52B8}"/>
              </a:ext>
            </a:extLst>
          </p:cNvPr>
          <p:cNvSpPr txBox="1"/>
          <p:nvPr/>
        </p:nvSpPr>
        <p:spPr>
          <a:xfrm>
            <a:off x="145473" y="2265219"/>
            <a:ext cx="3905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with Grade A has the lowest default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rate gradually increase with respect to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 – More loans of type A should be considered.</a:t>
            </a:r>
          </a:p>
        </p:txBody>
      </p:sp>
    </p:spTree>
    <p:extLst>
      <p:ext uri="{BB962C8B-B14F-4D97-AF65-F5344CB8AC3E}">
        <p14:creationId xmlns:p14="http://schemas.microsoft.com/office/powerpoint/2010/main" val="338064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90F12-708D-AABF-F9C8-D9552BC7081F}"/>
              </a:ext>
            </a:extLst>
          </p:cNvPr>
          <p:cNvSpPr txBox="1"/>
          <p:nvPr/>
        </p:nvSpPr>
        <p:spPr>
          <a:xfrm>
            <a:off x="3190009" y="197427"/>
            <a:ext cx="500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Loan Status by Sub-Grade</a:t>
            </a:r>
          </a:p>
        </p:txBody>
      </p:sp>
      <p:pic>
        <p:nvPicPr>
          <p:cNvPr id="4" name="Picture 3" descr="A picture containing screenshot, candle, art&#10;&#10;Description automatically generated">
            <a:extLst>
              <a:ext uri="{FF2B5EF4-FFF2-40B4-BE49-F238E27FC236}">
                <a16:creationId xmlns:a16="http://schemas.microsoft.com/office/drawing/2014/main" id="{8DEC869D-8FE2-4B8C-17F8-DF55FA0C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045" y="1226127"/>
            <a:ext cx="8136845" cy="4998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63A85-1CF7-2297-DDCF-7D2852926305}"/>
              </a:ext>
            </a:extLst>
          </p:cNvPr>
          <p:cNvSpPr txBox="1"/>
          <p:nvPr/>
        </p:nvSpPr>
        <p:spPr>
          <a:xfrm>
            <a:off x="145473" y="2265219"/>
            <a:ext cx="3905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seen with grade, similar observation seen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 – More loans of type A1/A2 should be considered.</a:t>
            </a:r>
          </a:p>
        </p:txBody>
      </p:sp>
    </p:spTree>
    <p:extLst>
      <p:ext uri="{BB962C8B-B14F-4D97-AF65-F5344CB8AC3E}">
        <p14:creationId xmlns:p14="http://schemas.microsoft.com/office/powerpoint/2010/main" val="309913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90F12-708D-AABF-F9C8-D9552BC7081F}"/>
              </a:ext>
            </a:extLst>
          </p:cNvPr>
          <p:cNvSpPr txBox="1"/>
          <p:nvPr/>
        </p:nvSpPr>
        <p:spPr>
          <a:xfrm>
            <a:off x="3190009" y="197427"/>
            <a:ext cx="500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Loan Status by Purpose</a:t>
            </a:r>
          </a:p>
        </p:txBody>
      </p:sp>
      <p:pic>
        <p:nvPicPr>
          <p:cNvPr id="4" name="Picture 3" descr="A picture containing screenshot, art&#10;&#10;Description automatically generated">
            <a:extLst>
              <a:ext uri="{FF2B5EF4-FFF2-40B4-BE49-F238E27FC236}">
                <a16:creationId xmlns:a16="http://schemas.microsoft.com/office/drawing/2014/main" id="{E144D70B-DFDC-6851-31B6-BD0B63810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53" y="1054547"/>
            <a:ext cx="8255666" cy="5200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7BA88F-0372-27D0-BD71-42BAFBCCDB4A}"/>
              </a:ext>
            </a:extLst>
          </p:cNvPr>
          <p:cNvSpPr txBox="1"/>
          <p:nvPr/>
        </p:nvSpPr>
        <p:spPr>
          <a:xfrm>
            <a:off x="145473" y="2265219"/>
            <a:ext cx="3905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businesses have a very high frequency of defaulting compared to other purposes</a:t>
            </a:r>
          </a:p>
        </p:txBody>
      </p:sp>
    </p:spTree>
    <p:extLst>
      <p:ext uri="{BB962C8B-B14F-4D97-AF65-F5344CB8AC3E}">
        <p14:creationId xmlns:p14="http://schemas.microsoft.com/office/powerpoint/2010/main" val="110305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90F12-708D-AABF-F9C8-D9552BC7081F}"/>
              </a:ext>
            </a:extLst>
          </p:cNvPr>
          <p:cNvSpPr txBox="1"/>
          <p:nvPr/>
        </p:nvSpPr>
        <p:spPr>
          <a:xfrm>
            <a:off x="3190009" y="197427"/>
            <a:ext cx="500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Loan Status by Issued year</a:t>
            </a:r>
          </a:p>
        </p:txBody>
      </p:sp>
      <p:pic>
        <p:nvPicPr>
          <p:cNvPr id="4" name="Picture 3" descr="A picture containing screenshot, candle, design&#10;&#10;Description automatically generated">
            <a:extLst>
              <a:ext uri="{FF2B5EF4-FFF2-40B4-BE49-F238E27FC236}">
                <a16:creationId xmlns:a16="http://schemas.microsoft.com/office/drawing/2014/main" id="{351858BB-D9C5-0F15-3C7F-519694D0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27" y="692150"/>
            <a:ext cx="7442200" cy="547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A3E8B0-E2F3-713F-8C8E-884199F31EBB}"/>
              </a:ext>
            </a:extLst>
          </p:cNvPr>
          <p:cNvSpPr txBox="1"/>
          <p:nvPr/>
        </p:nvSpPr>
        <p:spPr>
          <a:xfrm>
            <a:off x="170924" y="2045504"/>
            <a:ext cx="3905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Default was high in 2007 but it got at same levels between 2009 and 2010, reduced from 2007 peak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Suddenly, in 2011, the load default rate again went up.</a:t>
            </a:r>
          </a:p>
        </p:txBody>
      </p:sp>
    </p:spTree>
    <p:extLst>
      <p:ext uri="{BB962C8B-B14F-4D97-AF65-F5344CB8AC3E}">
        <p14:creationId xmlns:p14="http://schemas.microsoft.com/office/powerpoint/2010/main" val="326255570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677</Words>
  <Application>Microsoft Macintosh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Aharoni</vt:lpstr>
      <vt:lpstr>Arial</vt:lpstr>
      <vt:lpstr>Avenir Next LT Pro</vt:lpstr>
      <vt:lpstr>JetBrains Mono</vt:lpstr>
      <vt:lpstr>PrismaticVTI</vt:lpstr>
      <vt:lpstr>LENDING CLUB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Ravi Kumar Dhiman</dc:creator>
  <cp:lastModifiedBy>Ravi Kumar Dhiman</cp:lastModifiedBy>
  <cp:revision>31</cp:revision>
  <dcterms:created xsi:type="dcterms:W3CDTF">2023-06-06T23:25:01Z</dcterms:created>
  <dcterms:modified xsi:type="dcterms:W3CDTF">2023-06-07T00:34:15Z</dcterms:modified>
</cp:coreProperties>
</file>