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4" r:id="rId1"/>
  </p:sldMasterIdLst>
  <p:notesMasterIdLst>
    <p:notesMasterId r:id="rId12"/>
  </p:notesMasterIdLst>
  <p:handoutMasterIdLst>
    <p:handoutMasterId r:id="rId13"/>
  </p:handoutMasterIdLst>
  <p:sldIdLst>
    <p:sldId id="485" r:id="rId2"/>
    <p:sldId id="487" r:id="rId3"/>
    <p:sldId id="488" r:id="rId4"/>
    <p:sldId id="489" r:id="rId5"/>
    <p:sldId id="490" r:id="rId6"/>
    <p:sldId id="491" r:id="rId7"/>
    <p:sldId id="492" r:id="rId8"/>
    <p:sldId id="495" r:id="rId9"/>
    <p:sldId id="493" r:id="rId10"/>
    <p:sldId id="494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뫼비우스 Regular" pitchFamily="2" charset="-127"/>
        <a:ea typeface="뫼비우스 Regular" pitchFamily="2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뫼비우스 Regular" pitchFamily="2" charset="-127"/>
        <a:ea typeface="뫼비우스 Regular" pitchFamily="2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뫼비우스 Regular" pitchFamily="2" charset="-127"/>
        <a:ea typeface="뫼비우스 Regular" pitchFamily="2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뫼비우스 Regular" pitchFamily="2" charset="-127"/>
        <a:ea typeface="뫼비우스 Regular" pitchFamily="2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뫼비우스 Regular" pitchFamily="2" charset="-127"/>
        <a:ea typeface="뫼비우스 Regular" pitchFamily="2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뫼비우스 Regular" pitchFamily="2" charset="-127"/>
        <a:ea typeface="뫼비우스 Regular" pitchFamily="2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뫼비우스 Regular" pitchFamily="2" charset="-127"/>
        <a:ea typeface="뫼비우스 Regular" pitchFamily="2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뫼비우스 Regular" pitchFamily="2" charset="-127"/>
        <a:ea typeface="뫼비우스 Regular" pitchFamily="2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뫼비우스 Regular" pitchFamily="2" charset="-127"/>
        <a:ea typeface="뫼비우스 Regular" pitchFamily="2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385">
          <p15:clr>
            <a:srgbClr val="A4A3A4"/>
          </p15:clr>
        </p15:guide>
        <p15:guide id="6" pos="5443">
          <p15:clr>
            <a:srgbClr val="A4A3A4"/>
          </p15:clr>
        </p15:guide>
        <p15:guide id="7" pos="5261">
          <p15:clr>
            <a:srgbClr val="A4A3A4"/>
          </p15:clr>
        </p15:guide>
        <p15:guide id="8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98BF"/>
    <a:srgbClr val="B6DCDF"/>
    <a:srgbClr val="0000CC"/>
    <a:srgbClr val="663300"/>
    <a:srgbClr val="A50021"/>
    <a:srgbClr val="FF6600"/>
    <a:srgbClr val="DE4A3A"/>
    <a:srgbClr val="003300"/>
    <a:srgbClr val="FF99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3151" autoAdjust="0"/>
  </p:normalViewPr>
  <p:slideViewPr>
    <p:cSldViewPr>
      <p:cViewPr varScale="1">
        <p:scale>
          <a:sx n="149" d="100"/>
          <a:sy n="149" d="100"/>
        </p:scale>
        <p:origin x="366" y="114"/>
      </p:cViewPr>
      <p:guideLst>
        <p:guide orient="horz" pos="2568"/>
        <p:guide orient="horz" pos="663"/>
        <p:guide orient="horz" pos="4110"/>
        <p:guide pos="2880"/>
        <p:guide pos="385"/>
        <p:guide pos="5443"/>
        <p:guide pos="5261"/>
        <p:guide pos="295"/>
      </p:guideLst>
    </p:cSldViewPr>
  </p:slideViewPr>
  <p:outlineViewPr>
    <p:cViewPr>
      <p:scale>
        <a:sx n="33" d="100"/>
        <a:sy n="33" d="100"/>
      </p:scale>
      <p:origin x="0" y="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46"/>
    </p:cViewPr>
  </p:sorterViewPr>
  <p:notesViewPr>
    <p:cSldViewPr>
      <p:cViewPr varScale="1">
        <p:scale>
          <a:sx n="78" d="100"/>
          <a:sy n="78" d="100"/>
        </p:scale>
        <p:origin x="-2526" y="-10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596F33-DB84-4126-9D8E-936B87915592}" type="datetimeFigureOut">
              <a:rPr lang="ko-KR" altLang="en-US"/>
              <a:pPr>
                <a:defRPr/>
              </a:pPr>
              <a:t>2018-02-28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696ADD-1C79-41F4-BB11-51ACD811F5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86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22077D9-26AA-459F-9F14-E343C2D7FDCE}" type="datetimeFigureOut">
              <a:rPr lang="ko-KR" altLang="en-US"/>
              <a:pPr>
                <a:defRPr/>
              </a:pPr>
              <a:t>2018-02-28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0"/>
            <a:r>
              <a:rPr lang="ko-KR" altLang="en-US" noProof="0"/>
              <a:t>둘째 수준</a:t>
            </a:r>
          </a:p>
          <a:p>
            <a:pPr lvl="0"/>
            <a:r>
              <a:rPr lang="ko-KR" altLang="en-US" noProof="0"/>
              <a:t>셋째 수준</a:t>
            </a:r>
          </a:p>
          <a:p>
            <a:pPr lvl="0"/>
            <a:r>
              <a:rPr lang="ko-KR" altLang="en-US" noProof="0"/>
              <a:t>넷째 수준</a:t>
            </a:r>
          </a:p>
          <a:p>
            <a:pPr lv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578EF8E-243C-4104-8803-29667427A2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7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312988" y="800100"/>
            <a:ext cx="6799262" cy="11890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>
              <a:defRPr/>
            </a:pPr>
            <a:endParaRPr kumimoji="0" lang="ko-KR" altLang="en-US" sz="4000" b="1">
              <a:solidFill>
                <a:srgbClr val="000000"/>
              </a:solidFill>
              <a:latin typeface="Moebius" pitchFamily="18" charset="0"/>
              <a:ea typeface="맑은 고딕" pitchFamily="50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44969" y="2816225"/>
            <a:ext cx="6899031" cy="11890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t"/>
          <a:lstStyle>
            <a:lvl1pPr>
              <a:defRPr sz="4000" smtClean="0"/>
            </a:lvl1pPr>
          </a:lstStyle>
          <a:p>
            <a:endParaRPr lang="ko-KR" alt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44969" y="4257678"/>
            <a:ext cx="6899031" cy="1116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marL="0" indent="0">
              <a:defRPr sz="2000" b="0" smtClean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ltGray">
          <a:xfrm>
            <a:off x="4441825" y="6524625"/>
            <a:ext cx="263525" cy="285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54072" tIns="54072" rIns="54072" bIns="54072" anchor="ctr"/>
          <a:lstStyle>
            <a:lvl1pPr defTabSz="915988" eaLnBrk="0" hangingPunct="0"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 defTabSz="915988" eaLnBrk="0" hangingPunct="0"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defTabSz="915988" eaLnBrk="0" hangingPunct="0"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defTabSz="915988" eaLnBrk="0" hangingPunct="0"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defTabSz="915988" eaLnBrk="0" hangingPunct="0"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 latinLnBrk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34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74075" y="6500813"/>
            <a:ext cx="527050" cy="357187"/>
          </a:xfrm>
          <a:prstGeom prst="rect">
            <a:avLst/>
          </a:prstGeom>
          <a:noFill/>
          <a:ln>
            <a:noFill/>
          </a:ln>
          <a:extLst/>
        </p:spPr>
        <p:txBody>
          <a:bodyPr wrap="none"/>
          <a:lstStyle>
            <a:lvl1pPr eaLnBrk="0" hangingPunct="0">
              <a:defRPr kumimoji="1" sz="1400">
                <a:solidFill>
                  <a:schemeClr val="tx1"/>
                </a:solidFill>
                <a:latin typeface="뫼비우스 Regular" charset="-127"/>
                <a:ea typeface="뫼비우스 Regular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뫼비우스 Regular" charset="-127"/>
                <a:ea typeface="뫼비우스 Regular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뫼비우스 Regular" charset="-127"/>
                <a:ea typeface="뫼비우스 Regular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뫼비우스 Regular" charset="-127"/>
                <a:ea typeface="뫼비우스 Regular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뫼비우스 Regular" charset="-127"/>
                <a:ea typeface="뫼비우스 Regular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charset="-127"/>
                <a:ea typeface="뫼비우스 Regular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charset="-127"/>
                <a:ea typeface="뫼비우스 Regular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charset="-127"/>
                <a:ea typeface="뫼비우스 Regular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뫼비우스 Regular" charset="-127"/>
                <a:ea typeface="뫼비우스 Regular" charset="-127"/>
              </a:defRPr>
            </a:lvl9pPr>
          </a:lstStyle>
          <a:p>
            <a:pPr eaLnBrk="1" hangingPunct="1">
              <a:defRPr/>
            </a:pPr>
            <a:fld id="{51A5F3FC-7D6A-4F73-8479-9C2F68515ECE}" type="slidenum">
              <a:rPr kumimoji="0" lang="ko-KR" altLang="en-US" sz="1100" b="1" smtClean="0"/>
              <a:pPr eaLnBrk="1" hangingPunct="1">
                <a:defRPr/>
              </a:pPr>
              <a:t>‹#›</a:t>
            </a:fld>
            <a:endParaRPr kumimoji="0" lang="en-US" altLang="ko-KR" sz="1100" b="1"/>
          </a:p>
        </p:txBody>
      </p:sp>
      <p:sp>
        <p:nvSpPr>
          <p:cNvPr id="5" name="제목 개체 틀 10"/>
          <p:cNvSpPr>
            <a:spLocks noGrp="1"/>
          </p:cNvSpPr>
          <p:nvPr>
            <p:ph type="title"/>
          </p:nvPr>
        </p:nvSpPr>
        <p:spPr>
          <a:xfrm>
            <a:off x="457200" y="80628"/>
            <a:ext cx="8229600" cy="5622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0"/>
          <p:cNvSpPr>
            <a:spLocks noGrp="1"/>
          </p:cNvSpPr>
          <p:nvPr>
            <p:ph type="title"/>
          </p:nvPr>
        </p:nvSpPr>
        <p:spPr bwMode="auto">
          <a:xfrm>
            <a:off x="457200" y="142875"/>
            <a:ext cx="82296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11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9388" indent="-179388" algn="l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442913" indent="-841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811213" indent="-952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254125" indent="-179388" algn="l" rtl="0" eaLnBrk="0" fontAlgn="base" latinLnBrk="1" hangingPunct="0">
        <a:spcBef>
          <a:spcPct val="20000"/>
        </a:spcBef>
        <a:spcAft>
          <a:spcPct val="0"/>
        </a:spcAft>
        <a:buFont typeface="Optima" pitchFamily="34" charset="0"/>
        <a:buChar char="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63588" y="2708920"/>
            <a:ext cx="4212468" cy="1980220"/>
            <a:chOff x="863588" y="1556792"/>
            <a:chExt cx="4328802" cy="2534675"/>
          </a:xfrm>
        </p:grpSpPr>
        <p:grpSp>
          <p:nvGrpSpPr>
            <p:cNvPr id="5" name="그룹 4"/>
            <p:cNvGrpSpPr/>
            <p:nvPr/>
          </p:nvGrpSpPr>
          <p:grpSpPr>
            <a:xfrm>
              <a:off x="863588" y="1556792"/>
              <a:ext cx="4328802" cy="2534675"/>
              <a:chOff x="888125" y="1610116"/>
              <a:chExt cx="4908011" cy="279769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125" y="1610116"/>
                <a:ext cx="4908011" cy="2797696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>
                <a:spLocks noChangeArrowheads="1"/>
              </p:cNvSpPr>
              <p:nvPr/>
            </p:nvSpPr>
            <p:spPr bwMode="auto">
              <a:xfrm>
                <a:off x="1786197" y="3674223"/>
                <a:ext cx="1199369" cy="511054"/>
              </a:xfrm>
              <a:prstGeom prst="rect">
                <a:avLst/>
              </a:prstGeom>
              <a:solidFill>
                <a:srgbClr val="00B0F0"/>
              </a:solidFill>
              <a:ln w="25400" algn="ctr">
                <a:solidFill>
                  <a:srgbClr val="357D9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뫼비우스 Regular"/>
                    <a:ea typeface="뫼비우스 Regular"/>
                    <a:cs typeface="뫼비우스 Regular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뫼비우스 Regular"/>
                    <a:ea typeface="뫼비우스 Regular"/>
                    <a:cs typeface="뫼비우스 Regular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뫼비우스 Regular"/>
                    <a:ea typeface="뫼비우스 Regular"/>
                    <a:cs typeface="뫼비우스 Regular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뫼비우스 Regular"/>
                    <a:ea typeface="뫼비우스 Regular"/>
                    <a:cs typeface="뫼비우스 Regular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뫼비우스 Regular"/>
                    <a:ea typeface="뫼비우스 Regular"/>
                    <a:cs typeface="뫼비우스 Regular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뫼비우스 Regular"/>
                    <a:ea typeface="뫼비우스 Regular"/>
                    <a:cs typeface="뫼비우스 Regular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뫼비우스 Regular"/>
                    <a:ea typeface="뫼비우스 Regular"/>
                    <a:cs typeface="뫼비우스 Regular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뫼비우스 Regular"/>
                    <a:ea typeface="뫼비우스 Regular"/>
                    <a:cs typeface="뫼비우스 Regular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뫼비우스 Regular"/>
                    <a:ea typeface="뫼비우스 Regular"/>
                    <a:cs typeface="뫼비우스 Regular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b="1" dirty="0">
                    <a:latin typeface="+mn-lt"/>
                    <a:ea typeface="+mn-ea"/>
                  </a:rPr>
                  <a:t>Coil </a:t>
                </a:r>
                <a:r>
                  <a:rPr kumimoji="0" lang="ko-KR" altLang="en-US" sz="1000" b="1" dirty="0" err="1">
                    <a:latin typeface="+mn-lt"/>
                    <a:ea typeface="+mn-ea"/>
                  </a:rPr>
                  <a:t>권선비</a:t>
                </a:r>
                <a:r>
                  <a:rPr kumimoji="0" lang="ko-KR" altLang="en-US" sz="1000" b="1" dirty="0">
                    <a:latin typeface="+mn-lt"/>
                    <a:ea typeface="+mn-ea"/>
                  </a:rPr>
                  <a:t> </a:t>
                </a:r>
                <a:r>
                  <a:rPr kumimoji="0" lang="en-US" altLang="ko-KR" sz="1000" b="1" dirty="0">
                    <a:latin typeface="+mn-lt"/>
                    <a:ea typeface="+mn-ea"/>
                  </a:rPr>
                  <a:t>1:1000</a:t>
                </a:r>
                <a:endParaRPr kumimoji="0" lang="ko-KR" altLang="en-US" sz="1000" b="1" dirty="0">
                  <a:latin typeface="+mn-lt"/>
                  <a:ea typeface="+mn-ea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713642"/>
              <a:ext cx="5810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직사각형 1"/>
          <p:cNvSpPr/>
          <p:nvPr/>
        </p:nvSpPr>
        <p:spPr bwMode="auto">
          <a:xfrm>
            <a:off x="5861792" y="2742203"/>
            <a:ext cx="2746587" cy="37804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s"/>
            </a:endParaRPr>
          </a:p>
        </p:txBody>
      </p:sp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80628"/>
            <a:ext cx="8229600" cy="562310"/>
          </a:xfrm>
        </p:spPr>
        <p:txBody>
          <a:bodyPr anchor="b">
            <a:norm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1. 1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PoC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용 자가 급전 전류센서 선행연구</a:t>
            </a:r>
          </a:p>
        </p:txBody>
      </p:sp>
      <p:sp>
        <p:nvSpPr>
          <p:cNvPr id="13" name="TextBox 65"/>
          <p:cNvSpPr txBox="1">
            <a:spLocks noChangeArrowheads="1"/>
          </p:cNvSpPr>
          <p:nvPr/>
        </p:nvSpPr>
        <p:spPr bwMode="auto">
          <a:xfrm>
            <a:off x="551447" y="1088740"/>
            <a:ext cx="1845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9pPr>
          </a:lstStyle>
          <a:p>
            <a:pPr marL="285750" indent="-285750" eaLnBrk="1" hangingPunct="1"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kumimoji="0"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제품 디자인</a:t>
            </a:r>
            <a:endParaRPr kumimoji="0"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r="2926"/>
          <a:stretch/>
        </p:blipFill>
        <p:spPr>
          <a:xfrm flipH="1">
            <a:off x="6751690" y="5306308"/>
            <a:ext cx="1822420" cy="11505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854" y="2996952"/>
            <a:ext cx="2391950" cy="156268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048173" y="4857362"/>
            <a:ext cx="1003152" cy="393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반도체</a:t>
            </a:r>
            <a:r>
              <a:rPr kumimoji="0" lang="en-US" altLang="ko-KR" sz="1000" dirty="0">
                <a:solidFill>
                  <a:schemeClr val="tx1"/>
                </a:solidFill>
              </a:rPr>
              <a:t>Type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Battery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6475270" y="2492896"/>
            <a:ext cx="158911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algn="ctr">
            <a:solidFill>
              <a:srgbClr val="357D91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latin typeface="+mn-lt"/>
                <a:ea typeface="+mn-ea"/>
              </a:rPr>
              <a:t>제품 양산 </a:t>
            </a:r>
            <a:r>
              <a:rPr kumimoji="0" lang="en-US" altLang="ko-KR" sz="1200" b="1" dirty="0">
                <a:latin typeface="+mn-lt"/>
                <a:ea typeface="+mn-ea"/>
              </a:rPr>
              <a:t>Concept</a:t>
            </a:r>
            <a:endParaRPr kumimoji="0" lang="ko-KR" altLang="en-US" sz="1200" b="1" dirty="0">
              <a:latin typeface="+mn-lt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9592" y="4365104"/>
            <a:ext cx="4104456" cy="2160240"/>
            <a:chOff x="899592" y="3690079"/>
            <a:chExt cx="4032448" cy="2727253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899592" y="4185084"/>
              <a:ext cx="4032448" cy="2232248"/>
            </a:xfrm>
            <a:prstGeom prst="roundRect">
              <a:avLst>
                <a:gd name="adj" fmla="val 10693"/>
              </a:avLst>
            </a:prstGeom>
            <a:solidFill>
              <a:schemeClr val="bg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1800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s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750" y="4322873"/>
              <a:ext cx="3146130" cy="1995513"/>
            </a:xfrm>
            <a:prstGeom prst="rect">
              <a:avLst/>
            </a:prstGeom>
          </p:spPr>
        </p:pic>
        <p:sp>
          <p:nvSpPr>
            <p:cNvPr id="7" name="이등변 삼각형 6"/>
            <p:cNvSpPr/>
            <p:nvPr/>
          </p:nvSpPr>
          <p:spPr bwMode="auto">
            <a:xfrm>
              <a:off x="1187624" y="3690079"/>
              <a:ext cx="324036" cy="495006"/>
            </a:xfrm>
            <a:prstGeom prst="triangle">
              <a:avLst>
                <a:gd name="adj" fmla="val 30158"/>
              </a:avLst>
            </a:prstGeom>
            <a:solidFill>
              <a:srgbClr val="0000CC"/>
            </a:solidFill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0" rIns="1800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s"/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899592" y="1566837"/>
            <a:ext cx="7814196" cy="115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2000" indent="-252000" eaLnBrk="0" hangingPunct="0">
              <a:lnSpc>
                <a:spcPct val="130000"/>
              </a:lnSpc>
              <a:spcBef>
                <a:spcPct val="20000"/>
              </a:spcBef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/>
              <a:t>CT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출력값</a:t>
            </a:r>
            <a:r>
              <a:rPr lang="ko-KR" altLang="en-US" sz="1600" b="1" dirty="0"/>
              <a:t> 설정 위한 코일 </a:t>
            </a:r>
            <a:r>
              <a:rPr lang="ko-KR" altLang="en-US" sz="1600" b="1" dirty="0" err="1"/>
              <a:t>권선비</a:t>
            </a:r>
            <a:r>
              <a:rPr lang="en-US" altLang="ko-KR" sz="1600" b="1" dirty="0"/>
              <a:t> 1:1,000 </a:t>
            </a:r>
            <a:r>
              <a:rPr lang="ko-KR" altLang="en-US" sz="1600" b="1" dirty="0"/>
              <a:t>선정</a:t>
            </a:r>
            <a:endParaRPr lang="en-US" altLang="ko-KR" sz="1600" b="1" dirty="0"/>
          </a:p>
          <a:p>
            <a:pPr marL="252000" indent="-252000" eaLnBrk="0" hangingPunct="0">
              <a:lnSpc>
                <a:spcPct val="130000"/>
              </a:lnSpc>
              <a:spcBef>
                <a:spcPct val="20000"/>
              </a:spcBef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/>
              <a:t>Single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CT </a:t>
            </a:r>
            <a:r>
              <a:rPr lang="ko-KR" altLang="en-US" sz="1600" b="1" dirty="0"/>
              <a:t>이용하여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스위칭</a:t>
            </a:r>
            <a:r>
              <a:rPr lang="ko-KR" altLang="en-US" sz="1600" b="1" dirty="0"/>
              <a:t> 방식으로 충전 및 계측 수행</a:t>
            </a:r>
            <a:endParaRPr lang="en-US" altLang="ko-KR" sz="1600" b="1" dirty="0"/>
          </a:p>
          <a:p>
            <a:pPr marL="252000" indent="-252000" eaLnBrk="0" hangingPunct="0">
              <a:lnSpc>
                <a:spcPct val="130000"/>
              </a:lnSpc>
              <a:spcBef>
                <a:spcPct val="20000"/>
              </a:spcBef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차 </a:t>
            </a:r>
            <a:r>
              <a:rPr lang="en-US" altLang="ko-KR" sz="1600" b="1" dirty="0" err="1"/>
              <a:t>PoC</a:t>
            </a:r>
            <a:r>
              <a:rPr lang="ko-KR" altLang="en-US" sz="1600" b="1" dirty="0"/>
              <a:t>용 시제품</a:t>
            </a:r>
            <a:r>
              <a:rPr lang="en-US" altLang="ko-KR" sz="1600" b="1" dirty="0"/>
              <a:t> - RF 2.4GHz, Cable Connection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0152" y="5277564"/>
            <a:ext cx="860967" cy="7274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 bwMode="auto">
          <a:xfrm>
            <a:off x="6133941" y="4305933"/>
            <a:ext cx="23294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100" b="1" kern="0" dirty="0">
                <a:latin typeface="+mn-ea"/>
                <a:ea typeface="+mn-ea"/>
              </a:rPr>
              <a:t>&lt; CT / WT </a:t>
            </a:r>
            <a:r>
              <a:rPr lang="ko-KR" altLang="en-US" sz="1100" b="1" kern="0" dirty="0">
                <a:latin typeface="+mn-ea"/>
                <a:ea typeface="+mn-ea"/>
              </a:rPr>
              <a:t>일체형 전류센서 </a:t>
            </a:r>
            <a:r>
              <a:rPr lang="en-US" altLang="ko-KR" sz="1100" b="1" kern="0" dirty="0">
                <a:latin typeface="+mn-ea"/>
                <a:ea typeface="+mn-ea"/>
              </a:rPr>
              <a:t>(</a:t>
            </a:r>
            <a:r>
              <a:rPr lang="ko-KR" altLang="en-US" sz="1100" b="1" kern="0" dirty="0">
                <a:latin typeface="+mn-ea"/>
                <a:ea typeface="+mn-ea"/>
              </a:rPr>
              <a:t>예</a:t>
            </a:r>
            <a:r>
              <a:rPr lang="en-US" altLang="ko-KR" sz="1100" b="1" kern="0" dirty="0">
                <a:latin typeface="+mn-ea"/>
                <a:ea typeface="+mn-ea"/>
              </a:rPr>
              <a:t>) &gt;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453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4598102" y="2609717"/>
            <a:ext cx="1291002" cy="1420057"/>
            <a:chOff x="4598102" y="2586757"/>
            <a:chExt cx="1291002" cy="1420057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718" y="3691888"/>
              <a:ext cx="1247386" cy="314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0" name="그룹 59"/>
            <p:cNvGrpSpPr/>
            <p:nvPr/>
          </p:nvGrpSpPr>
          <p:grpSpPr>
            <a:xfrm>
              <a:off x="4598102" y="2586757"/>
              <a:ext cx="1277122" cy="1275855"/>
              <a:chOff x="5624281" y="4345490"/>
              <a:chExt cx="1531082" cy="1529562"/>
            </a:xfrm>
          </p:grpSpPr>
          <p:sp>
            <p:nvSpPr>
              <p:cNvPr id="61" name="Oval 446"/>
              <p:cNvSpPr>
                <a:spLocks noChangeArrowheads="1"/>
              </p:cNvSpPr>
              <p:nvPr/>
            </p:nvSpPr>
            <p:spPr bwMode="auto">
              <a:xfrm>
                <a:off x="5624281" y="4345490"/>
                <a:ext cx="1531082" cy="152956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1F497D">
                      <a:lumMod val="75000"/>
                    </a:srgbClr>
                  </a:gs>
                  <a:gs pos="0">
                    <a:srgbClr val="0000FF">
                      <a:alpha val="90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62" name="Group 475"/>
              <p:cNvGrpSpPr>
                <a:grpSpLocks/>
              </p:cNvGrpSpPr>
              <p:nvPr/>
            </p:nvGrpSpPr>
            <p:grpSpPr bwMode="auto">
              <a:xfrm>
                <a:off x="5742127" y="4378384"/>
                <a:ext cx="1295389" cy="652477"/>
                <a:chOff x="2363" y="1183"/>
                <a:chExt cx="816" cy="411"/>
              </a:xfrm>
            </p:grpSpPr>
            <p:sp>
              <p:nvSpPr>
                <p:cNvPr id="65" name="Arc 476"/>
                <p:cNvSpPr>
                  <a:spLocks/>
                </p:cNvSpPr>
                <p:nvPr/>
              </p:nvSpPr>
              <p:spPr bwMode="auto">
                <a:xfrm>
                  <a:off x="2363" y="1183"/>
                  <a:ext cx="816" cy="4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0 h 21600"/>
                    <a:gd name="T2" fmla="*/ 43200 w 43200"/>
                    <a:gd name="T3" fmla="*/ 21600 h 21600"/>
                    <a:gd name="T4" fmla="*/ 21600 w 432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ysClr val="window" lastClr="FFFFFF">
                        <a:gamma/>
                        <a:shade val="46275"/>
                        <a:invGamma/>
                        <a:alpha val="0"/>
                      </a:sys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66" name="Arc 477"/>
                <p:cNvSpPr>
                  <a:spLocks/>
                </p:cNvSpPr>
                <p:nvPr/>
              </p:nvSpPr>
              <p:spPr bwMode="auto">
                <a:xfrm>
                  <a:off x="2427" y="1186"/>
                  <a:ext cx="692" cy="4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0 h 21600"/>
                    <a:gd name="T2" fmla="*/ 43200 w 43200"/>
                    <a:gd name="T3" fmla="*/ 21600 h 21600"/>
                    <a:gd name="T4" fmla="*/ 21600 w 432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ysClr val="window" lastClr="FFFFFF">
                        <a:gamma/>
                        <a:shade val="46275"/>
                        <a:invGamma/>
                        <a:alpha val="0"/>
                      </a:sys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</p:grpSp>
          <p:sp>
            <p:nvSpPr>
              <p:cNvPr id="63" name="Oval 482"/>
              <p:cNvSpPr>
                <a:spLocks noChangeArrowheads="1"/>
              </p:cNvSpPr>
              <p:nvPr/>
            </p:nvSpPr>
            <p:spPr bwMode="auto">
              <a:xfrm>
                <a:off x="6051550" y="4603750"/>
                <a:ext cx="287338" cy="287338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gamma/>
                      <a:shade val="46275"/>
                      <a:invGamma/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4" name="Rectangle 490"/>
              <p:cNvSpPr>
                <a:spLocks noChangeArrowheads="1"/>
              </p:cNvSpPr>
              <p:nvPr/>
            </p:nvSpPr>
            <p:spPr bwMode="auto">
              <a:xfrm>
                <a:off x="6054397" y="4973638"/>
                <a:ext cx="686456" cy="36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ysClr val="windowText" lastClr="000000"/>
                </a:outerShdw>
              </a:effec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72</a:t>
                </a:r>
                <a:r>
                  <a:rPr kumimoji="0" lang="ko-KR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억</a:t>
                </a:r>
                <a:endPara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6316490" y="2332229"/>
            <a:ext cx="1588838" cy="1697545"/>
            <a:chOff x="6316490" y="2332229"/>
            <a:chExt cx="1588838" cy="1697545"/>
          </a:xfrm>
        </p:grpSpPr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340" y="3668929"/>
              <a:ext cx="1523988" cy="360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그룹 68"/>
            <p:cNvGrpSpPr/>
            <p:nvPr/>
          </p:nvGrpSpPr>
          <p:grpSpPr>
            <a:xfrm>
              <a:off x="6316490" y="2332229"/>
              <a:ext cx="1530337" cy="1530383"/>
              <a:chOff x="3171804" y="4333933"/>
              <a:chExt cx="1530337" cy="1530383"/>
            </a:xfrm>
          </p:grpSpPr>
          <p:sp>
            <p:nvSpPr>
              <p:cNvPr id="70" name="Oval 445"/>
              <p:cNvSpPr>
                <a:spLocks noChangeArrowheads="1"/>
              </p:cNvSpPr>
              <p:nvPr/>
            </p:nvSpPr>
            <p:spPr bwMode="auto">
              <a:xfrm>
                <a:off x="3171804" y="4333933"/>
                <a:ext cx="1530337" cy="1530383"/>
              </a:xfrm>
              <a:prstGeom prst="ellipse">
                <a:avLst/>
              </a:prstGeom>
              <a:gradFill rotWithShape="1">
                <a:gsLst>
                  <a:gs pos="0">
                    <a:srgbClr val="FF5D37"/>
                  </a:gs>
                  <a:gs pos="100000">
                    <a:srgbClr val="9A0000"/>
                  </a:gs>
                </a:gsLst>
                <a:path path="rect">
                  <a:fillToRect r="100000" b="10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71" name="Group 478"/>
              <p:cNvGrpSpPr>
                <a:grpSpLocks/>
              </p:cNvGrpSpPr>
              <p:nvPr/>
            </p:nvGrpSpPr>
            <p:grpSpPr bwMode="auto">
              <a:xfrm>
                <a:off x="3289278" y="4368859"/>
                <a:ext cx="1295389" cy="652477"/>
                <a:chOff x="2363" y="1183"/>
                <a:chExt cx="816" cy="411"/>
              </a:xfrm>
            </p:grpSpPr>
            <p:sp>
              <p:nvSpPr>
                <p:cNvPr id="74" name="Arc 479"/>
                <p:cNvSpPr>
                  <a:spLocks/>
                </p:cNvSpPr>
                <p:nvPr/>
              </p:nvSpPr>
              <p:spPr bwMode="auto">
                <a:xfrm>
                  <a:off x="2363" y="1183"/>
                  <a:ext cx="816" cy="4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0 h 21600"/>
                    <a:gd name="T2" fmla="*/ 43200 w 43200"/>
                    <a:gd name="T3" fmla="*/ 21600 h 21600"/>
                    <a:gd name="T4" fmla="*/ 21600 w 432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ysClr val="window" lastClr="FFFFFF">
                        <a:gamma/>
                        <a:shade val="46275"/>
                        <a:invGamma/>
                        <a:alpha val="0"/>
                      </a:sys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75" name="Arc 480"/>
                <p:cNvSpPr>
                  <a:spLocks/>
                </p:cNvSpPr>
                <p:nvPr/>
              </p:nvSpPr>
              <p:spPr bwMode="auto">
                <a:xfrm>
                  <a:off x="2427" y="1186"/>
                  <a:ext cx="692" cy="4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0 h 21600"/>
                    <a:gd name="T2" fmla="*/ 43200 w 43200"/>
                    <a:gd name="T3" fmla="*/ 21600 h 21600"/>
                    <a:gd name="T4" fmla="*/ 21600 w 432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ysClr val="window" lastClr="FFFFFF">
                        <a:gamma/>
                        <a:shade val="46275"/>
                        <a:invGamma/>
                        <a:alpha val="0"/>
                      </a:sys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</p:grpSp>
          <p:sp>
            <p:nvSpPr>
              <p:cNvPr id="72" name="Oval 483"/>
              <p:cNvSpPr>
                <a:spLocks noChangeArrowheads="1"/>
              </p:cNvSpPr>
              <p:nvPr/>
            </p:nvSpPr>
            <p:spPr bwMode="auto">
              <a:xfrm>
                <a:off x="3530600" y="4603750"/>
                <a:ext cx="287338" cy="287338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gamma/>
                      <a:shade val="46275"/>
                      <a:invGamma/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3" name="Rectangle 491"/>
              <p:cNvSpPr>
                <a:spLocks noChangeArrowheads="1"/>
              </p:cNvSpPr>
              <p:nvPr/>
            </p:nvSpPr>
            <p:spPr bwMode="auto">
              <a:xfrm>
                <a:off x="3585907" y="4986338"/>
                <a:ext cx="6767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ysClr val="windowText" lastClr="000000"/>
                </a:outerShdw>
              </a:effec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125</a:t>
                </a:r>
                <a:r>
                  <a:rPr kumimoji="0" lang="ko-KR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억</a:t>
                </a:r>
                <a:endPara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2887429" y="2829127"/>
            <a:ext cx="1129467" cy="1200647"/>
            <a:chOff x="2887429" y="2783825"/>
            <a:chExt cx="1129467" cy="1200647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142" y="3728519"/>
              <a:ext cx="1078754" cy="255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8" name="그룹 77"/>
            <p:cNvGrpSpPr/>
            <p:nvPr/>
          </p:nvGrpSpPr>
          <p:grpSpPr>
            <a:xfrm>
              <a:off x="2887429" y="2783825"/>
              <a:ext cx="1078755" cy="1078787"/>
              <a:chOff x="4400518" y="2246327"/>
              <a:chExt cx="1530337" cy="1530383"/>
            </a:xfrm>
          </p:grpSpPr>
          <p:sp>
            <p:nvSpPr>
              <p:cNvPr id="79" name="Oval 444"/>
              <p:cNvSpPr>
                <a:spLocks noChangeArrowheads="1"/>
              </p:cNvSpPr>
              <p:nvPr/>
            </p:nvSpPr>
            <p:spPr bwMode="auto">
              <a:xfrm>
                <a:off x="4400518" y="2246327"/>
                <a:ext cx="1530337" cy="1530383"/>
              </a:xfrm>
              <a:prstGeom prst="ellipse">
                <a:avLst/>
              </a:prstGeom>
              <a:gradFill rotWithShape="1">
                <a:gsLst>
                  <a:gs pos="0">
                    <a:srgbClr val="C58BFF"/>
                  </a:gs>
                  <a:gs pos="100000">
                    <a:srgbClr val="461E64"/>
                  </a:gs>
                </a:gsLst>
                <a:path path="rect">
                  <a:fillToRect r="100000" b="10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80" name="Group 474"/>
              <p:cNvGrpSpPr>
                <a:grpSpLocks/>
              </p:cNvGrpSpPr>
              <p:nvPr/>
            </p:nvGrpSpPr>
            <p:grpSpPr bwMode="auto">
              <a:xfrm>
                <a:off x="4517992" y="2279665"/>
                <a:ext cx="1295389" cy="652477"/>
                <a:chOff x="2363" y="1183"/>
                <a:chExt cx="816" cy="411"/>
              </a:xfrm>
            </p:grpSpPr>
            <p:sp>
              <p:nvSpPr>
                <p:cNvPr id="83" name="Arc 472"/>
                <p:cNvSpPr>
                  <a:spLocks/>
                </p:cNvSpPr>
                <p:nvPr/>
              </p:nvSpPr>
              <p:spPr bwMode="auto">
                <a:xfrm>
                  <a:off x="2363" y="1183"/>
                  <a:ext cx="816" cy="4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0 h 21600"/>
                    <a:gd name="T2" fmla="*/ 43200 w 43200"/>
                    <a:gd name="T3" fmla="*/ 21600 h 21600"/>
                    <a:gd name="T4" fmla="*/ 21600 w 432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ysClr val="window" lastClr="FFFFFF">
                        <a:gamma/>
                        <a:shade val="46275"/>
                        <a:invGamma/>
                        <a:alpha val="0"/>
                      </a:sys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84" name="Arc 473"/>
                <p:cNvSpPr>
                  <a:spLocks/>
                </p:cNvSpPr>
                <p:nvPr/>
              </p:nvSpPr>
              <p:spPr bwMode="auto">
                <a:xfrm>
                  <a:off x="2427" y="1186"/>
                  <a:ext cx="692" cy="4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0 h 21600"/>
                    <a:gd name="T2" fmla="*/ 43200 w 43200"/>
                    <a:gd name="T3" fmla="*/ 21600 h 21600"/>
                    <a:gd name="T4" fmla="*/ 21600 w 432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ysClr val="window" lastClr="FFFFFF">
                        <a:gamma/>
                        <a:shade val="46275"/>
                        <a:invGamma/>
                        <a:alpha val="0"/>
                      </a:sys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</p:grpSp>
          <p:sp>
            <p:nvSpPr>
              <p:cNvPr id="81" name="Oval 481"/>
              <p:cNvSpPr>
                <a:spLocks noChangeArrowheads="1"/>
              </p:cNvSpPr>
              <p:nvPr/>
            </p:nvSpPr>
            <p:spPr bwMode="auto">
              <a:xfrm>
                <a:off x="4760913" y="2390775"/>
                <a:ext cx="287337" cy="287338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gamma/>
                      <a:shade val="46275"/>
                      <a:invGamma/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82" name="Rectangle 492"/>
              <p:cNvSpPr>
                <a:spLocks noChangeArrowheads="1"/>
              </p:cNvSpPr>
              <p:nvPr/>
            </p:nvSpPr>
            <p:spPr bwMode="auto">
              <a:xfrm>
                <a:off x="4759581" y="2876549"/>
                <a:ext cx="812290" cy="436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ysClr val="windowText" lastClr="000000"/>
                </a:outerShdw>
              </a:effec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30</a:t>
                </a:r>
                <a:r>
                  <a:rPr kumimoji="0" lang="ko-KR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억</a:t>
                </a:r>
                <a:endPara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1479322" y="3281755"/>
            <a:ext cx="732116" cy="748019"/>
            <a:chOff x="1479322" y="3212976"/>
            <a:chExt cx="732116" cy="748019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763" y="3780572"/>
              <a:ext cx="649645" cy="180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7" name="그룹 86"/>
            <p:cNvGrpSpPr/>
            <p:nvPr/>
          </p:nvGrpSpPr>
          <p:grpSpPr>
            <a:xfrm>
              <a:off x="1479322" y="3212976"/>
              <a:ext cx="732116" cy="649636"/>
              <a:chOff x="5533312" y="4345490"/>
              <a:chExt cx="1723760" cy="1529562"/>
            </a:xfrm>
          </p:grpSpPr>
          <p:sp>
            <p:nvSpPr>
              <p:cNvPr id="88" name="Oval 446"/>
              <p:cNvSpPr>
                <a:spLocks noChangeArrowheads="1"/>
              </p:cNvSpPr>
              <p:nvPr/>
            </p:nvSpPr>
            <p:spPr bwMode="auto">
              <a:xfrm>
                <a:off x="5624281" y="4345490"/>
                <a:ext cx="1531082" cy="1529562"/>
              </a:xfrm>
              <a:prstGeom prst="ellipse">
                <a:avLst/>
              </a:prstGeom>
              <a:gradFill flip="none" rotWithShape="1">
                <a:gsLst>
                  <a:gs pos="99000">
                    <a:srgbClr val="009644"/>
                  </a:gs>
                  <a:gs pos="0">
                    <a:srgbClr val="60FD35"/>
                  </a:gs>
                </a:gsLst>
                <a:path path="rect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89" name="Group 475"/>
              <p:cNvGrpSpPr>
                <a:grpSpLocks/>
              </p:cNvGrpSpPr>
              <p:nvPr/>
            </p:nvGrpSpPr>
            <p:grpSpPr bwMode="auto">
              <a:xfrm>
                <a:off x="5742127" y="4378384"/>
                <a:ext cx="1295389" cy="652477"/>
                <a:chOff x="2363" y="1183"/>
                <a:chExt cx="816" cy="411"/>
              </a:xfrm>
            </p:grpSpPr>
            <p:sp>
              <p:nvSpPr>
                <p:cNvPr id="92" name="Arc 476"/>
                <p:cNvSpPr>
                  <a:spLocks/>
                </p:cNvSpPr>
                <p:nvPr/>
              </p:nvSpPr>
              <p:spPr bwMode="auto">
                <a:xfrm>
                  <a:off x="2363" y="1183"/>
                  <a:ext cx="816" cy="4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0 h 21600"/>
                    <a:gd name="T2" fmla="*/ 43200 w 43200"/>
                    <a:gd name="T3" fmla="*/ 21600 h 21600"/>
                    <a:gd name="T4" fmla="*/ 21600 w 432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ysClr val="window" lastClr="FFFFFF">
                        <a:gamma/>
                        <a:shade val="46275"/>
                        <a:invGamma/>
                        <a:alpha val="0"/>
                      </a:sys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93" name="Arc 477"/>
                <p:cNvSpPr>
                  <a:spLocks/>
                </p:cNvSpPr>
                <p:nvPr/>
              </p:nvSpPr>
              <p:spPr bwMode="auto">
                <a:xfrm>
                  <a:off x="2427" y="1186"/>
                  <a:ext cx="692" cy="4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0 h 21600"/>
                    <a:gd name="T2" fmla="*/ 43200 w 43200"/>
                    <a:gd name="T3" fmla="*/ 21600 h 21600"/>
                    <a:gd name="T4" fmla="*/ 21600 w 432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ysClr val="window" lastClr="FFFFFF">
                        <a:gamma/>
                        <a:shade val="46275"/>
                        <a:invGamma/>
                        <a:alpha val="0"/>
                      </a:sys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</a:endParaRPr>
                </a:p>
              </p:txBody>
            </p:sp>
          </p:grpSp>
          <p:sp>
            <p:nvSpPr>
              <p:cNvPr id="90" name="Oval 482"/>
              <p:cNvSpPr>
                <a:spLocks noChangeArrowheads="1"/>
              </p:cNvSpPr>
              <p:nvPr/>
            </p:nvSpPr>
            <p:spPr bwMode="auto">
              <a:xfrm>
                <a:off x="6051550" y="4603750"/>
                <a:ext cx="287338" cy="287338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gamma/>
                      <a:shade val="46275"/>
                      <a:invGamma/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91" name="Rectangle 490"/>
              <p:cNvSpPr>
                <a:spLocks noChangeArrowheads="1"/>
              </p:cNvSpPr>
              <p:nvPr/>
            </p:nvSpPr>
            <p:spPr bwMode="auto">
              <a:xfrm>
                <a:off x="5533312" y="4801696"/>
                <a:ext cx="1723760" cy="652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ysClr val="windowText" lastClr="000000"/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12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억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960218" y="4144729"/>
            <a:ext cx="7105851" cy="432048"/>
            <a:chOff x="231125" y="2636912"/>
            <a:chExt cx="7105851" cy="432048"/>
          </a:xfrm>
        </p:grpSpPr>
        <p:sp>
          <p:nvSpPr>
            <p:cNvPr id="95" name="직사각형 94"/>
            <p:cNvSpPr/>
            <p:nvPr/>
          </p:nvSpPr>
          <p:spPr>
            <a:xfrm>
              <a:off x="231125" y="2636912"/>
              <a:ext cx="1652212" cy="432048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제품화 실현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885748" y="2636912"/>
              <a:ext cx="1673645" cy="432048"/>
            </a:xfrm>
            <a:prstGeom prst="rect">
              <a:avLst/>
            </a:prstGeom>
            <a:solidFill>
              <a:srgbClr val="7AE28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해외시장 진출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554661" y="2636912"/>
              <a:ext cx="1820778" cy="432048"/>
            </a:xfrm>
            <a:prstGeom prst="rect">
              <a:avLst/>
            </a:prstGeom>
            <a:solidFill>
              <a:srgbClr val="7AE28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국내외 입지 확립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368156" y="2636912"/>
              <a:ext cx="1968820" cy="432048"/>
            </a:xfrm>
            <a:prstGeom prst="rect">
              <a:avLst/>
            </a:prstGeom>
            <a:solidFill>
              <a:srgbClr val="7AE28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글로벌 </a:t>
              </a: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수요처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확대</a:t>
              </a:r>
            </a:p>
          </p:txBody>
        </p:sp>
        <p:sp>
          <p:nvSpPr>
            <p:cNvPr id="99" name="오른쪽 화살표 98"/>
            <p:cNvSpPr/>
            <p:nvPr/>
          </p:nvSpPr>
          <p:spPr>
            <a:xfrm>
              <a:off x="1734665" y="2744924"/>
              <a:ext cx="302167" cy="216024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0" name="오른쪽 화살표 99"/>
            <p:cNvSpPr/>
            <p:nvPr/>
          </p:nvSpPr>
          <p:spPr>
            <a:xfrm>
              <a:off x="3401165" y="2744924"/>
              <a:ext cx="302167" cy="216024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5137772" y="2744924"/>
              <a:ext cx="475335" cy="216024"/>
              <a:chOff x="5137772" y="2744924"/>
              <a:chExt cx="475335" cy="216024"/>
            </a:xfrm>
          </p:grpSpPr>
          <p:sp>
            <p:nvSpPr>
              <p:cNvPr id="102" name="오른쪽 화살표 101"/>
              <p:cNvSpPr/>
              <p:nvPr/>
            </p:nvSpPr>
            <p:spPr>
              <a:xfrm>
                <a:off x="5310940" y="2744924"/>
                <a:ext cx="302167" cy="216024"/>
              </a:xfrm>
              <a:prstGeom prst="rightArrow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3" name="오른쪽 화살표 102"/>
              <p:cNvSpPr/>
              <p:nvPr/>
            </p:nvSpPr>
            <p:spPr>
              <a:xfrm>
                <a:off x="5224356" y="2744924"/>
                <a:ext cx="302167" cy="216024"/>
              </a:xfrm>
              <a:prstGeom prst="rightArrow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4" name="오른쪽 화살표 103"/>
              <p:cNvSpPr/>
              <p:nvPr/>
            </p:nvSpPr>
            <p:spPr>
              <a:xfrm>
                <a:off x="5137772" y="2744924"/>
                <a:ext cx="302167" cy="216024"/>
              </a:xfrm>
              <a:prstGeom prst="rightArrow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404969" y="1938832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2019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년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03671" y="1938832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2020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년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27977" y="1938832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2021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년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59760" y="1938832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2022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년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92560" y="4642247"/>
            <a:ext cx="17733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실증사업적 접근</a:t>
            </a:r>
          </a:p>
          <a:p>
            <a:pPr marL="108000" indent="-108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내수시장 안정적 진입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20752" y="4637469"/>
            <a:ext cx="18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내수시장 점유 확대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08000" indent="-108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해외시장 진출</a:t>
            </a:r>
            <a:r>
              <a:rPr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en-US" altLang="ko-KR" sz="1000" spc="-150" dirty="0">
                <a:solidFill>
                  <a:prstClr val="black"/>
                </a:solidFill>
                <a:latin typeface="맑은 고딕"/>
                <a:ea typeface="맑은 고딕"/>
              </a:rPr>
              <a:t>w/ </a:t>
            </a:r>
            <a:r>
              <a:rPr lang="en-US" altLang="ko-KR" sz="1000" dirty="0" err="1">
                <a:solidFill>
                  <a:prstClr val="black"/>
                </a:solidFill>
                <a:latin typeface="맑은 고딕"/>
                <a:ea typeface="맑은 고딕"/>
              </a:rPr>
              <a:t>neXus</a:t>
            </a:r>
            <a:r>
              <a:rPr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48944" y="4642247"/>
            <a:ext cx="1625163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브랜드</a:t>
            </a:r>
            <a:r>
              <a:rPr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인지도 향상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08000" indent="-108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해외시장 점유율 확대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08000" indent="-108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해외시장 자립도 향상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55616" y="4638273"/>
            <a:ext cx="20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해외 거래처 다각화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08000" indent="-108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선진시장 </a:t>
            </a:r>
            <a:r>
              <a:rPr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미국</a:t>
            </a:r>
            <a:r>
              <a:rPr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유럽 등</a:t>
            </a:r>
            <a:r>
              <a:rPr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자립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08000" indent="-108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PPP </a:t>
            </a: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/>
              </a:rPr>
              <a:t>기반 시장 진입</a:t>
            </a:r>
          </a:p>
        </p:txBody>
      </p:sp>
    </p:spTree>
    <p:extLst>
      <p:ext uri="{BB962C8B-B14F-4D97-AF65-F5344CB8AC3E}">
        <p14:creationId xmlns:p14="http://schemas.microsoft.com/office/powerpoint/2010/main" val="22816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80628"/>
            <a:ext cx="8229600" cy="562310"/>
          </a:xfrm>
        </p:spPr>
        <p:txBody>
          <a:bodyPr anchor="b">
            <a:norm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2. 1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PoC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용 자가 급전 전류센서 설계</a:t>
            </a:r>
          </a:p>
        </p:txBody>
      </p:sp>
      <p:sp>
        <p:nvSpPr>
          <p:cNvPr id="13" name="TextBox 65"/>
          <p:cNvSpPr txBox="1">
            <a:spLocks noChangeArrowheads="1"/>
          </p:cNvSpPr>
          <p:nvPr/>
        </p:nvSpPr>
        <p:spPr bwMode="auto">
          <a:xfrm>
            <a:off x="551447" y="1088740"/>
            <a:ext cx="1242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뫼비우스 Regular"/>
                <a:ea typeface="뫼비우스 Regular"/>
                <a:cs typeface="뫼비우스 Regular"/>
              </a:defRPr>
            </a:lvl9pPr>
          </a:lstStyle>
          <a:p>
            <a:pPr marL="285750" indent="-285750" eaLnBrk="1" hangingPunct="1">
              <a:buClr>
                <a:schemeClr val="accent6"/>
              </a:buClr>
              <a:buFont typeface="Wingdings" panose="05000000000000000000" pitchFamily="2" charset="2"/>
              <a:buChar char="v"/>
              <a:defRPr/>
            </a:pPr>
            <a:r>
              <a:rPr kumimoji="0"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블럭도</a:t>
            </a:r>
            <a:endParaRPr kumimoji="0"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66106" y="1199482"/>
            <a:ext cx="7439507" cy="5330553"/>
            <a:chOff x="1066106" y="1199482"/>
            <a:chExt cx="7439507" cy="533055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544109" y="2420889"/>
              <a:ext cx="2880320" cy="2304256"/>
            </a:xfrm>
            <a:prstGeom prst="roundRect">
              <a:avLst>
                <a:gd name="adj" fmla="val 9602"/>
              </a:avLst>
            </a:prstGeom>
            <a:solidFill>
              <a:srgbClr val="FFCCCC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090442" y="2774528"/>
              <a:ext cx="1345654" cy="770354"/>
              <a:chOff x="2280356" y="2245607"/>
              <a:chExt cx="1345654" cy="820396"/>
            </a:xfrm>
            <a:solidFill>
              <a:srgbClr val="F5FCF2"/>
            </a:solidFill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2280356" y="2245607"/>
                <a:ext cx="1345654" cy="820396"/>
              </a:xfrm>
              <a:prstGeom prst="roundRect">
                <a:avLst/>
              </a:prstGeom>
              <a:grp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53073" y="2402585"/>
                <a:ext cx="800219" cy="491655"/>
              </a:xfrm>
              <a:prstGeom prst="rect">
                <a:avLst/>
              </a:prstGeom>
              <a:grp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CT 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전류</a:t>
                </a:r>
                <a:endPara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측정회로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066106" y="2761213"/>
              <a:ext cx="1345654" cy="739730"/>
              <a:chOff x="416496" y="2245607"/>
              <a:chExt cx="1345654" cy="820396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416496" y="2245607"/>
                <a:ext cx="1345654" cy="82039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67573" y="2394195"/>
                <a:ext cx="843501" cy="512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전류 </a:t>
                </a:r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CT  </a:t>
                </a:r>
              </a:p>
              <a:p>
                <a:pPr algn="ctr"/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센서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325473" y="2737265"/>
              <a:ext cx="88909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CC2650 </a:t>
              </a:r>
            </a:p>
            <a:p>
              <a:pPr algn="ctr"/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</a:p>
            <a:p>
              <a:pPr algn="ctr"/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CC1310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768103" y="5424649"/>
              <a:ext cx="1345654" cy="770354"/>
              <a:chOff x="6562345" y="5047552"/>
              <a:chExt cx="1345654" cy="820396"/>
            </a:xfrm>
            <a:solidFill>
              <a:srgbClr val="F5FCF2"/>
            </a:solidFill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62345" y="5047552"/>
                <a:ext cx="1345654" cy="820396"/>
              </a:xfrm>
              <a:prstGeom prst="roundRect">
                <a:avLst/>
              </a:prstGeom>
              <a:grp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822144" y="5319251"/>
                <a:ext cx="826059" cy="29499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외부 </a:t>
                </a:r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RTC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7430176" y="5424649"/>
              <a:ext cx="1075437" cy="770354"/>
              <a:chOff x="5029267" y="5047552"/>
              <a:chExt cx="1345654" cy="820396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5029267" y="5047552"/>
                <a:ext cx="1345654" cy="820396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99484" y="5226918"/>
                <a:ext cx="805220" cy="491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Flash </a:t>
                </a:r>
              </a:p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Memory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422289" y="5424649"/>
              <a:ext cx="1733031" cy="820396"/>
              <a:chOff x="273050" y="4214789"/>
              <a:chExt cx="1733031" cy="820396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273050" y="4214789"/>
                <a:ext cx="1733031" cy="820396"/>
              </a:xfrm>
              <a:prstGeom prst="roundRect">
                <a:avLst/>
              </a:prstGeom>
              <a:solidFill>
                <a:srgbClr val="FEF4EC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5567" y="4345598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리튬이온</a:t>
                </a:r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</a:p>
              <a:p>
                <a:pPr algn="ctr"/>
                <a:r>
                  <a:rPr lang="ko-KR" altLang="en-US" sz="12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슈퍼캐패시터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666816" y="1199482"/>
              <a:ext cx="1345654" cy="684980"/>
              <a:chOff x="8183122" y="2886636"/>
              <a:chExt cx="1345654" cy="820396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8183122" y="2886636"/>
                <a:ext cx="1345654" cy="820396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185290" y="2927502"/>
                <a:ext cx="1341328" cy="552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RF  </a:t>
                </a:r>
              </a:p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Helical Antenna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628740" y="5417787"/>
              <a:ext cx="1339304" cy="834121"/>
              <a:chOff x="450014" y="5422470"/>
              <a:chExt cx="1221617" cy="643432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450014" y="5422470"/>
                <a:ext cx="1221617" cy="643432"/>
              </a:xfrm>
              <a:prstGeom prst="roundRect">
                <a:avLst/>
              </a:prstGeom>
              <a:solidFill>
                <a:srgbClr val="FEF4EC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4370" y="5560881"/>
                <a:ext cx="827106" cy="356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DC-DC </a:t>
                </a:r>
              </a:p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Converter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936484" y="6253036"/>
              <a:ext cx="1185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Power Supply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658667" y="2775343"/>
              <a:ext cx="1193253" cy="751284"/>
              <a:chOff x="2280356" y="2245607"/>
              <a:chExt cx="1345654" cy="820396"/>
            </a:xfrm>
            <a:solidFill>
              <a:srgbClr val="F5FCF2"/>
            </a:solidFill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2280356" y="2245607"/>
                <a:ext cx="1345654" cy="820396"/>
              </a:xfrm>
              <a:prstGeom prst="roundRect">
                <a:avLst/>
              </a:prstGeom>
              <a:grp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84005" y="2351562"/>
                <a:ext cx="938359" cy="504134"/>
              </a:xfrm>
              <a:prstGeom prst="rect">
                <a:avLst/>
              </a:prstGeom>
              <a:grp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MOSFET</a:t>
                </a:r>
              </a:p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Load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SW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768103" y="3768941"/>
              <a:ext cx="1345654" cy="820396"/>
              <a:chOff x="5803863" y="3549991"/>
              <a:chExt cx="1345654" cy="820396"/>
            </a:xfrm>
            <a:solidFill>
              <a:srgbClr val="FFEFEF"/>
            </a:solidFill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5803863" y="3549991"/>
                <a:ext cx="1345654" cy="820396"/>
              </a:xfrm>
              <a:prstGeom prst="roundRect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953631" y="3698579"/>
                <a:ext cx="104612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MCU </a:t>
                </a:r>
              </a:p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Wake/Sleep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744460" y="2703788"/>
              <a:ext cx="1345654" cy="820396"/>
              <a:chOff x="4249379" y="2353118"/>
              <a:chExt cx="1345654" cy="820396"/>
            </a:xfrm>
            <a:solidFill>
              <a:srgbClr val="FFEFEF"/>
            </a:solidFill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249379" y="2353118"/>
                <a:ext cx="1345654" cy="820396"/>
              </a:xfrm>
              <a:prstGeom prst="roundRect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329350" y="2501706"/>
                <a:ext cx="1185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12Bit</a:t>
                </a:r>
              </a:p>
              <a:p>
                <a:pPr algn="ctr"/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AD Converter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2627833" y="4048493"/>
              <a:ext cx="1332099" cy="812492"/>
            </a:xfrm>
            <a:prstGeom prst="roundRect">
              <a:avLst/>
            </a:prstGeom>
            <a:solidFill>
              <a:srgbClr val="F5FC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7920" y="4113076"/>
              <a:ext cx="1064000" cy="646331"/>
            </a:xfrm>
            <a:prstGeom prst="rect">
              <a:avLst/>
            </a:prstGeom>
            <a:solidFill>
              <a:srgbClr val="F5FCF2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Energy  </a:t>
              </a:r>
            </a:p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Harvesting </a:t>
              </a:r>
            </a:p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IC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꺾인 연결선 25"/>
            <p:cNvCxnSpPr>
              <a:stCxn id="22" idx="1"/>
              <a:endCxn id="44" idx="0"/>
            </p:cNvCxnSpPr>
            <p:nvPr/>
          </p:nvCxnSpPr>
          <p:spPr>
            <a:xfrm rot="10800000" flipV="1">
              <a:off x="2288805" y="4454739"/>
              <a:ext cx="339028" cy="96991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2" idx="3"/>
              <a:endCxn id="40" idx="0"/>
            </p:cNvCxnSpPr>
            <p:nvPr/>
          </p:nvCxnSpPr>
          <p:spPr>
            <a:xfrm>
              <a:off x="3959932" y="4454739"/>
              <a:ext cx="338460" cy="96304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6440930" y="4777924"/>
              <a:ext cx="0" cy="63986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7915059" y="4797152"/>
              <a:ext cx="5313" cy="60861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40" idx="3"/>
              <a:endCxn id="36" idx="1"/>
            </p:cNvCxnSpPr>
            <p:nvPr/>
          </p:nvCxnSpPr>
          <p:spPr bwMode="auto">
            <a:xfrm flipV="1">
              <a:off x="4968044" y="4179139"/>
              <a:ext cx="800059" cy="1655709"/>
            </a:xfrm>
            <a:prstGeom prst="bentConnector3">
              <a:avLst/>
            </a:prstGeom>
            <a:ln w="19050">
              <a:headEnd type="none" w="med" len="med"/>
              <a:tailEnd type="triangle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>
              <a:stCxn id="6" idx="0"/>
              <a:endCxn id="38" idx="0"/>
            </p:cNvCxnSpPr>
            <p:nvPr/>
          </p:nvCxnSpPr>
          <p:spPr bwMode="auto">
            <a:xfrm rot="16200000" flipH="1" flipV="1">
              <a:off x="4942555" y="733628"/>
              <a:ext cx="354454" cy="3728975"/>
            </a:xfrm>
            <a:prstGeom prst="bentConnector3">
              <a:avLst>
                <a:gd name="adj1" fmla="val -64494"/>
              </a:avLst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dashDot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" name="직선 화살표 연결선 3"/>
            <p:cNvCxnSpPr>
              <a:stCxn id="50" idx="3"/>
              <a:endCxn id="38" idx="1"/>
            </p:cNvCxnSpPr>
            <p:nvPr/>
          </p:nvCxnSpPr>
          <p:spPr bwMode="auto">
            <a:xfrm>
              <a:off x="2411760" y="3131078"/>
              <a:ext cx="246907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직선 화살표 연결선 54"/>
            <p:cNvCxnSpPr/>
            <p:nvPr/>
          </p:nvCxnSpPr>
          <p:spPr bwMode="auto">
            <a:xfrm>
              <a:off x="3851920" y="3131078"/>
              <a:ext cx="246907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직선 화살표 연결선 55"/>
            <p:cNvCxnSpPr/>
            <p:nvPr/>
          </p:nvCxnSpPr>
          <p:spPr bwMode="auto">
            <a:xfrm>
              <a:off x="5436096" y="3131078"/>
              <a:ext cx="246907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직선 연결선 56"/>
            <p:cNvCxnSpPr>
              <a:stCxn id="42" idx="2"/>
            </p:cNvCxnSpPr>
            <p:nvPr/>
          </p:nvCxnSpPr>
          <p:spPr bwMode="auto">
            <a:xfrm>
              <a:off x="7339643" y="1884462"/>
              <a:ext cx="5" cy="536426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510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600200"/>
            <a:ext cx="55911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84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3687272" descr="EMB00003ba8bf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40" y="3465004"/>
            <a:ext cx="520858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48" y="1808820"/>
            <a:ext cx="2628292" cy="176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6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45"/>
          <a:stretch/>
        </p:blipFill>
        <p:spPr bwMode="auto">
          <a:xfrm>
            <a:off x="2786283" y="1736811"/>
            <a:ext cx="3477905" cy="263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32363136" descr="EMB00003ba8c1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/>
          <a:stretch>
            <a:fillRect/>
          </a:stretch>
        </p:blipFill>
        <p:spPr bwMode="auto">
          <a:xfrm>
            <a:off x="420687" y="1736812"/>
            <a:ext cx="2320925" cy="148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43687032" descr="EMB00003ba8c18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6" y="3176972"/>
            <a:ext cx="2320925" cy="119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7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0359640" descr="EMB00003ba8c328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1"/>
          <a:stretch/>
        </p:blipFill>
        <p:spPr bwMode="auto">
          <a:xfrm>
            <a:off x="2519772" y="2996952"/>
            <a:ext cx="21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72402760" descr="EMB00003ba8c3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28" y="2996952"/>
            <a:ext cx="4265613" cy="25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30359640" descr="EMB00003ba8c328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/>
          <a:stretch/>
        </p:blipFill>
        <p:spPr bwMode="auto">
          <a:xfrm>
            <a:off x="2519772" y="4264364"/>
            <a:ext cx="21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4" name="_x285051728" descr="EMB00003ba8c34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90" y="368660"/>
            <a:ext cx="2011363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1412776"/>
            <a:ext cx="17526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28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\\Apros-server\공유\이주호\판1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2" t="9882" r="9781" b="6584"/>
          <a:stretch/>
        </p:blipFill>
        <p:spPr bwMode="auto">
          <a:xfrm>
            <a:off x="1060704" y="2322576"/>
            <a:ext cx="2353056" cy="19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Apros-server\공유\이주호\판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24"/>
          <a:stretch/>
        </p:blipFill>
        <p:spPr bwMode="auto">
          <a:xfrm>
            <a:off x="3437588" y="2327536"/>
            <a:ext cx="1804972" cy="190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27536"/>
            <a:ext cx="2194389" cy="190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43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1290592" descr="EMB00003ba8c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" b="1659"/>
          <a:stretch>
            <a:fillRect/>
          </a:stretch>
        </p:blipFill>
        <p:spPr bwMode="auto">
          <a:xfrm>
            <a:off x="1547665" y="2492896"/>
            <a:ext cx="3816424" cy="19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77" y="2492896"/>
            <a:ext cx="2870227" cy="196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3897052"/>
            <a:ext cx="22764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53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타원 3"/>
          <p:cNvSpPr/>
          <p:nvPr/>
        </p:nvSpPr>
        <p:spPr bwMode="auto">
          <a:xfrm rot="1340556">
            <a:off x="3291389" y="1805062"/>
            <a:ext cx="3286845" cy="3093179"/>
          </a:xfrm>
          <a:prstGeom prst="ellips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74579">
            <a:off x="3901033" y="3126519"/>
            <a:ext cx="1695528" cy="78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46"/>
          <p:cNvGrpSpPr/>
          <p:nvPr/>
        </p:nvGrpSpPr>
        <p:grpSpPr bwMode="auto">
          <a:xfrm>
            <a:off x="4934811" y="1647687"/>
            <a:ext cx="2425835" cy="1541477"/>
            <a:chOff x="1179331" y="4159824"/>
            <a:chExt cx="2425834" cy="154148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1274000" y="4283885"/>
              <a:ext cx="2193998" cy="1325707"/>
            </a:xfrm>
            <a:prstGeom prst="ellipse">
              <a:avLst/>
            </a:prstGeom>
            <a:gradFill>
              <a:gsLst>
                <a:gs pos="100000">
                  <a:srgbClr val="0066FF"/>
                </a:gs>
                <a:gs pos="50000">
                  <a:srgbClr val="00B0F0"/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itchFamily="18" charset="0"/>
                </a:rPr>
                <a:t>BDMS/EOMS</a:t>
              </a:r>
            </a:p>
          </p:txBody>
        </p:sp>
        <p:pic>
          <p:nvPicPr>
            <p:cNvPr id="9" name="Picture 84" descr="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9331" y="4159824"/>
              <a:ext cx="2425834" cy="1541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그룹 40"/>
          <p:cNvGrpSpPr/>
          <p:nvPr/>
        </p:nvGrpSpPr>
        <p:grpSpPr bwMode="auto">
          <a:xfrm>
            <a:off x="1784657" y="1542166"/>
            <a:ext cx="2373345" cy="1508126"/>
            <a:chOff x="6727851" y="1668141"/>
            <a:chExt cx="2117754" cy="132556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" name="Oval 83"/>
            <p:cNvSpPr>
              <a:spLocks noChangeArrowheads="1"/>
            </p:cNvSpPr>
            <p:nvPr/>
          </p:nvSpPr>
          <p:spPr bwMode="auto">
            <a:xfrm>
              <a:off x="6783412" y="1763689"/>
              <a:ext cx="1957721" cy="1165225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50000">
                  <a:srgbClr val="FE6D5E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itchFamily="18" charset="0"/>
                </a:rPr>
                <a:t>IIoT</a:t>
              </a:r>
              <a:r>
                <a:rPr lang="en-US" altLang="ko-KR" sz="2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itchFamily="18" charset="0"/>
                </a:rPr>
                <a:t> </a:t>
              </a:r>
              <a:r>
                <a:rPr lang="en-US" altLang="ko-KR" sz="2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itchFamily="18" charset="0"/>
                </a:rPr>
                <a:t>PdM</a:t>
              </a:r>
              <a:endParaRPr lang="en-US" altLang="ko-KR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endParaRPr>
            </a:p>
          </p:txBody>
        </p:sp>
        <p:pic>
          <p:nvPicPr>
            <p:cNvPr id="14" name="Picture 84" descr="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7851" y="1668141"/>
              <a:ext cx="2117754" cy="1325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그룹 17"/>
          <p:cNvGrpSpPr/>
          <p:nvPr/>
        </p:nvGrpSpPr>
        <p:grpSpPr bwMode="auto">
          <a:xfrm>
            <a:off x="5581925" y="3701580"/>
            <a:ext cx="2373345" cy="1508125"/>
            <a:chOff x="1495001" y="2436477"/>
            <a:chExt cx="2117754" cy="132556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9" name="Oval 83"/>
            <p:cNvSpPr>
              <a:spLocks noChangeArrowheads="1"/>
            </p:cNvSpPr>
            <p:nvPr/>
          </p:nvSpPr>
          <p:spPr bwMode="auto">
            <a:xfrm>
              <a:off x="1525540" y="2530462"/>
              <a:ext cx="1957721" cy="1165225"/>
            </a:xfrm>
            <a:prstGeom prst="ellipse">
              <a:avLst/>
            </a:prstGeom>
            <a:gradFill flip="none" rotWithShape="1">
              <a:gsLst>
                <a:gs pos="45000">
                  <a:srgbClr val="4FE380"/>
                </a:gs>
                <a:gs pos="0">
                  <a:srgbClr val="EBFFEB"/>
                </a:gs>
                <a:gs pos="85000">
                  <a:srgbClr val="009A46"/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200" b="1" dirty="0">
                  <a:solidFill>
                    <a:srgbClr val="E2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itchFamily="18" charset="0"/>
                </a:rPr>
                <a:t>Smart Grid</a:t>
              </a:r>
            </a:p>
          </p:txBody>
        </p:sp>
        <p:pic>
          <p:nvPicPr>
            <p:cNvPr id="20" name="Picture 84" descr="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95001" y="2436477"/>
              <a:ext cx="2117754" cy="1325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그룹 43"/>
          <p:cNvGrpSpPr/>
          <p:nvPr/>
        </p:nvGrpSpPr>
        <p:grpSpPr bwMode="auto">
          <a:xfrm>
            <a:off x="2267744" y="3558772"/>
            <a:ext cx="2373345" cy="1508124"/>
            <a:chOff x="6450033" y="4282782"/>
            <a:chExt cx="2117754" cy="132556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9" name="Oval 83"/>
            <p:cNvSpPr>
              <a:spLocks noChangeArrowheads="1"/>
            </p:cNvSpPr>
            <p:nvPr/>
          </p:nvSpPr>
          <p:spPr bwMode="auto">
            <a:xfrm>
              <a:off x="6486546" y="4378338"/>
              <a:ext cx="1957721" cy="1165225"/>
            </a:xfrm>
            <a:prstGeom prst="ellipse">
              <a:avLst/>
            </a:prstGeom>
            <a:gradFill>
              <a:gsLst>
                <a:gs pos="50000">
                  <a:srgbClr val="FFFF66"/>
                </a:gs>
                <a:gs pos="0">
                  <a:srgbClr val="FFFFCC"/>
                </a:gs>
                <a:gs pos="100000">
                  <a:srgbClr val="F0EA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2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itchFamily="18" charset="0"/>
                </a:rPr>
                <a:t>BEMS/FEMS</a:t>
              </a:r>
            </a:p>
            <a:p>
              <a:pPr algn="ctr">
                <a:defRPr/>
              </a:pPr>
              <a:r>
                <a:rPr lang="en-US" altLang="ko-KR" sz="16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itchFamily="18" charset="0"/>
                </a:rPr>
                <a:t>(Smart Home)</a:t>
              </a:r>
              <a:endParaRPr lang="ko-KR" altLang="en-US" sz="16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HY견고딕" pitchFamily="18" charset="-127"/>
                <a:cs typeface="Times New Roman" pitchFamily="18" charset="0"/>
              </a:endParaRPr>
            </a:p>
          </p:txBody>
        </p:sp>
        <p:pic>
          <p:nvPicPr>
            <p:cNvPr id="30" name="Picture 84" descr="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50033" y="4282782"/>
              <a:ext cx="2117754" cy="1325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30920118"/>
      </p:ext>
    </p:extLst>
  </p:cSld>
  <p:clrMapOvr>
    <a:masterClrMapping/>
  </p:clrMapOvr>
</p:sld>
</file>

<file path=ppt/theme/theme1.xml><?xml version="1.0" encoding="utf-8"?>
<a:theme xmlns:a="http://schemas.openxmlformats.org/drawingml/2006/main" name="5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디자인 사용자 지정">
      <a:majorFont>
        <a:latin typeface="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25473</TotalTime>
  <Words>186</Words>
  <Application>Microsoft Office PowerPoint</Application>
  <PresentationFormat>화면 슬라이드 쇼(4:3)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Arials</vt:lpstr>
      <vt:lpstr>HY견고딕</vt:lpstr>
      <vt:lpstr>Microsoft YaHei UI</vt:lpstr>
      <vt:lpstr>Moebius</vt:lpstr>
      <vt:lpstr>Optima</vt:lpstr>
      <vt:lpstr>가는각진제목체</vt:lpstr>
      <vt:lpstr>굴림</vt:lpstr>
      <vt:lpstr>맑은 고딕</vt:lpstr>
      <vt:lpstr>뫼비우스 Regular</vt:lpstr>
      <vt:lpstr>Arial</vt:lpstr>
      <vt:lpstr>Times New Roman</vt:lpstr>
      <vt:lpstr>Wingdings</vt:lpstr>
      <vt:lpstr>5_디자인 사용자 지정</vt:lpstr>
      <vt:lpstr>1. 1차 PoC용 자가 급전 전류센서 선행연구</vt:lpstr>
      <vt:lpstr>2. 1차 PoC용 자가 급전 전류센서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CEO</cp:lastModifiedBy>
  <cp:revision>1040</cp:revision>
  <cp:lastPrinted>2015-07-22T11:52:10Z</cp:lastPrinted>
  <dcterms:created xsi:type="dcterms:W3CDTF">2010-03-21T07:33:50Z</dcterms:created>
  <dcterms:modified xsi:type="dcterms:W3CDTF">2018-02-28T06:38:34Z</dcterms:modified>
</cp:coreProperties>
</file>