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s/slide20.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32.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8.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136.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3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4.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7.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 id="2147484061" r:id="rId2"/>
    <p:sldMasterId id="2147484071" r:id="rId3"/>
    <p:sldMasterId id="2147484080" r:id="rId4"/>
    <p:sldMasterId id="2147484117" r:id="rId5"/>
    <p:sldMasterId id="2147484155" r:id="rId6"/>
  </p:sldMasterIdLst>
  <p:notesMasterIdLst>
    <p:notesMasterId r:id="rId29"/>
  </p:notesMasterIdLst>
  <p:handoutMasterIdLst>
    <p:handoutMasterId r:id="rId30"/>
  </p:handoutMasterIdLst>
  <p:sldIdLst>
    <p:sldId id="518" r:id="rId7"/>
    <p:sldId id="586" r:id="rId8"/>
    <p:sldId id="574" r:id="rId9"/>
    <p:sldId id="537" r:id="rId10"/>
    <p:sldId id="554" r:id="rId11"/>
    <p:sldId id="551" r:id="rId12"/>
    <p:sldId id="552" r:id="rId13"/>
    <p:sldId id="523" r:id="rId14"/>
    <p:sldId id="575" r:id="rId15"/>
    <p:sldId id="576" r:id="rId16"/>
    <p:sldId id="572" r:id="rId17"/>
    <p:sldId id="577" r:id="rId18"/>
    <p:sldId id="578" r:id="rId19"/>
    <p:sldId id="579" r:id="rId20"/>
    <p:sldId id="580" r:id="rId21"/>
    <p:sldId id="581" r:id="rId22"/>
    <p:sldId id="525" r:id="rId23"/>
    <p:sldId id="585" r:id="rId24"/>
    <p:sldId id="539" r:id="rId25"/>
    <p:sldId id="549" r:id="rId26"/>
    <p:sldId id="550" r:id="rId27"/>
    <p:sldId id="555" r:id="rId28"/>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p15="http://schemas.microsoft.com/office/powerpoint/2012/main">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AA9"/>
    <a:srgbClr val="F4BD0C"/>
    <a:srgbClr val="008C95"/>
    <a:srgbClr val="24AFE5"/>
    <a:srgbClr val="8DD390"/>
    <a:srgbClr val="64C469"/>
    <a:srgbClr val="43B049"/>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8" autoAdjust="0"/>
    <p:restoredTop sz="95915" autoAdjust="0"/>
  </p:normalViewPr>
  <p:slideViewPr>
    <p:cSldViewPr snapToObjects="1">
      <p:cViewPr>
        <p:scale>
          <a:sx n="98" d="100"/>
          <a:sy n="98" d="100"/>
        </p:scale>
        <p:origin x="72" y="-216"/>
      </p:cViewPr>
      <p:guideLst>
        <p:guide orient="horz" pos="289"/>
        <p:guide orient="horz" pos="3456"/>
        <p:guide orient="horz" pos="2160"/>
        <p:guide orient="horz" pos="1008"/>
        <p:guide orient="horz" pos="4080"/>
        <p:guide orient="horz" pos="3888"/>
        <p:guide pos="7488"/>
        <p:guide pos="3840"/>
        <p:guide pos="384"/>
        <p:guide pos="7328"/>
        <p:guide orient="horz" pos="1152"/>
        <p:guide pos="192"/>
      </p:guideLst>
    </p:cSldViewPr>
  </p:slideViewPr>
  <p:notesTextViewPr>
    <p:cViewPr>
      <p:scale>
        <a:sx n="100" d="100"/>
        <a:sy n="100" d="100"/>
      </p:scale>
      <p:origin x="0" y="0"/>
    </p:cViewPr>
  </p:notesTextViewPr>
  <p:sorterViewPr>
    <p:cViewPr>
      <p:scale>
        <a:sx n="61" d="100"/>
        <a:sy n="61" d="100"/>
      </p:scale>
      <p:origin x="0" y="0"/>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2.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814388" y="420688"/>
            <a:ext cx="5265737" cy="2962275"/>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panose="020B0604020202020204" pitchFamily="34" charset="0"/>
            </a:endParaRPr>
          </a:p>
        </p:txBody>
      </p:sp>
      <p:sp>
        <p:nvSpPr>
          <p:cNvPr id="24580" name="Slide Number Placeholder 3"/>
          <p:cNvSpPr>
            <a:spLocks noGrp="1"/>
          </p:cNvSpPr>
          <p:nvPr>
            <p:ph type="sldNum" sz="quarter" idx="5"/>
          </p:nvPr>
        </p:nvSpPr>
        <p:spPr>
          <a:xfrm>
            <a:off x="3905295" y="8719894"/>
            <a:ext cx="2987622" cy="4590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51" tIns="45926" rIns="91851" bIns="45926"/>
          <a:lstStyle>
            <a:lvl1pPr defTabSz="938847">
              <a:defRPr sz="2400">
                <a:solidFill>
                  <a:schemeClr val="tx1"/>
                </a:solidFill>
                <a:latin typeface="Times New Roman" panose="02020603050405020304" pitchFamily="18" charset="0"/>
                <a:cs typeface="Arial" panose="020B0604020202020204" pitchFamily="34" charset="0"/>
              </a:defRPr>
            </a:lvl1pPr>
            <a:lvl2pPr marL="744712" indent="-286427" defTabSz="938847">
              <a:defRPr sz="2400">
                <a:solidFill>
                  <a:schemeClr val="tx1"/>
                </a:solidFill>
                <a:latin typeface="Times New Roman" panose="02020603050405020304" pitchFamily="18" charset="0"/>
                <a:cs typeface="Arial" panose="020B0604020202020204" pitchFamily="34" charset="0"/>
              </a:defRPr>
            </a:lvl2pPr>
            <a:lvl3pPr marL="1145711" indent="-229143" defTabSz="938847">
              <a:defRPr sz="2400">
                <a:solidFill>
                  <a:schemeClr val="tx1"/>
                </a:solidFill>
                <a:latin typeface="Times New Roman" panose="02020603050405020304" pitchFamily="18" charset="0"/>
                <a:cs typeface="Arial" panose="020B0604020202020204" pitchFamily="34" charset="0"/>
              </a:defRPr>
            </a:lvl3pPr>
            <a:lvl4pPr marL="1603995" indent="-229143" defTabSz="938847">
              <a:defRPr sz="2400">
                <a:solidFill>
                  <a:schemeClr val="tx1"/>
                </a:solidFill>
                <a:latin typeface="Times New Roman" panose="02020603050405020304" pitchFamily="18" charset="0"/>
                <a:cs typeface="Arial" panose="020B0604020202020204" pitchFamily="34" charset="0"/>
              </a:defRPr>
            </a:lvl4pPr>
            <a:lvl5pPr marL="2062279" indent="-229143" defTabSz="938847">
              <a:defRPr sz="2400">
                <a:solidFill>
                  <a:schemeClr val="tx1"/>
                </a:solidFill>
                <a:latin typeface="Times New Roman" panose="02020603050405020304" pitchFamily="18" charset="0"/>
                <a:cs typeface="Arial" panose="020B0604020202020204" pitchFamily="34" charset="0"/>
              </a:defRPr>
            </a:lvl5pPr>
            <a:lvl6pPr marL="2520562" indent="-229143" defTabSz="938847"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8847" indent="-229143" defTabSz="938847"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37132" indent="-229143" defTabSz="938847"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95415" indent="-229143" defTabSz="938847"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3DE335-2974-4D40-B793-5EC3396AE960}" type="slidenum">
              <a:rPr lang="en-US" sz="1400">
                <a:solidFill>
                  <a:srgbClr val="000000"/>
                </a:solidFill>
              </a:rPr>
              <a:pPr/>
              <a:t>1</a:t>
            </a:fld>
            <a:endParaRPr lang="en-US" sz="1400" dirty="0">
              <a:solidFill>
                <a:srgbClr val="000000"/>
              </a:solidFill>
            </a:endParaRPr>
          </a:p>
        </p:txBody>
      </p:sp>
    </p:spTree>
    <p:extLst>
      <p:ext uri="{BB962C8B-B14F-4D97-AF65-F5344CB8AC3E}">
        <p14:creationId xmlns:p14="http://schemas.microsoft.com/office/powerpoint/2010/main" val="88139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Flexible Billing Configuration</a:t>
            </a:r>
          </a:p>
          <a:p>
            <a:pPr marL="228600" indent="-228600">
              <a:buAutoNum type="arabicPeriod"/>
            </a:pPr>
            <a:r>
              <a:rPr lang="en-US" dirty="0" smtClean="0"/>
              <a:t>Import Configuration</a:t>
            </a:r>
          </a:p>
          <a:p>
            <a:pPr marL="228600" indent="-228600">
              <a:buAutoNum type="arabicPeriod"/>
            </a:pPr>
            <a:r>
              <a:rPr lang="en-US" dirty="0" smtClean="0"/>
              <a:t>Export</a:t>
            </a:r>
            <a:r>
              <a:rPr lang="en-US" baseline="0" dirty="0" smtClean="0"/>
              <a:t> Configuration</a:t>
            </a:r>
          </a:p>
          <a:p>
            <a:pPr marL="228600" indent="-228600">
              <a:buAutoNum type="arabicPeriod"/>
            </a:pPr>
            <a:r>
              <a:rPr lang="en-US" baseline="0" dirty="0" smtClean="0"/>
              <a:t>Billing Cycle Configuration</a:t>
            </a:r>
          </a:p>
          <a:p>
            <a:pPr marL="228600" indent="-228600">
              <a:buAutoNum type="arabicPeriod"/>
            </a:pPr>
            <a:r>
              <a:rPr lang="en-US" baseline="0" dirty="0" smtClean="0"/>
              <a:t>Application Parameters Setup</a:t>
            </a:r>
          </a:p>
          <a:p>
            <a:pPr marL="228600" indent="-228600">
              <a:buAutoNum type="arabicPeriod"/>
            </a:pPr>
            <a:r>
              <a:rPr lang="en-US" baseline="0" dirty="0" smtClean="0"/>
              <a:t>Calendar Setup</a:t>
            </a:r>
          </a:p>
          <a:p>
            <a:pPr marL="228600" indent="-228600">
              <a:buAutoNum type="arabicPeriod"/>
            </a:pPr>
            <a:r>
              <a:rPr lang="en-US" baseline="0" dirty="0" smtClean="0"/>
              <a:t>Flexible Billing Event Logical Grouping Setup</a:t>
            </a:r>
          </a:p>
          <a:p>
            <a:pPr marL="228600" indent="-228600">
              <a:buAutoNum type="arabicPeriod"/>
            </a:pPr>
            <a:r>
              <a:rPr lang="en-US" sz="1200" b="0" i="0" kern="1200" dirty="0" smtClean="0">
                <a:solidFill>
                  <a:schemeClr val="tx1"/>
                </a:solidFill>
                <a:effectLst/>
                <a:latin typeface="+mn-lt"/>
                <a:ea typeface="+mn-ea"/>
                <a:cs typeface="+mn-cs"/>
              </a:rPr>
              <a:t>Billing Preferences</a:t>
            </a:r>
            <a:endParaRPr lang="en-US" b="0" baseline="0" dirty="0" smtClean="0"/>
          </a:p>
          <a:p>
            <a:pPr marL="228600" indent="-228600">
              <a:buAutoNum type="arabicPeriod"/>
            </a:pPr>
            <a:endParaRPr lang="en-US" dirty="0"/>
          </a:p>
        </p:txBody>
      </p:sp>
    </p:spTree>
    <p:extLst>
      <p:ext uri="{BB962C8B-B14F-4D97-AF65-F5344CB8AC3E}">
        <p14:creationId xmlns:p14="http://schemas.microsoft.com/office/powerpoint/2010/main" val="2751648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224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9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hoto-Architectur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3" y="1879473"/>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ext uri="{BB962C8B-B14F-4D97-AF65-F5344CB8AC3E}">
        <p14:creationId xmlns:p14="http://schemas.microsoft.com/office/powerpoint/2010/main" val="177383220"/>
      </p:ext>
    </p:extLst>
  </p:cSld>
  <p:clrMapOvr>
    <a:masterClrMapping/>
  </p:clrMapOvr>
  <p:transition>
    <p:wip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9" y="457203"/>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3266324837"/>
      </p:ext>
    </p:extLst>
  </p:cSld>
  <p:clrMapOvr>
    <a:masterClrMapping/>
  </p:clrMapOvr>
  <p:transition>
    <p:wip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2089416299"/>
      </p:ext>
    </p:extLst>
  </p:cSld>
  <p:clrMapOvr>
    <a:masterClrMapping/>
  </p:clrMapOvr>
  <p:transition>
    <p:wip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3"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2197536058"/>
      </p:ext>
    </p:extLst>
  </p:cSld>
  <p:clrMapOvr>
    <a:masterClrMapping/>
  </p:clrMapOvr>
  <p:transition>
    <p:wip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2159277345"/>
      </p:ext>
    </p:extLst>
  </p:cSld>
  <p:clrMapOvr>
    <a:masterClrMapping/>
  </p:clrMapOvr>
  <p:transition>
    <p:wip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extLst>
      <p:ext uri="{BB962C8B-B14F-4D97-AF65-F5344CB8AC3E}">
        <p14:creationId xmlns:p14="http://schemas.microsoft.com/office/powerpoint/2010/main" val="1783490738"/>
      </p:ext>
    </p:extLst>
  </p:cSld>
  <p:clrMapOvr>
    <a:masterClrMapping/>
  </p:clrMapOvr>
  <p:transition>
    <p:wip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4"/>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881244613"/>
      </p:ext>
    </p:extLst>
  </p:cSld>
  <p:clrMapOvr>
    <a:masterClrMapping/>
  </p:clrMapOvr>
  <p:transition>
    <p:wip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690339367"/>
      </p:ext>
    </p:extLst>
  </p:cSld>
  <p:clrMapOvr>
    <a:masterClrMapping/>
  </p:clrMapOvr>
  <p:transition>
    <p:wip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9"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9"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9"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2"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2"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289419301"/>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5" y="2294168"/>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50" y="2294168"/>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5" y="3457965"/>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50" y="3457965"/>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5" y="4621762"/>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50" y="4621762"/>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879435237"/>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3" y="1879473"/>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8"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6" name="Straight Connector 5"/>
          <p:cNvCxnSpPr/>
          <p:nvPr userDrawn="1"/>
        </p:nvCxnSpPr>
        <p:spPr>
          <a:xfrm>
            <a:off x="840254"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4"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4"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4"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2"/>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1"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5"/>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1"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60"/>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7" name="Oval 46"/>
          <p:cNvSpPr/>
          <p:nvPr userDrawn="1"/>
        </p:nvSpPr>
        <p:spPr>
          <a:xfrm>
            <a:off x="4369017"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0" name="Oval 49"/>
          <p:cNvSpPr/>
          <p:nvPr userDrawn="1"/>
        </p:nvSpPr>
        <p:spPr>
          <a:xfrm>
            <a:off x="576365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3" name="Oval 52"/>
          <p:cNvSpPr/>
          <p:nvPr userDrawn="1"/>
        </p:nvSpPr>
        <p:spPr>
          <a:xfrm>
            <a:off x="712169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8" name="Oval 57"/>
          <p:cNvSpPr/>
          <p:nvPr userDrawn="1"/>
        </p:nvSpPr>
        <p:spPr>
          <a:xfrm>
            <a:off x="8497203"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6" name="Oval 45"/>
          <p:cNvSpPr/>
          <p:nvPr userDrawn="1"/>
        </p:nvSpPr>
        <p:spPr>
          <a:xfrm>
            <a:off x="9874888"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Tree>
    <p:extLst>
      <p:ext uri="{BB962C8B-B14F-4D97-AF65-F5344CB8AC3E}">
        <p14:creationId xmlns:p14="http://schemas.microsoft.com/office/powerpoint/2010/main" val="2557110757"/>
      </p:ext>
    </p:extLst>
  </p:cSld>
  <p:clrMapOvr>
    <a:masterClrMapping/>
  </p:clrMapOvr>
  <p:transition>
    <p:wip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3"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A29060"/>
              </a:solidFill>
            </a:endParaRPr>
          </a:p>
        </p:txBody>
      </p:sp>
      <p:sp>
        <p:nvSpPr>
          <p:cNvPr id="84" name="Rectangle 83"/>
          <p:cNvSpPr/>
          <p:nvPr userDrawn="1"/>
        </p:nvSpPr>
        <p:spPr>
          <a:xfrm>
            <a:off x="2790912"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5" name="Right Arrow 84"/>
          <p:cNvSpPr/>
          <p:nvPr userDrawn="1"/>
        </p:nvSpPr>
        <p:spPr>
          <a:xfrm>
            <a:off x="8908290"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6" name="Rectangle 85"/>
          <p:cNvSpPr/>
          <p:nvPr userDrawn="1"/>
        </p:nvSpPr>
        <p:spPr>
          <a:xfrm>
            <a:off x="4414297" y="2397525"/>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7" name="Rectangle 86"/>
          <p:cNvSpPr/>
          <p:nvPr userDrawn="1"/>
        </p:nvSpPr>
        <p:spPr>
          <a:xfrm>
            <a:off x="1167523"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88" name="Straight Connector 87"/>
          <p:cNvCxnSpPr/>
          <p:nvPr userDrawn="1"/>
        </p:nvCxnSpPr>
        <p:spPr>
          <a:xfrm>
            <a:off x="4393057"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97" name="Straight Arrow Connector 96"/>
          <p:cNvCxnSpPr/>
          <p:nvPr userDrawn="1"/>
        </p:nvCxnSpPr>
        <p:spPr>
          <a:xfrm>
            <a:off x="258904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99" name="Straight Arrow Connector 98"/>
          <p:cNvCxnSpPr/>
          <p:nvPr userDrawn="1"/>
        </p:nvCxnSpPr>
        <p:spPr>
          <a:xfrm>
            <a:off x="422126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3"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109" name="Straight Arrow Connector 108"/>
          <p:cNvCxnSpPr/>
          <p:nvPr userDrawn="1"/>
        </p:nvCxnSpPr>
        <p:spPr>
          <a:xfrm>
            <a:off x="8724796"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9"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7"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5"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2"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5"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2"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7"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2"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5"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2"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2"/>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29"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29"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93061"/>
      </p:ext>
    </p:extLst>
  </p:cSld>
  <p:clrMapOvr>
    <a:masterClrMapping/>
  </p:clrMapOvr>
  <p:transition>
    <p:wip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21" y="2175217"/>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2"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5" name="TextBox 44"/>
          <p:cNvSpPr txBox="1"/>
          <p:nvPr userDrawn="1"/>
        </p:nvSpPr>
        <p:spPr>
          <a:xfrm>
            <a:off x="4002162" y="3078367"/>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rgbClr val="A29060"/>
              </a:solidFill>
            </a:endParaRPr>
          </a:p>
        </p:txBody>
      </p:sp>
      <p:cxnSp>
        <p:nvCxnSpPr>
          <p:cNvPr id="78" name="Straight Connector 77"/>
          <p:cNvCxnSpPr/>
          <p:nvPr userDrawn="1"/>
        </p:nvCxnSpPr>
        <p:spPr>
          <a:xfrm>
            <a:off x="1954539"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2" y="2175217"/>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4"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9"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1"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76284091"/>
      </p:ext>
    </p:extLst>
  </p:cSld>
  <p:clrMapOvr>
    <a:masterClrMapping/>
  </p:clrMapOvr>
  <p:transition>
    <p:wip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3"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805184458"/>
      </p:ext>
    </p:extLst>
  </p:cSld>
  <p:clrMapOvr>
    <a:masterClrMapping/>
  </p:clrMapOvr>
  <p:transition>
    <p:wip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06375688"/>
      </p:ext>
    </p:extLst>
  </p:cSld>
  <p:clrMapOvr>
    <a:masterClrMapping/>
  </p:clrMapOvr>
  <p:transition>
    <p:wip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1"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6"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4100869050"/>
      </p:ext>
    </p:extLst>
  </p:cSld>
  <p:clrMapOvr>
    <a:masterClrMapping/>
  </p:clrMapOvr>
  <p:transition>
    <p:wip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236199"/>
      </p:ext>
    </p:extLst>
  </p:cSld>
  <p:clrMapOvr>
    <a:masterClrMapping/>
  </p:clrMapOvr>
  <p:transition>
    <p:wip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8"/>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376210030"/>
      </p:ext>
    </p:extLst>
  </p:cSld>
  <p:clrMapOvr>
    <a:masterClrMapping/>
  </p:clrMapOvr>
  <p:transition>
    <p:wip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2"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2"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4" name="Rectangle 63"/>
          <p:cNvSpPr/>
          <p:nvPr/>
        </p:nvSpPr>
        <p:spPr>
          <a:xfrm>
            <a:off x="61884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5" name="Down Arrow Callout 64"/>
          <p:cNvSpPr/>
          <p:nvPr/>
        </p:nvSpPr>
        <p:spPr>
          <a:xfrm>
            <a:off x="1716353" y="2239187"/>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0" name="Rectangle 59"/>
          <p:cNvSpPr/>
          <p:nvPr/>
        </p:nvSpPr>
        <p:spPr>
          <a:xfrm>
            <a:off x="666749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1" name="Rectangle 60"/>
          <p:cNvSpPr/>
          <p:nvPr/>
        </p:nvSpPr>
        <p:spPr>
          <a:xfrm>
            <a:off x="4462961"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2" name="Down Arrow Callout 61"/>
          <p:cNvSpPr/>
          <p:nvPr/>
        </p:nvSpPr>
        <p:spPr>
          <a:xfrm>
            <a:off x="5560468" y="2239187"/>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7" name="Rectangle 56"/>
          <p:cNvSpPr/>
          <p:nvPr/>
        </p:nvSpPr>
        <p:spPr>
          <a:xfrm>
            <a:off x="10494375"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58" name="Rectangle 57"/>
          <p:cNvSpPr/>
          <p:nvPr/>
        </p:nvSpPr>
        <p:spPr>
          <a:xfrm>
            <a:off x="8289839"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59" name="Down Arrow Callout 58"/>
          <p:cNvSpPr/>
          <p:nvPr/>
        </p:nvSpPr>
        <p:spPr>
          <a:xfrm>
            <a:off x="9387345" y="2239187"/>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6" name="Picture Placeholder 2"/>
          <p:cNvSpPr>
            <a:spLocks noGrp="1"/>
          </p:cNvSpPr>
          <p:nvPr>
            <p:ph type="pic" sz="quarter" idx="27" hasCustomPrompt="1"/>
          </p:nvPr>
        </p:nvSpPr>
        <p:spPr>
          <a:xfrm>
            <a:off x="5626096"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7"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9"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5"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9"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428925243"/>
      </p:ext>
    </p:extLst>
  </p:cSld>
  <p:clrMapOvr>
    <a:masterClrMapping/>
  </p:clrMapOvr>
  <p:transition>
    <p:wip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8"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2"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1" name="Text Placeholder 11"/>
          <p:cNvSpPr>
            <a:spLocks noGrp="1"/>
          </p:cNvSpPr>
          <p:nvPr>
            <p:ph type="body" sz="quarter" idx="11" hasCustomPrompt="1"/>
          </p:nvPr>
        </p:nvSpPr>
        <p:spPr>
          <a:xfrm>
            <a:off x="829057"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7"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4" name="Text Placeholder 11"/>
          <p:cNvSpPr>
            <a:spLocks noGrp="1"/>
          </p:cNvSpPr>
          <p:nvPr>
            <p:ph type="body" sz="quarter" idx="29" hasCustomPrompt="1"/>
          </p:nvPr>
        </p:nvSpPr>
        <p:spPr>
          <a:xfrm>
            <a:off x="638613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8"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2"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7" name="Text Placeholder 11"/>
          <p:cNvSpPr>
            <a:spLocks noGrp="1"/>
          </p:cNvSpPr>
          <p:nvPr>
            <p:ph type="body" sz="quarter" idx="31" hasCustomPrompt="1"/>
          </p:nvPr>
        </p:nvSpPr>
        <p:spPr>
          <a:xfrm>
            <a:off x="829057"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7"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30" name="Text Placeholder 11"/>
          <p:cNvSpPr>
            <a:spLocks noGrp="1"/>
          </p:cNvSpPr>
          <p:nvPr>
            <p:ph type="body" sz="quarter" idx="33" hasCustomPrompt="1"/>
          </p:nvPr>
        </p:nvSpPr>
        <p:spPr>
          <a:xfrm>
            <a:off x="638613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196787949"/>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9" y="457203"/>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p:wip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3313619666"/>
      </p:ext>
    </p:extLst>
  </p:cSld>
  <p:clrMapOvr>
    <a:masterClrMapping/>
  </p:clrMapOvr>
  <p:transition>
    <p:wip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2098605410"/>
      </p:ext>
    </p:extLst>
  </p:cSld>
  <p:clrMapOvr>
    <a:masterClrMapping/>
  </p:clrMapOvr>
  <p:transition>
    <p:wip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ext uri="{BB962C8B-B14F-4D97-AF65-F5344CB8AC3E}">
        <p14:creationId xmlns:p14="http://schemas.microsoft.com/office/powerpoint/2010/main" val="655706913"/>
      </p:ext>
    </p:extLst>
  </p:cSld>
  <p:clrMapOvr>
    <a:masterClrMapping/>
  </p:clrMapOvr>
  <p:transition>
    <p:wip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1" y="3048000"/>
            <a:ext cx="3289788" cy="762000"/>
          </a:xfrm>
          <a:prstGeom prst="rect">
            <a:avLst/>
          </a:prstGeom>
        </p:spPr>
      </p:pic>
    </p:spTree>
    <p:extLst>
      <p:ext uri="{BB962C8B-B14F-4D97-AF65-F5344CB8AC3E}">
        <p14:creationId xmlns:p14="http://schemas.microsoft.com/office/powerpoint/2010/main" val="3012084937"/>
      </p:ext>
    </p:extLst>
  </p:cSld>
  <p:clrMapOvr>
    <a:masterClrMapping/>
  </p:clrMapOvr>
  <p:transition>
    <p:wip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cap="none" baseline="0"/>
            </a:lvl1pPr>
          </a:lstStyle>
          <a:p>
            <a:r>
              <a:rPr lang="en-US" dirty="0" smtClean="0"/>
              <a:t>Click To Edit Master Title Style</a:t>
            </a:r>
            <a:endParaRPr lang="en-US" dirty="0"/>
          </a:p>
        </p:txBody>
      </p:sp>
      <p:sp>
        <p:nvSpPr>
          <p:cNvPr id="5" name="Text Placeholder 1"/>
          <p:cNvSpPr>
            <a:spLocks noGrp="1"/>
          </p:cNvSpPr>
          <p:nvPr>
            <p:ph idx="1"/>
          </p:nvPr>
        </p:nvSpPr>
        <p:spPr>
          <a:xfrm>
            <a:off x="373888" y="1286256"/>
            <a:ext cx="11468863" cy="4839907"/>
          </a:xfrm>
          <a:prstGeom prst="rect">
            <a:avLst/>
          </a:prstGeom>
        </p:spPr>
        <p:txBody>
          <a:bodyPr vert="horz" lIns="91440" tIns="45720" rIns="91440" bIns="45720" rtlCol="0">
            <a:normAutofit/>
          </a:bodyPr>
          <a:lstStyle>
            <a:lvl1pPr>
              <a:defRPr b="0" baseline="0">
                <a:solidFill>
                  <a:schemeClr val="accent3"/>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4"/>
          <p:cNvSpPr>
            <a:spLocks noGrp="1" noChangeArrowheads="1"/>
          </p:cNvSpPr>
          <p:nvPr>
            <p:ph type="sldNum" sz="quarter" idx="4"/>
          </p:nvPr>
        </p:nvSpPr>
        <p:spPr>
          <a:xfrm>
            <a:off x="641353"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solidFill>
                  <a:srgbClr val="FFFFFF">
                    <a:lumMod val="50000"/>
                  </a:srgbClr>
                </a:solidFill>
              </a:rPr>
              <a:pPr>
                <a:defRPr/>
              </a:pPr>
              <a:t>‹#›</a:t>
            </a:fld>
            <a:endParaRPr lang="he-IL" dirty="0">
              <a:solidFill>
                <a:srgbClr val="FFFFFF">
                  <a:lumMod val="50000"/>
                </a:srgbClr>
              </a:solidFill>
            </a:endParaRPr>
          </a:p>
        </p:txBody>
      </p:sp>
    </p:spTree>
    <p:extLst>
      <p:ext uri="{BB962C8B-B14F-4D97-AF65-F5344CB8AC3E}">
        <p14:creationId xmlns:p14="http://schemas.microsoft.com/office/powerpoint/2010/main" val="350499779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Blank_Sla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6550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812707"/>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36" userDrawn="1">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3089862564"/>
      </p:ext>
    </p:extLst>
  </p:cSld>
  <p:clrMapOvr>
    <a:masterClrMapping/>
  </p:clrMapOvr>
  <p:transition>
    <p:wip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2820190509"/>
      </p:ext>
    </p:extLst>
  </p:cSld>
  <p:clrMapOvr>
    <a:masterClrMapping/>
  </p:clrMapOvr>
  <p:transition>
    <p:wip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Photo-Peopl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ext uri="{BB962C8B-B14F-4D97-AF65-F5344CB8AC3E}">
        <p14:creationId xmlns:p14="http://schemas.microsoft.com/office/powerpoint/2010/main" val="1370333015"/>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p:wip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Photo-Peopl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ext uri="{BB962C8B-B14F-4D97-AF65-F5344CB8AC3E}">
        <p14:creationId xmlns:p14="http://schemas.microsoft.com/office/powerpoint/2010/main" val="147174503"/>
      </p:ext>
    </p:extLst>
  </p:cSld>
  <p:clrMapOvr>
    <a:masterClrMapping/>
  </p:clrMapOvr>
  <p:transition>
    <p:wip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Photo-Peopl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ext uri="{BB962C8B-B14F-4D97-AF65-F5344CB8AC3E}">
        <p14:creationId xmlns:p14="http://schemas.microsoft.com/office/powerpoint/2010/main" val="2963780115"/>
      </p:ext>
    </p:extLst>
  </p:cSld>
  <p:clrMapOvr>
    <a:masterClrMapping/>
  </p:clrMapOvr>
  <p:transition>
    <p:wip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584200" y="2813548"/>
            <a:ext cx="59182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3: Title Arial Bold 28pt</a:t>
            </a:r>
            <a:endParaRPr lang="en-US" dirty="0"/>
          </a:p>
        </p:txBody>
      </p:sp>
      <p:sp>
        <p:nvSpPr>
          <p:cNvPr id="12" name="Subtitle 2"/>
          <p:cNvSpPr>
            <a:spLocks noGrp="1"/>
          </p:cNvSpPr>
          <p:nvPr>
            <p:ph type="subTitle" idx="1" hasCustomPrompt="1"/>
          </p:nvPr>
        </p:nvSpPr>
        <p:spPr bwMode="auto">
          <a:xfrm>
            <a:off x="584200" y="3890513"/>
            <a:ext cx="59182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584200" y="4441180"/>
            <a:ext cx="59182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584200" y="5556748"/>
            <a:ext cx="59182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584200" y="4800600"/>
            <a:ext cx="59182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1049360265"/>
      </p:ext>
    </p:extLst>
  </p:cSld>
  <p:clrMapOvr>
    <a:masterClrMapping/>
  </p:clrMapOvr>
  <p:transition>
    <p:wip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ext uri="{BB962C8B-B14F-4D97-AF65-F5344CB8AC3E}">
        <p14:creationId xmlns:p14="http://schemas.microsoft.com/office/powerpoint/2010/main" val="765215177"/>
      </p:ext>
    </p:extLst>
  </p:cSld>
  <p:clrMapOvr>
    <a:masterClrMapping/>
  </p:clrMapOvr>
  <p:transition>
    <p:wip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Photo-Architectur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ext uri="{BB962C8B-B14F-4D97-AF65-F5344CB8AC3E}">
        <p14:creationId xmlns:p14="http://schemas.microsoft.com/office/powerpoint/2010/main" val="3518286154"/>
      </p:ext>
    </p:extLst>
  </p:cSld>
  <p:clrMapOvr>
    <a:masterClrMapping/>
  </p:clrMapOvr>
  <p:transition>
    <p:wip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Photo-Architectur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ext uri="{BB962C8B-B14F-4D97-AF65-F5344CB8AC3E}">
        <p14:creationId xmlns:p14="http://schemas.microsoft.com/office/powerpoint/2010/main" val="2275359714"/>
      </p:ext>
    </p:extLst>
  </p:cSld>
  <p:clrMapOvr>
    <a:masterClrMapping/>
  </p:clrMapOvr>
  <p:transition>
    <p:wip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3" y="1879473"/>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ext uri="{BB962C8B-B14F-4D97-AF65-F5344CB8AC3E}">
        <p14:creationId xmlns:p14="http://schemas.microsoft.com/office/powerpoint/2010/main" val="3982403514"/>
      </p:ext>
    </p:extLst>
  </p:cSld>
  <p:clrMapOvr>
    <a:masterClrMapping/>
  </p:clrMapOvr>
  <p:transition>
    <p:wip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9" y="457203"/>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3933345474"/>
      </p:ext>
    </p:extLst>
  </p:cSld>
  <p:clrMapOvr>
    <a:masterClrMapping/>
  </p:clrMapOvr>
  <p:transition>
    <p:wip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86379154"/>
      </p:ext>
    </p:extLst>
  </p:cSld>
  <p:clrMapOvr>
    <a:masterClrMapping/>
  </p:clrMapOvr>
  <p:transition>
    <p:wip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3"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3736010109"/>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3"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409293431"/>
      </p:ext>
    </p:extLst>
  </p:cSld>
  <p:clrMapOvr>
    <a:masterClrMapping/>
  </p:clrMapOvr>
  <p:transition>
    <p:wip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extLst>
      <p:ext uri="{BB962C8B-B14F-4D97-AF65-F5344CB8AC3E}">
        <p14:creationId xmlns:p14="http://schemas.microsoft.com/office/powerpoint/2010/main" val="1790574828"/>
      </p:ext>
    </p:extLst>
  </p:cSld>
  <p:clrMapOvr>
    <a:masterClrMapping/>
  </p:clrMapOvr>
  <p:transition>
    <p:wip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4"/>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997688994"/>
      </p:ext>
    </p:extLst>
  </p:cSld>
  <p:clrMapOvr>
    <a:masterClrMapping/>
  </p:clrMapOvr>
  <p:transition>
    <p:wip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819518031"/>
      </p:ext>
    </p:extLst>
  </p:cSld>
  <p:clrMapOvr>
    <a:masterClrMapping/>
  </p:clrMapOvr>
  <p:transition>
    <p:wip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9"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9"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9"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2"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2"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4292043178"/>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5" y="2294168"/>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50" y="2294168"/>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5" y="3457965"/>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50" y="3457965"/>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5" y="4621762"/>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50" y="4621762"/>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422471632"/>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8"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6" name="Straight Connector 5"/>
          <p:cNvCxnSpPr/>
          <p:nvPr userDrawn="1"/>
        </p:nvCxnSpPr>
        <p:spPr>
          <a:xfrm>
            <a:off x="840254"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4"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4"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4"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2"/>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1"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5"/>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1"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60"/>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7" name="Oval 46"/>
          <p:cNvSpPr/>
          <p:nvPr userDrawn="1"/>
        </p:nvSpPr>
        <p:spPr>
          <a:xfrm>
            <a:off x="4369017"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0" name="Oval 49"/>
          <p:cNvSpPr/>
          <p:nvPr userDrawn="1"/>
        </p:nvSpPr>
        <p:spPr>
          <a:xfrm>
            <a:off x="576365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3" name="Oval 52"/>
          <p:cNvSpPr/>
          <p:nvPr userDrawn="1"/>
        </p:nvSpPr>
        <p:spPr>
          <a:xfrm>
            <a:off x="712169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8" name="Oval 57"/>
          <p:cNvSpPr/>
          <p:nvPr userDrawn="1"/>
        </p:nvSpPr>
        <p:spPr>
          <a:xfrm>
            <a:off x="8497203"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6" name="Oval 45"/>
          <p:cNvSpPr/>
          <p:nvPr userDrawn="1"/>
        </p:nvSpPr>
        <p:spPr>
          <a:xfrm>
            <a:off x="9874888"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Tree>
    <p:extLst>
      <p:ext uri="{BB962C8B-B14F-4D97-AF65-F5344CB8AC3E}">
        <p14:creationId xmlns:p14="http://schemas.microsoft.com/office/powerpoint/2010/main" val="2418926589"/>
      </p:ext>
    </p:extLst>
  </p:cSld>
  <p:clrMapOvr>
    <a:masterClrMapping/>
  </p:clrMapOvr>
  <p:transition>
    <p:wip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3"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A29060"/>
              </a:solidFill>
            </a:endParaRPr>
          </a:p>
        </p:txBody>
      </p:sp>
      <p:sp>
        <p:nvSpPr>
          <p:cNvPr id="84" name="Rectangle 83"/>
          <p:cNvSpPr/>
          <p:nvPr userDrawn="1"/>
        </p:nvSpPr>
        <p:spPr>
          <a:xfrm>
            <a:off x="2790912"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5" name="Right Arrow 84"/>
          <p:cNvSpPr/>
          <p:nvPr userDrawn="1"/>
        </p:nvSpPr>
        <p:spPr>
          <a:xfrm>
            <a:off x="8908290"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6" name="Rectangle 85"/>
          <p:cNvSpPr/>
          <p:nvPr userDrawn="1"/>
        </p:nvSpPr>
        <p:spPr>
          <a:xfrm>
            <a:off x="4414297" y="2397525"/>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7" name="Rectangle 86"/>
          <p:cNvSpPr/>
          <p:nvPr userDrawn="1"/>
        </p:nvSpPr>
        <p:spPr>
          <a:xfrm>
            <a:off x="1167523"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88" name="Straight Connector 87"/>
          <p:cNvCxnSpPr/>
          <p:nvPr userDrawn="1"/>
        </p:nvCxnSpPr>
        <p:spPr>
          <a:xfrm>
            <a:off x="4393057"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97" name="Straight Arrow Connector 96"/>
          <p:cNvCxnSpPr/>
          <p:nvPr userDrawn="1"/>
        </p:nvCxnSpPr>
        <p:spPr>
          <a:xfrm>
            <a:off x="258904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99" name="Straight Arrow Connector 98"/>
          <p:cNvCxnSpPr/>
          <p:nvPr userDrawn="1"/>
        </p:nvCxnSpPr>
        <p:spPr>
          <a:xfrm>
            <a:off x="422126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3"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cxnSp>
        <p:nvCxnSpPr>
          <p:cNvPr id="109" name="Straight Arrow Connector 108"/>
          <p:cNvCxnSpPr/>
          <p:nvPr userDrawn="1"/>
        </p:nvCxnSpPr>
        <p:spPr>
          <a:xfrm>
            <a:off x="8724796"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9"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7"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5"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2"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5"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2"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7"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2"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5"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2"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2"/>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29"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29"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69532"/>
      </p:ext>
    </p:extLst>
  </p:cSld>
  <p:clrMapOvr>
    <a:masterClrMapping/>
  </p:clrMapOvr>
  <p:transition>
    <p:wip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21" y="2175217"/>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2"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45" name="TextBox 44"/>
          <p:cNvSpPr txBox="1"/>
          <p:nvPr userDrawn="1"/>
        </p:nvSpPr>
        <p:spPr>
          <a:xfrm>
            <a:off x="4002162" y="3078367"/>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rgbClr val="A29060"/>
              </a:solidFill>
            </a:endParaRPr>
          </a:p>
        </p:txBody>
      </p:sp>
      <p:cxnSp>
        <p:nvCxnSpPr>
          <p:cNvPr id="78" name="Straight Connector 77"/>
          <p:cNvCxnSpPr/>
          <p:nvPr userDrawn="1"/>
        </p:nvCxnSpPr>
        <p:spPr>
          <a:xfrm>
            <a:off x="1954539"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2" y="2175217"/>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4"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9"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1"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15033661"/>
      </p:ext>
    </p:extLst>
  </p:cSld>
  <p:clrMapOvr>
    <a:masterClrMapping/>
  </p:clrMapOvr>
  <p:transition>
    <p:wip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3"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10481470"/>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058452019"/>
      </p:ext>
    </p:extLst>
  </p:cSld>
  <p:clrMapOvr>
    <a:masterClrMapping/>
  </p:clrMapOvr>
  <p:transition>
    <p:wip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1"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6"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3442212622"/>
      </p:ext>
    </p:extLst>
  </p:cSld>
  <p:clrMapOvr>
    <a:masterClrMapping/>
  </p:clrMapOvr>
  <p:transition>
    <p:wip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259684"/>
      </p:ext>
    </p:extLst>
  </p:cSld>
  <p:clrMapOvr>
    <a:masterClrMapping/>
  </p:clrMapOvr>
  <p:transition>
    <p:wip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8"/>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2098309458"/>
      </p:ext>
    </p:extLst>
  </p:cSld>
  <p:clrMapOvr>
    <a:masterClrMapping/>
  </p:clrMapOvr>
  <p:transition>
    <p:wip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2"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2"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4" name="Rectangle 63"/>
          <p:cNvSpPr/>
          <p:nvPr/>
        </p:nvSpPr>
        <p:spPr>
          <a:xfrm>
            <a:off x="61884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5" name="Down Arrow Callout 64"/>
          <p:cNvSpPr/>
          <p:nvPr/>
        </p:nvSpPr>
        <p:spPr>
          <a:xfrm>
            <a:off x="1716353" y="2239187"/>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0" name="Rectangle 59"/>
          <p:cNvSpPr/>
          <p:nvPr/>
        </p:nvSpPr>
        <p:spPr>
          <a:xfrm>
            <a:off x="666749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1" name="Rectangle 60"/>
          <p:cNvSpPr/>
          <p:nvPr/>
        </p:nvSpPr>
        <p:spPr>
          <a:xfrm>
            <a:off x="4462961"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62" name="Down Arrow Callout 61"/>
          <p:cNvSpPr/>
          <p:nvPr/>
        </p:nvSpPr>
        <p:spPr>
          <a:xfrm>
            <a:off x="5560468" y="2239187"/>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57" name="Rectangle 56"/>
          <p:cNvSpPr/>
          <p:nvPr/>
        </p:nvSpPr>
        <p:spPr>
          <a:xfrm>
            <a:off x="10494375"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58" name="Rectangle 57"/>
          <p:cNvSpPr/>
          <p:nvPr/>
        </p:nvSpPr>
        <p:spPr>
          <a:xfrm>
            <a:off x="8289839"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59" name="Down Arrow Callout 58"/>
          <p:cNvSpPr/>
          <p:nvPr/>
        </p:nvSpPr>
        <p:spPr>
          <a:xfrm>
            <a:off x="9387345" y="2239187"/>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6" name="Picture Placeholder 2"/>
          <p:cNvSpPr>
            <a:spLocks noGrp="1"/>
          </p:cNvSpPr>
          <p:nvPr>
            <p:ph type="pic" sz="quarter" idx="27" hasCustomPrompt="1"/>
          </p:nvPr>
        </p:nvSpPr>
        <p:spPr>
          <a:xfrm>
            <a:off x="5626096"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7"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9"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5"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9"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3586765719"/>
      </p:ext>
    </p:extLst>
  </p:cSld>
  <p:clrMapOvr>
    <a:masterClrMapping/>
  </p:clrMapOvr>
  <p:transition>
    <p:wip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8"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2"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1" name="Text Placeholder 11"/>
          <p:cNvSpPr>
            <a:spLocks noGrp="1"/>
          </p:cNvSpPr>
          <p:nvPr>
            <p:ph type="body" sz="quarter" idx="11" hasCustomPrompt="1"/>
          </p:nvPr>
        </p:nvSpPr>
        <p:spPr>
          <a:xfrm>
            <a:off x="829057"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7"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4" name="Text Placeholder 11"/>
          <p:cNvSpPr>
            <a:spLocks noGrp="1"/>
          </p:cNvSpPr>
          <p:nvPr>
            <p:ph type="body" sz="quarter" idx="29" hasCustomPrompt="1"/>
          </p:nvPr>
        </p:nvSpPr>
        <p:spPr>
          <a:xfrm>
            <a:off x="638613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8"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2"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27" name="Text Placeholder 11"/>
          <p:cNvSpPr>
            <a:spLocks noGrp="1"/>
          </p:cNvSpPr>
          <p:nvPr>
            <p:ph type="body" sz="quarter" idx="31" hasCustomPrompt="1"/>
          </p:nvPr>
        </p:nvSpPr>
        <p:spPr>
          <a:xfrm>
            <a:off x="829057"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7"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30" name="Text Placeholder 11"/>
          <p:cNvSpPr>
            <a:spLocks noGrp="1"/>
          </p:cNvSpPr>
          <p:nvPr>
            <p:ph type="body" sz="quarter" idx="33" hasCustomPrompt="1"/>
          </p:nvPr>
        </p:nvSpPr>
        <p:spPr>
          <a:xfrm>
            <a:off x="638613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30180889"/>
      </p:ext>
    </p:extLst>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3151080251"/>
      </p:ext>
    </p:extLst>
  </p:cSld>
  <p:clrMapOvr>
    <a:masterClrMapping/>
  </p:clrMapOvr>
  <p:transition>
    <p:wip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extLst>
      <p:ext uri="{BB962C8B-B14F-4D97-AF65-F5344CB8AC3E}">
        <p14:creationId xmlns:p14="http://schemas.microsoft.com/office/powerpoint/2010/main" val="3228200492"/>
      </p:ext>
    </p:extLst>
  </p:cSld>
  <p:clrMapOvr>
    <a:masterClrMapping/>
  </p:clrMapOvr>
  <p:transition>
    <p:wip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ext uri="{BB962C8B-B14F-4D97-AF65-F5344CB8AC3E}">
        <p14:creationId xmlns:p14="http://schemas.microsoft.com/office/powerpoint/2010/main" val="3318338177"/>
      </p:ext>
    </p:extLst>
  </p:cSld>
  <p:clrMapOvr>
    <a:masterClrMapping/>
  </p:clrMapOvr>
  <p:transition>
    <p:wip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1" y="3048000"/>
            <a:ext cx="3289788" cy="762000"/>
          </a:xfrm>
          <a:prstGeom prst="rect">
            <a:avLst/>
          </a:prstGeom>
        </p:spPr>
      </p:pic>
    </p:spTree>
    <p:extLst>
      <p:ext uri="{BB962C8B-B14F-4D97-AF65-F5344CB8AC3E}">
        <p14:creationId xmlns:p14="http://schemas.microsoft.com/office/powerpoint/2010/main" val="408438356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p:wip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Blank_Sla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6044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4"/>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4"/>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7"/>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4"/>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9"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9"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9"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2"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2"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5" y="2294168"/>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50" y="2294168"/>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5" y="3457965"/>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50" y="3457965"/>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5" y="4621762"/>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50" y="4621762"/>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8"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4"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4"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4"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4"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2"/>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1"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3"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9"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5"/>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1"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3"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9"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60"/>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60"/>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1"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3"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2"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90"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5"/>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5"/>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6"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9"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5"/>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3"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6"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9"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7"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5"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2" y="4429153"/>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5"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2" y="2857318"/>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7"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2"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5"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2"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2"/>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2"/>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29"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29"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21" y="2175217"/>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2"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2" y="3078367"/>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70"/>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2" y="2175217"/>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8"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4"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2"/>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9"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1"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7"/>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4"/>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3"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7"/>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3"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1"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6"/>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6"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90"/>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8"/>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1"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5"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400" y="2090496"/>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2"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2"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7"/>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7"/>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7"/>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7"/>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6"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7" y="1363142"/>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9"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5"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9"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8"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2"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7"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7" y="2589017"/>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8"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2"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7"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7" y="4500290"/>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8"/>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4"/>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8"/>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4"/>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9"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1" y="3048000"/>
            <a:ext cx="3289788" cy="76200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cap="none" baseline="0"/>
            </a:lvl1pPr>
          </a:lstStyle>
          <a:p>
            <a:r>
              <a:rPr lang="en-US" dirty="0" smtClean="0"/>
              <a:t>Click To Edit Master Title Style</a:t>
            </a:r>
            <a:endParaRPr lang="en-US" dirty="0"/>
          </a:p>
        </p:txBody>
      </p:sp>
      <p:sp>
        <p:nvSpPr>
          <p:cNvPr id="5" name="Text Placeholder 1"/>
          <p:cNvSpPr>
            <a:spLocks noGrp="1"/>
          </p:cNvSpPr>
          <p:nvPr>
            <p:ph idx="1"/>
          </p:nvPr>
        </p:nvSpPr>
        <p:spPr>
          <a:xfrm>
            <a:off x="373888" y="1286256"/>
            <a:ext cx="11468863" cy="4839907"/>
          </a:xfrm>
          <a:prstGeom prst="rect">
            <a:avLst/>
          </a:prstGeom>
        </p:spPr>
        <p:txBody>
          <a:bodyPr vert="horz" lIns="91440" tIns="45720" rIns="91440" bIns="45720" rtlCol="0">
            <a:normAutofit/>
          </a:bodyPr>
          <a:lstStyle>
            <a:lvl1pPr>
              <a:defRPr b="0" baseline="0">
                <a:solidFill>
                  <a:schemeClr val="accent3"/>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4"/>
          <p:cNvSpPr>
            <a:spLocks noGrp="1" noChangeArrowheads="1"/>
          </p:cNvSpPr>
          <p:nvPr>
            <p:ph type="sldNum" sz="quarter" idx="4"/>
          </p:nvPr>
        </p:nvSpPr>
        <p:spPr>
          <a:xfrm>
            <a:off x="641353"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pPr>
                <a:defRPr/>
              </a:pPr>
              <a:t>‹#›</a:t>
            </a:fld>
            <a:endParaRPr lang="he-IL" dirty="0">
              <a:cs typeface="Arial" charset="0"/>
            </a:endParaRPr>
          </a:p>
        </p:txBody>
      </p:sp>
    </p:spTree>
    <p:extLst>
      <p:ext uri="{BB962C8B-B14F-4D97-AF65-F5344CB8AC3E}">
        <p14:creationId xmlns:p14="http://schemas.microsoft.com/office/powerpoint/2010/main" val="158665861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4" name="Picture 15" descr="bny_rgb_pos.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9767" y="288925"/>
            <a:ext cx="2914651"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9"/>
          <p:cNvSpPr txBox="1">
            <a:spLocks noChangeArrowheads="1"/>
          </p:cNvSpPr>
          <p:nvPr userDrawn="1"/>
        </p:nvSpPr>
        <p:spPr bwMode="auto">
          <a:xfrm>
            <a:off x="596900" y="6592889"/>
            <a:ext cx="414866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0" fontAlgn="base" hangingPunct="0">
              <a:spcBef>
                <a:spcPct val="0"/>
              </a:spcBef>
              <a:spcAft>
                <a:spcPct val="0"/>
              </a:spcAft>
              <a:defRPr/>
            </a:pPr>
            <a:r>
              <a:rPr lang="en-GB" sz="1000" i="1" dirty="0" smtClean="0">
                <a:solidFill>
                  <a:srgbClr val="7F7F7F"/>
                </a:solidFill>
                <a:latin typeface="Arial" pitchFamily="34" charset="0"/>
              </a:rPr>
              <a:t>Information Security Identification: Confidential</a:t>
            </a:r>
          </a:p>
        </p:txBody>
      </p:sp>
      <p:sp>
        <p:nvSpPr>
          <p:cNvPr id="40962" name="Rectangle 3"/>
          <p:cNvSpPr>
            <a:spLocks noGrp="1" noChangeArrowheads="1"/>
          </p:cNvSpPr>
          <p:nvPr>
            <p:ph type="ctrTitle"/>
          </p:nvPr>
        </p:nvSpPr>
        <p:spPr>
          <a:xfrm>
            <a:off x="451213" y="1363663"/>
            <a:ext cx="6149855" cy="1852612"/>
          </a:xfrm>
        </p:spPr>
        <p:txBody>
          <a:bodyPr>
            <a:normAutofit/>
          </a:bodyPr>
          <a:lstStyle>
            <a:lvl1pPr>
              <a:defRPr sz="2800" cap="all" baseline="0" smtClean="0"/>
            </a:lvl1pPr>
          </a:lstStyle>
          <a:p>
            <a:r>
              <a:rPr lang="en-US" dirty="0" smtClean="0"/>
              <a:t>Click to edit Master title style</a:t>
            </a:r>
          </a:p>
        </p:txBody>
      </p:sp>
      <p:sp>
        <p:nvSpPr>
          <p:cNvPr id="40964" name="Rectangle 5"/>
          <p:cNvSpPr>
            <a:spLocks noGrp="1" noChangeArrowheads="1"/>
          </p:cNvSpPr>
          <p:nvPr>
            <p:ph type="subTitle" idx="1"/>
          </p:nvPr>
        </p:nvSpPr>
        <p:spPr>
          <a:xfrm>
            <a:off x="467361" y="3413125"/>
            <a:ext cx="6156960" cy="393222"/>
          </a:xfrm>
          <a:prstGeom prst="rect">
            <a:avLst/>
          </a:prstGeom>
        </p:spPr>
        <p:txBody>
          <a:bodyPr lIns="0" tIns="0" rIns="0" bIns="0">
            <a:noAutofit/>
          </a:bodyPr>
          <a:lstStyle>
            <a:lvl1pPr marL="0" indent="0">
              <a:defRPr sz="1600" b="0" i="0" cap="none" baseline="0" smtClean="0">
                <a:solidFill>
                  <a:schemeClr val="bg2"/>
                </a:solidFill>
              </a:defRPr>
            </a:lvl1pPr>
          </a:lstStyle>
          <a:p>
            <a:r>
              <a:rPr lang="en-US" dirty="0" smtClean="0"/>
              <a:t>Click to edit Master subtitle style</a:t>
            </a:r>
          </a:p>
        </p:txBody>
      </p:sp>
    </p:spTree>
    <p:extLst>
      <p:ext uri="{BB962C8B-B14F-4D97-AF65-F5344CB8AC3E}">
        <p14:creationId xmlns:p14="http://schemas.microsoft.com/office/powerpoint/2010/main" val="82983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D77318E2-F1B6-4636-8EAC-DCE5D96712DC}" type="datetimeFigureOut">
              <a:rPr lang="en-US" smtClean="0"/>
              <a:t>1/24/2018</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00ACBD0F-091F-49A6-ABE9-F6ADA203C880}" type="slidenum">
              <a:rPr lang="en-US" smtClean="0"/>
              <a:t>‹#›</a:t>
            </a:fld>
            <a:endParaRPr lang="en-US"/>
          </a:p>
        </p:txBody>
      </p:sp>
    </p:spTree>
    <p:extLst>
      <p:ext uri="{BB962C8B-B14F-4D97-AF65-F5344CB8AC3E}">
        <p14:creationId xmlns:p14="http://schemas.microsoft.com/office/powerpoint/2010/main" val="30239647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62" name="Rectangle 3"/>
          <p:cNvSpPr>
            <a:spLocks noGrp="1" noChangeArrowheads="1"/>
          </p:cNvSpPr>
          <p:nvPr>
            <p:ph type="ctrTitle" hasCustomPrompt="1"/>
          </p:nvPr>
        </p:nvSpPr>
        <p:spPr>
          <a:xfrm>
            <a:off x="451211" y="1363663"/>
            <a:ext cx="6149855" cy="1852612"/>
          </a:xfrm>
        </p:spPr>
        <p:txBody>
          <a:bodyPr wrap="square" anchor="b" anchorCtr="0">
            <a:normAutofit/>
          </a:bodyPr>
          <a:lstStyle>
            <a:lvl1pPr>
              <a:defRPr sz="2800" cap="all" baseline="0" smtClean="0"/>
            </a:lvl1pPr>
          </a:lstStyle>
          <a:p>
            <a:r>
              <a:rPr lang="en-US" dirty="0" smtClean="0"/>
              <a:t>CLICK TO EDIT</a:t>
            </a:r>
            <a:br>
              <a:rPr lang="en-US" dirty="0" smtClean="0"/>
            </a:br>
            <a:r>
              <a:rPr lang="en-US" dirty="0" smtClean="0"/>
              <a:t>MASTER TITLE</a:t>
            </a:r>
          </a:p>
        </p:txBody>
      </p:sp>
      <p:pic>
        <p:nvPicPr>
          <p:cNvPr id="12" name="Picture 15" descr="bny_rgb_po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9768" y="288925"/>
            <a:ext cx="2914651"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641352" y="6481766"/>
            <a:ext cx="4148667" cy="153987"/>
          </a:xfrm>
          <a:prstGeom prst="rect">
            <a:avLst/>
          </a:prstGeom>
          <a:noFill/>
          <a:ln w="9525">
            <a:noFill/>
            <a:miter lim="800000"/>
            <a:headEnd/>
            <a:tailEnd/>
          </a:ln>
          <a:effectLst/>
        </p:spPr>
        <p:txBody>
          <a:bodyPr lIns="0" tIns="0" rIns="0" bIns="0" anchor="b">
            <a:spAutoFit/>
          </a:bodyPr>
          <a:lstStyle/>
          <a:p>
            <a:pPr eaLnBrk="0" fontAlgn="base" hangingPunct="0">
              <a:spcBef>
                <a:spcPct val="0"/>
              </a:spcBef>
              <a:spcAft>
                <a:spcPct val="0"/>
              </a:spcAft>
              <a:defRPr/>
            </a:pPr>
            <a:r>
              <a:rPr lang="en-GB" sz="1000" i="1" dirty="0">
                <a:solidFill>
                  <a:srgbClr val="FFFFFF">
                    <a:lumMod val="50000"/>
                  </a:srgbClr>
                </a:solidFill>
              </a:rPr>
              <a:t>Information Security Identification: Confidential</a:t>
            </a:r>
          </a:p>
        </p:txBody>
      </p:sp>
      <p:sp>
        <p:nvSpPr>
          <p:cNvPr id="40964" name="Rectangle 5"/>
          <p:cNvSpPr>
            <a:spLocks noGrp="1" noChangeArrowheads="1"/>
          </p:cNvSpPr>
          <p:nvPr>
            <p:ph type="subTitle" idx="1" hasCustomPrompt="1"/>
          </p:nvPr>
        </p:nvSpPr>
        <p:spPr>
          <a:xfrm>
            <a:off x="467361" y="3413125"/>
            <a:ext cx="6156960" cy="393222"/>
          </a:xfrm>
          <a:prstGeom prst="rect">
            <a:avLst/>
          </a:prstGeom>
        </p:spPr>
        <p:txBody>
          <a:bodyPr wrap="square" lIns="0" tIns="0" rIns="0" bIns="0" anchor="t" anchorCtr="0">
            <a:noAutofit/>
          </a:bodyPr>
          <a:lstStyle>
            <a:lvl1pPr marL="0" indent="0">
              <a:defRPr sz="1600" b="0" i="0" cap="none" baseline="0" smtClean="0">
                <a:solidFill>
                  <a:schemeClr val="bg2"/>
                </a:solidFill>
              </a:defRPr>
            </a:lvl1pPr>
          </a:lstStyle>
          <a:p>
            <a:r>
              <a:rPr lang="en-US" dirty="0" smtClean="0"/>
              <a:t>CLICK TO EDIT MASTER SUBTITLE STYLE</a:t>
            </a:r>
          </a:p>
        </p:txBody>
      </p:sp>
    </p:spTree>
    <p:extLst>
      <p:ext uri="{BB962C8B-B14F-4D97-AF65-F5344CB8AC3E}">
        <p14:creationId xmlns:p14="http://schemas.microsoft.com/office/powerpoint/2010/main" val="156286346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cap="none" baseline="0"/>
            </a:lvl1pPr>
          </a:lstStyle>
          <a:p>
            <a:r>
              <a:rPr lang="en-US" dirty="0" smtClean="0"/>
              <a:t>Click To Edit Master Title Style</a:t>
            </a:r>
            <a:endParaRPr lang="en-US" dirty="0"/>
          </a:p>
        </p:txBody>
      </p:sp>
      <p:sp>
        <p:nvSpPr>
          <p:cNvPr id="5" name="Text Placeholder 1"/>
          <p:cNvSpPr>
            <a:spLocks noGrp="1"/>
          </p:cNvSpPr>
          <p:nvPr>
            <p:ph idx="1"/>
          </p:nvPr>
        </p:nvSpPr>
        <p:spPr>
          <a:xfrm>
            <a:off x="373888" y="1286256"/>
            <a:ext cx="11468863" cy="4839907"/>
          </a:xfrm>
          <a:prstGeom prst="rect">
            <a:avLst/>
          </a:prstGeom>
        </p:spPr>
        <p:txBody>
          <a:bodyPr vert="horz" lIns="91440" tIns="45720" rIns="91440" bIns="45720" rtlCol="0">
            <a:normAutofit/>
          </a:bodyPr>
          <a:lstStyle>
            <a:lvl1pPr>
              <a:defRPr b="0" baseline="0">
                <a:solidFill>
                  <a:schemeClr val="accent3"/>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4"/>
          <p:cNvSpPr>
            <a:spLocks noGrp="1" noChangeArrowheads="1"/>
          </p:cNvSpPr>
          <p:nvPr>
            <p:ph type="sldNum" sz="quarter" idx="4"/>
          </p:nvPr>
        </p:nvSpPr>
        <p:spPr>
          <a:xfrm>
            <a:off x="641353"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solidFill>
                  <a:srgbClr val="FFFFFF">
                    <a:lumMod val="50000"/>
                  </a:srgbClr>
                </a:solidFill>
              </a:rPr>
              <a:pPr>
                <a:defRPr/>
              </a:pPr>
              <a:t>‹#›</a:t>
            </a:fld>
            <a:endParaRPr lang="he-IL" dirty="0">
              <a:solidFill>
                <a:srgbClr val="FFFFFF">
                  <a:lumMod val="50000"/>
                </a:srgbClr>
              </a:solidFill>
              <a:cs typeface="Arial" charset="0"/>
            </a:endParaRPr>
          </a:p>
        </p:txBody>
      </p:sp>
    </p:spTree>
    <p:extLst>
      <p:ext uri="{BB962C8B-B14F-4D97-AF65-F5344CB8AC3E}">
        <p14:creationId xmlns:p14="http://schemas.microsoft.com/office/powerpoint/2010/main" val="9581891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Peopl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0734" y="2339342"/>
            <a:ext cx="8529321" cy="527684"/>
          </a:xfrm>
        </p:spPr>
        <p:txBody>
          <a:bodyPr lIns="0" anchor="b" anchorCtr="0">
            <a:normAutofit/>
          </a:bodyPr>
          <a:lstStyle>
            <a:lvl1pPr marL="3175" indent="0" algn="l">
              <a:defRPr sz="2000" b="0" cap="all" baseline="0">
                <a:solidFill>
                  <a:schemeClr val="bg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45587" y="1443355"/>
            <a:ext cx="9094469" cy="62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normAutofit/>
          </a:bodyPr>
          <a:lstStyle>
            <a:lvl1pPr marL="403225" indent="-403225">
              <a:buFont typeface="+mj-lt"/>
              <a:buAutoNum type="arabicPeriod"/>
              <a:defRPr lang="en-US" sz="2400" b="0" dirty="0" smtClean="0">
                <a:solidFill>
                  <a:schemeClr val="bg2"/>
                </a:solidFill>
                <a:latin typeface="+mj-lt"/>
                <a:ea typeface="+mj-ea"/>
                <a:cs typeface="+mj-cs"/>
              </a:defRPr>
            </a:lvl1pPr>
          </a:lstStyle>
          <a:p>
            <a:pPr lvl="0">
              <a:lnSpc>
                <a:spcPct val="95000"/>
              </a:lnSpc>
              <a:spcAft>
                <a:spcPct val="0"/>
              </a:spcAft>
            </a:pPr>
            <a:r>
              <a:rPr lang="en-US" dirty="0" smtClean="0"/>
              <a:t>Click to edit Master text styles</a:t>
            </a:r>
          </a:p>
        </p:txBody>
      </p:sp>
    </p:spTree>
    <p:extLst>
      <p:ext uri="{BB962C8B-B14F-4D97-AF65-F5344CB8AC3E}">
        <p14:creationId xmlns:p14="http://schemas.microsoft.com/office/powerpoint/2010/main" val="294743509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7787" y="0"/>
            <a:ext cx="6291072" cy="6858000"/>
          </a:xfrm>
          <a:noFill/>
          <a:ln w="9525" cap="flat" cmpd="sng" algn="ctr">
            <a:noFill/>
            <a:prstDash val="solid"/>
            <a:round/>
            <a:headEnd type="none" w="med" len="med"/>
            <a:tailEnd type="none" w="med" len="med"/>
          </a:ln>
          <a:effectLst/>
        </p:spPr>
        <p:txBody>
          <a:bodyPr vert="horz" wrap="square" lIns="457200" tIns="457200" rIns="457200" bIns="45720" numCol="1" rtlCol="0" anchor="t" anchorCtr="0" compatLnSpc="1">
            <a:prstTxWarp prst="textNoShape">
              <a:avLst/>
            </a:prstTxWarp>
          </a:bodyPr>
          <a:lstStyle>
            <a:lvl1pPr>
              <a:lnSpc>
                <a:spcPct val="100000"/>
              </a:lnSpc>
              <a:spcBef>
                <a:spcPts val="1200"/>
              </a:spcBef>
              <a:spcAft>
                <a:spcPts val="1200"/>
              </a:spcAft>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16731962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6858000"/>
          </a:xfrm>
          <a:noFill/>
          <a:ln w="9525" cap="flat" cmpd="sng" algn="ctr">
            <a:noFill/>
            <a:prstDash val="solid"/>
            <a:round/>
            <a:headEnd type="none" w="med" len="med"/>
            <a:tailEnd type="none" w="med" len="med"/>
          </a:ln>
          <a:effectLst/>
        </p:spPr>
        <p:txBody>
          <a:bodyPr vert="horz" wrap="square" lIns="1005840" tIns="914400" rIns="457200" bIns="45720" numCol="1" rtlCol="0" anchor="t" anchorCtr="0" compatLnSpc="1">
            <a:prstTxWarp prst="textNoShape">
              <a:avLst/>
            </a:prstTxWarp>
          </a:bodyPr>
          <a:lstStyle>
            <a:lvl1pPr>
              <a:lnSpc>
                <a:spcPct val="100000"/>
              </a:lnSpc>
              <a:spcBef>
                <a:spcPts val="1200"/>
              </a:spcBef>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149620316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6858000"/>
          </a:xfrm>
          <a:noFill/>
          <a:ln w="9525" cap="flat" cmpd="sng" algn="ctr">
            <a:noFill/>
            <a:prstDash val="solid"/>
            <a:round/>
            <a:headEnd type="none" w="med" len="med"/>
            <a:tailEnd type="none" w="med" len="med"/>
          </a:ln>
          <a:effectLst/>
        </p:spPr>
        <p:txBody>
          <a:bodyPr vert="horz" wrap="square" lIns="1005840" tIns="914400" rIns="457200" bIns="45720" numCol="1" rtlCol="0" anchor="t" anchorCtr="0" compatLnSpc="1">
            <a:prstTxWarp prst="textNoShape">
              <a:avLst/>
            </a:prstTxWarp>
          </a:bodyPr>
          <a:lstStyle>
            <a:lvl1pPr>
              <a:lnSpc>
                <a:spcPct val="100000"/>
              </a:lnSpc>
              <a:spcBef>
                <a:spcPts val="1200"/>
              </a:spcBef>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231236688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495302" y="1300163"/>
            <a:ext cx="5560484" cy="4729162"/>
          </a:xfrm>
          <a:prstGeom prst="rect">
            <a:avLst/>
          </a:prstGeom>
        </p:spPr>
        <p:txBody>
          <a:bodyPr/>
          <a:lstStyle>
            <a:lvl1pPr>
              <a:lnSpc>
                <a:spcPct val="100000"/>
              </a:lnSpc>
              <a:defRPr sz="1600" baseline="0">
                <a:solidFill>
                  <a:schemeClr val="accent3"/>
                </a:solidFill>
              </a:defRPr>
            </a:lvl1pPr>
            <a:lvl2pPr>
              <a:lnSpc>
                <a:spcPct val="100000"/>
              </a:lnSpc>
              <a:buClrTx/>
              <a:defRPr sz="1800"/>
            </a:lvl2pPr>
            <a:lvl3pPr>
              <a:lnSpc>
                <a:spcPct val="100000"/>
              </a:lnSpc>
              <a:buClrTx/>
              <a:defRPr sz="1600"/>
            </a:lvl3pPr>
            <a:lvl4pPr>
              <a:lnSpc>
                <a:spcPct val="100000"/>
              </a:lnSpc>
              <a:buClrTx/>
              <a:defRPr sz="1600"/>
            </a:lvl4pPr>
            <a:lvl5pPr>
              <a:lnSpc>
                <a:spcPct val="100000"/>
              </a:lnSpc>
              <a:buClrTx/>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58984" y="1300163"/>
            <a:ext cx="5562600" cy="4729162"/>
          </a:xfrm>
          <a:prstGeom prst="rect">
            <a:avLst/>
          </a:prstGeom>
        </p:spPr>
        <p:txBody>
          <a:bodyPr/>
          <a:lstStyle>
            <a:lvl1pPr>
              <a:lnSpc>
                <a:spcPct val="100000"/>
              </a:lnSpc>
              <a:defRPr sz="1600" baseline="0">
                <a:solidFill>
                  <a:schemeClr val="accent3"/>
                </a:solidFill>
              </a:defRPr>
            </a:lvl1pPr>
            <a:lvl2pPr>
              <a:lnSpc>
                <a:spcPct val="100000"/>
              </a:lnSpc>
              <a:defRPr sz="1800"/>
            </a:lvl2pPr>
            <a:lvl3pPr>
              <a:lnSpc>
                <a:spcPct val="100000"/>
              </a:lnSpc>
              <a:buClrTx/>
              <a:defRPr sz="1600"/>
            </a:lvl3pPr>
            <a:lvl4pPr>
              <a:lnSpc>
                <a:spcPct val="100000"/>
              </a:lnSpc>
              <a:buClrTx/>
              <a:defRPr sz="1600"/>
            </a:lvl4pPr>
            <a:lvl5pPr>
              <a:lnSpc>
                <a:spcPct val="10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sldNum" sz="quarter" idx="4"/>
          </p:nvPr>
        </p:nvSpPr>
        <p:spPr>
          <a:xfrm>
            <a:off x="641353"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solidFill>
                  <a:srgbClr val="FFFFFF">
                    <a:lumMod val="50000"/>
                  </a:srgbClr>
                </a:solidFill>
              </a:rPr>
              <a:pPr>
                <a:defRPr/>
              </a:pPr>
              <a:t>‹#›</a:t>
            </a:fld>
            <a:endParaRPr lang="he-IL" dirty="0">
              <a:solidFill>
                <a:srgbClr val="FFFFFF">
                  <a:lumMod val="50000"/>
                </a:srgbClr>
              </a:solidFill>
              <a:cs typeface="Arial" charset="0"/>
            </a:endParaRPr>
          </a:p>
        </p:txBody>
      </p:sp>
    </p:spTree>
    <p:extLst>
      <p:ext uri="{BB962C8B-B14F-4D97-AF65-F5344CB8AC3E}">
        <p14:creationId xmlns:p14="http://schemas.microsoft.com/office/powerpoint/2010/main" val="239947031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561418" y="5222153"/>
            <a:ext cx="437801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53950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62" name="Rectangle 3"/>
          <p:cNvSpPr>
            <a:spLocks noGrp="1" noChangeArrowheads="1"/>
          </p:cNvSpPr>
          <p:nvPr>
            <p:ph type="ctrTitle" hasCustomPrompt="1"/>
          </p:nvPr>
        </p:nvSpPr>
        <p:spPr>
          <a:xfrm>
            <a:off x="451210" y="1363663"/>
            <a:ext cx="6149855" cy="1852612"/>
          </a:xfrm>
        </p:spPr>
        <p:txBody>
          <a:bodyPr wrap="square" anchor="b" anchorCtr="0">
            <a:normAutofit/>
          </a:bodyPr>
          <a:lstStyle>
            <a:lvl1pPr>
              <a:defRPr sz="2800" cap="all" baseline="0" smtClean="0"/>
            </a:lvl1pPr>
          </a:lstStyle>
          <a:p>
            <a:r>
              <a:rPr lang="en-US" dirty="0" smtClean="0"/>
              <a:t>CLICK TO EDIT</a:t>
            </a:r>
            <a:br>
              <a:rPr lang="en-US" dirty="0" smtClean="0"/>
            </a:br>
            <a:r>
              <a:rPr lang="en-US" dirty="0" smtClean="0"/>
              <a:t>MASTER TITLE</a:t>
            </a:r>
          </a:p>
        </p:txBody>
      </p:sp>
      <p:pic>
        <p:nvPicPr>
          <p:cNvPr id="12" name="Picture 15" descr="bny_rgb_po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9767" y="288925"/>
            <a:ext cx="2914651"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641351" y="6481764"/>
            <a:ext cx="4148667" cy="153987"/>
          </a:xfrm>
          <a:prstGeom prst="rect">
            <a:avLst/>
          </a:prstGeom>
          <a:noFill/>
          <a:ln w="9525">
            <a:noFill/>
            <a:miter lim="800000"/>
            <a:headEnd/>
            <a:tailEnd/>
          </a:ln>
          <a:effectLst/>
        </p:spPr>
        <p:txBody>
          <a:bodyPr lIns="0" tIns="0" rIns="0" bIns="0" anchor="b">
            <a:spAutoFit/>
          </a:bodyPr>
          <a:lstStyle/>
          <a:p>
            <a:pPr eaLnBrk="0" fontAlgn="base" hangingPunct="0">
              <a:spcBef>
                <a:spcPct val="0"/>
              </a:spcBef>
              <a:spcAft>
                <a:spcPct val="0"/>
              </a:spcAft>
              <a:defRPr/>
            </a:pPr>
            <a:r>
              <a:rPr lang="en-GB" sz="1000" i="1" dirty="0">
                <a:solidFill>
                  <a:srgbClr val="FFFFFF">
                    <a:lumMod val="50000"/>
                  </a:srgbClr>
                </a:solidFill>
              </a:rPr>
              <a:t>Information Security Identification: Confidential</a:t>
            </a:r>
          </a:p>
        </p:txBody>
      </p:sp>
      <p:sp>
        <p:nvSpPr>
          <p:cNvPr id="40964" name="Rectangle 5"/>
          <p:cNvSpPr>
            <a:spLocks noGrp="1" noChangeArrowheads="1"/>
          </p:cNvSpPr>
          <p:nvPr>
            <p:ph type="subTitle" idx="1" hasCustomPrompt="1"/>
          </p:nvPr>
        </p:nvSpPr>
        <p:spPr>
          <a:xfrm>
            <a:off x="467361" y="3413125"/>
            <a:ext cx="6156960" cy="393222"/>
          </a:xfrm>
          <a:prstGeom prst="rect">
            <a:avLst/>
          </a:prstGeom>
        </p:spPr>
        <p:txBody>
          <a:bodyPr wrap="square" lIns="0" tIns="0" rIns="0" bIns="0" anchor="t" anchorCtr="0">
            <a:noAutofit/>
          </a:bodyPr>
          <a:lstStyle>
            <a:lvl1pPr marL="0" indent="0">
              <a:defRPr sz="1600" b="0" i="0" cap="none" baseline="0" smtClean="0">
                <a:solidFill>
                  <a:schemeClr val="bg2"/>
                </a:solidFill>
              </a:defRPr>
            </a:lvl1pPr>
          </a:lstStyle>
          <a:p>
            <a:r>
              <a:rPr lang="en-US" dirty="0" smtClean="0"/>
              <a:t>CLICK TO EDIT MASTER SUBTITLE STYLE</a:t>
            </a:r>
          </a:p>
        </p:txBody>
      </p:sp>
    </p:spTree>
    <p:extLst>
      <p:ext uri="{BB962C8B-B14F-4D97-AF65-F5344CB8AC3E}">
        <p14:creationId xmlns:p14="http://schemas.microsoft.com/office/powerpoint/2010/main" val="1121293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cap="none" baseline="0"/>
            </a:lvl1pPr>
          </a:lstStyle>
          <a:p>
            <a:r>
              <a:rPr lang="en-US" dirty="0" smtClean="0"/>
              <a:t>Click To Edit Master Title Style</a:t>
            </a:r>
            <a:endParaRPr lang="en-US" dirty="0"/>
          </a:p>
        </p:txBody>
      </p:sp>
      <p:sp>
        <p:nvSpPr>
          <p:cNvPr id="5" name="Text Placeholder 1"/>
          <p:cNvSpPr>
            <a:spLocks noGrp="1"/>
          </p:cNvSpPr>
          <p:nvPr>
            <p:ph idx="1"/>
          </p:nvPr>
        </p:nvSpPr>
        <p:spPr>
          <a:xfrm>
            <a:off x="373887" y="1286256"/>
            <a:ext cx="11468863" cy="4839907"/>
          </a:xfrm>
          <a:prstGeom prst="rect">
            <a:avLst/>
          </a:prstGeom>
        </p:spPr>
        <p:txBody>
          <a:bodyPr vert="horz" lIns="91440" tIns="45720" rIns="91440" bIns="45720" rtlCol="0">
            <a:normAutofit/>
          </a:bodyPr>
          <a:lstStyle>
            <a:lvl1pPr>
              <a:defRPr b="0" baseline="0">
                <a:solidFill>
                  <a:schemeClr val="accent3"/>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4"/>
          <p:cNvSpPr>
            <a:spLocks noGrp="1" noChangeArrowheads="1"/>
          </p:cNvSpPr>
          <p:nvPr>
            <p:ph type="sldNum" sz="quarter" idx="4"/>
          </p:nvPr>
        </p:nvSpPr>
        <p:spPr>
          <a:xfrm>
            <a:off x="641351"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solidFill>
                  <a:srgbClr val="FFFFFF">
                    <a:lumMod val="50000"/>
                  </a:srgbClr>
                </a:solidFill>
              </a:rPr>
              <a:pPr>
                <a:defRPr/>
              </a:pPr>
              <a:t>‹#›</a:t>
            </a:fld>
            <a:endParaRPr lang="he-IL" dirty="0">
              <a:solidFill>
                <a:srgbClr val="FFFFFF">
                  <a:lumMod val="50000"/>
                </a:srgbClr>
              </a:solidFill>
              <a:cs typeface="Arial" charset="0"/>
            </a:endParaRPr>
          </a:p>
        </p:txBody>
      </p:sp>
    </p:spTree>
    <p:extLst>
      <p:ext uri="{BB962C8B-B14F-4D97-AF65-F5344CB8AC3E}">
        <p14:creationId xmlns:p14="http://schemas.microsoft.com/office/powerpoint/2010/main" val="364679353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0733" y="2339342"/>
            <a:ext cx="8529321" cy="527684"/>
          </a:xfrm>
        </p:spPr>
        <p:txBody>
          <a:bodyPr lIns="0" anchor="b" anchorCtr="0">
            <a:normAutofit/>
          </a:bodyPr>
          <a:lstStyle>
            <a:lvl1pPr marL="3175" indent="0" algn="l">
              <a:defRPr sz="2000" b="0" cap="all" baseline="0">
                <a:solidFill>
                  <a:schemeClr val="bg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45586" y="1443355"/>
            <a:ext cx="9094469" cy="62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normAutofit/>
          </a:bodyPr>
          <a:lstStyle>
            <a:lvl1pPr marL="403225" indent="-403225">
              <a:buFont typeface="+mj-lt"/>
              <a:buAutoNum type="arabicPeriod"/>
              <a:defRPr lang="en-US" sz="2400" b="0" dirty="0" smtClean="0">
                <a:solidFill>
                  <a:schemeClr val="bg2"/>
                </a:solidFill>
                <a:latin typeface="+mj-lt"/>
                <a:ea typeface="+mj-ea"/>
                <a:cs typeface="+mj-cs"/>
              </a:defRPr>
            </a:lvl1pPr>
          </a:lstStyle>
          <a:p>
            <a:pPr lvl="0">
              <a:lnSpc>
                <a:spcPct val="95000"/>
              </a:lnSpc>
              <a:spcAft>
                <a:spcPct val="0"/>
              </a:spcAft>
            </a:pPr>
            <a:r>
              <a:rPr lang="en-US" dirty="0" smtClean="0"/>
              <a:t>Click to edit Master text styles</a:t>
            </a:r>
          </a:p>
        </p:txBody>
      </p:sp>
    </p:spTree>
    <p:extLst>
      <p:ext uri="{BB962C8B-B14F-4D97-AF65-F5344CB8AC3E}">
        <p14:creationId xmlns:p14="http://schemas.microsoft.com/office/powerpoint/2010/main" val="218828279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ustom Layou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7787" y="0"/>
            <a:ext cx="6291072" cy="6858000"/>
          </a:xfrm>
          <a:noFill/>
          <a:ln w="9525" cap="flat" cmpd="sng" algn="ctr">
            <a:noFill/>
            <a:prstDash val="solid"/>
            <a:round/>
            <a:headEnd type="none" w="med" len="med"/>
            <a:tailEnd type="none" w="med" len="med"/>
          </a:ln>
          <a:effectLst/>
        </p:spPr>
        <p:txBody>
          <a:bodyPr vert="horz" wrap="square" lIns="457200" tIns="457200" rIns="457200" bIns="45720" numCol="1" rtlCol="0" anchor="t" anchorCtr="0" compatLnSpc="1">
            <a:prstTxWarp prst="textNoShape">
              <a:avLst/>
            </a:prstTxWarp>
          </a:bodyPr>
          <a:lstStyle>
            <a:lvl1pPr>
              <a:lnSpc>
                <a:spcPct val="100000"/>
              </a:lnSpc>
              <a:spcBef>
                <a:spcPts val="1200"/>
              </a:spcBef>
              <a:spcAft>
                <a:spcPts val="1200"/>
              </a:spcAft>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278358401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Peopl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6858000"/>
          </a:xfrm>
          <a:noFill/>
          <a:ln w="9525" cap="flat" cmpd="sng" algn="ctr">
            <a:noFill/>
            <a:prstDash val="solid"/>
            <a:round/>
            <a:headEnd type="none" w="med" len="med"/>
            <a:tailEnd type="none" w="med" len="med"/>
          </a:ln>
          <a:effectLst/>
        </p:spPr>
        <p:txBody>
          <a:bodyPr vert="horz" wrap="square" lIns="1005840" tIns="914400" rIns="457200" bIns="45720" numCol="1" rtlCol="0" anchor="t" anchorCtr="0" compatLnSpc="1">
            <a:prstTxWarp prst="textNoShape">
              <a:avLst/>
            </a:prstTxWarp>
          </a:bodyPr>
          <a:lstStyle>
            <a:lvl1pPr>
              <a:lnSpc>
                <a:spcPct val="100000"/>
              </a:lnSpc>
              <a:spcBef>
                <a:spcPts val="1200"/>
              </a:spcBef>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207073483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6858000"/>
          </a:xfrm>
          <a:noFill/>
          <a:ln w="9525" cap="flat" cmpd="sng" algn="ctr">
            <a:noFill/>
            <a:prstDash val="solid"/>
            <a:round/>
            <a:headEnd type="none" w="med" len="med"/>
            <a:tailEnd type="none" w="med" len="med"/>
          </a:ln>
          <a:effectLst/>
        </p:spPr>
        <p:txBody>
          <a:bodyPr vert="horz" wrap="square" lIns="1005840" tIns="914400" rIns="457200" bIns="45720" numCol="1" rtlCol="0" anchor="t" anchorCtr="0" compatLnSpc="1">
            <a:prstTxWarp prst="textNoShape">
              <a:avLst/>
            </a:prstTxWarp>
          </a:bodyPr>
          <a:lstStyle>
            <a:lvl1pPr>
              <a:lnSpc>
                <a:spcPct val="100000"/>
              </a:lnSpc>
              <a:spcBef>
                <a:spcPts val="1200"/>
              </a:spcBef>
              <a:defRPr lang="en-US" sz="3200" kern="1200" cap="all">
                <a:solidFill>
                  <a:schemeClr val="accent4"/>
                </a:solidFill>
                <a:latin typeface="Arial"/>
                <a:ea typeface="+mn-ea"/>
                <a:cs typeface="+mn-cs"/>
              </a:defRPr>
            </a:lvl1pPr>
          </a:lstStyle>
          <a:p>
            <a:pPr lvl="0">
              <a:spcBef>
                <a:spcPts val="600"/>
              </a:spcBef>
              <a:spcAft>
                <a:spcPts val="0"/>
              </a:spcAft>
            </a:pPr>
            <a:r>
              <a:rPr lang="en-US" dirty="0" smtClean="0"/>
              <a:t>Click to edit Master title style</a:t>
            </a:r>
            <a:endParaRPr lang="en-US" dirty="0"/>
          </a:p>
        </p:txBody>
      </p:sp>
    </p:spTree>
    <p:extLst>
      <p:ext uri="{BB962C8B-B14F-4D97-AF65-F5344CB8AC3E}">
        <p14:creationId xmlns:p14="http://schemas.microsoft.com/office/powerpoint/2010/main" val="263279191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495301" y="1300163"/>
            <a:ext cx="5560484" cy="4729162"/>
          </a:xfrm>
          <a:prstGeom prst="rect">
            <a:avLst/>
          </a:prstGeom>
        </p:spPr>
        <p:txBody>
          <a:bodyPr/>
          <a:lstStyle>
            <a:lvl1pPr>
              <a:lnSpc>
                <a:spcPct val="100000"/>
              </a:lnSpc>
              <a:defRPr sz="1600" baseline="0">
                <a:solidFill>
                  <a:schemeClr val="accent3"/>
                </a:solidFill>
              </a:defRPr>
            </a:lvl1pPr>
            <a:lvl2pPr>
              <a:lnSpc>
                <a:spcPct val="100000"/>
              </a:lnSpc>
              <a:buClrTx/>
              <a:defRPr sz="1800"/>
            </a:lvl2pPr>
            <a:lvl3pPr>
              <a:lnSpc>
                <a:spcPct val="100000"/>
              </a:lnSpc>
              <a:buClrTx/>
              <a:defRPr sz="1600"/>
            </a:lvl3pPr>
            <a:lvl4pPr>
              <a:lnSpc>
                <a:spcPct val="100000"/>
              </a:lnSpc>
              <a:buClrTx/>
              <a:defRPr sz="1600"/>
            </a:lvl4pPr>
            <a:lvl5pPr>
              <a:lnSpc>
                <a:spcPct val="100000"/>
              </a:lnSpc>
              <a:buClrTx/>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58984" y="1300163"/>
            <a:ext cx="5562600" cy="4729162"/>
          </a:xfrm>
          <a:prstGeom prst="rect">
            <a:avLst/>
          </a:prstGeom>
        </p:spPr>
        <p:txBody>
          <a:bodyPr/>
          <a:lstStyle>
            <a:lvl1pPr>
              <a:lnSpc>
                <a:spcPct val="100000"/>
              </a:lnSpc>
              <a:defRPr sz="1600" baseline="0">
                <a:solidFill>
                  <a:schemeClr val="accent3"/>
                </a:solidFill>
              </a:defRPr>
            </a:lvl1pPr>
            <a:lvl2pPr>
              <a:lnSpc>
                <a:spcPct val="100000"/>
              </a:lnSpc>
              <a:defRPr sz="1800"/>
            </a:lvl2pPr>
            <a:lvl3pPr>
              <a:lnSpc>
                <a:spcPct val="100000"/>
              </a:lnSpc>
              <a:buClrTx/>
              <a:defRPr sz="1600"/>
            </a:lvl3pPr>
            <a:lvl4pPr>
              <a:lnSpc>
                <a:spcPct val="100000"/>
              </a:lnSpc>
              <a:buClrTx/>
              <a:defRPr sz="1600"/>
            </a:lvl4pPr>
            <a:lvl5pPr>
              <a:lnSpc>
                <a:spcPct val="100000"/>
              </a:lnSpc>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sldNum" sz="quarter" idx="4"/>
          </p:nvPr>
        </p:nvSpPr>
        <p:spPr>
          <a:xfrm>
            <a:off x="641351" y="6578600"/>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a:defRPr/>
            </a:pPr>
            <a:fld id="{0A8C38C3-9DE5-46BD-AC16-BED78B363FC4}" type="slidenum">
              <a:rPr lang="en-US" smtClean="0">
                <a:solidFill>
                  <a:srgbClr val="FFFFFF">
                    <a:lumMod val="50000"/>
                  </a:srgbClr>
                </a:solidFill>
              </a:rPr>
              <a:pPr>
                <a:defRPr/>
              </a:pPr>
              <a:t>‹#›</a:t>
            </a:fld>
            <a:endParaRPr lang="he-IL" dirty="0">
              <a:solidFill>
                <a:srgbClr val="FFFFFF">
                  <a:lumMod val="50000"/>
                </a:srgbClr>
              </a:solidFill>
              <a:cs typeface="Arial" charset="0"/>
            </a:endParaRPr>
          </a:p>
        </p:txBody>
      </p:sp>
    </p:spTree>
    <p:extLst>
      <p:ext uri="{BB962C8B-B14F-4D97-AF65-F5344CB8AC3E}">
        <p14:creationId xmlns:p14="http://schemas.microsoft.com/office/powerpoint/2010/main" val="244995919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561417" y="5222151"/>
            <a:ext cx="437801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64405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4" y="5821838"/>
            <a:ext cx="5489579" cy="339215"/>
          </a:xfrm>
        </p:spPr>
        <p:txBody>
          <a:bodyPr>
            <a:noAutofit/>
          </a:bodyPr>
          <a:lstStyle>
            <a:lvl1pPr marL="0" indent="0">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grpSp>
        <p:nvGrpSpPr>
          <p:cNvPr id="7" name="Group 6"/>
          <p:cNvGrpSpPr/>
          <p:nvPr/>
        </p:nvGrpSpPr>
        <p:grpSpPr>
          <a:xfrm>
            <a:off x="606424" y="456998"/>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grpSp>
    </p:spTree>
    <p:extLst>
      <p:ext uri="{BB962C8B-B14F-4D97-AF65-F5344CB8AC3E}">
        <p14:creationId xmlns:p14="http://schemas.microsoft.com/office/powerpoint/2010/main" val="33532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4" y="5821838"/>
            <a:ext cx="5489579" cy="339215"/>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grpSp>
        <p:nvGrpSpPr>
          <p:cNvPr id="7" name="Group 6"/>
          <p:cNvGrpSpPr/>
          <p:nvPr/>
        </p:nvGrpSpPr>
        <p:grpSpPr bwMode="black">
          <a:xfrm>
            <a:off x="606424" y="456998"/>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white"/>
                </a:solidFill>
              </a:endParaRPr>
            </a:p>
          </p:txBody>
        </p:sp>
      </p:grpSp>
    </p:spTree>
    <p:extLst>
      <p:ext uri="{BB962C8B-B14F-4D97-AF65-F5344CB8AC3E}">
        <p14:creationId xmlns:p14="http://schemas.microsoft.com/office/powerpoint/2010/main" val="1566837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6"/>
            <a:ext cx="9141619" cy="699107"/>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4" y="457204"/>
            <a:ext cx="3646877" cy="354113"/>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grpSp>
        <p:nvGrpSpPr>
          <p:cNvPr id="6" name="Group 5"/>
          <p:cNvGrpSpPr/>
          <p:nvPr/>
        </p:nvGrpSpPr>
        <p:grpSpPr>
          <a:xfrm>
            <a:off x="606424" y="456998"/>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grpSp>
    </p:spTree>
    <p:extLst>
      <p:ext uri="{BB962C8B-B14F-4D97-AF65-F5344CB8AC3E}">
        <p14:creationId xmlns:p14="http://schemas.microsoft.com/office/powerpoint/2010/main" val="1550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609600"/>
            <a:ext cx="8228011" cy="1936016"/>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609601" y="2545619"/>
            <a:ext cx="8228011" cy="608427"/>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268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7"/>
            <a:ext cx="10971371"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2" name="Title 1"/>
          <p:cNvSpPr>
            <a:spLocks noGrp="1"/>
          </p:cNvSpPr>
          <p:nvPr>
            <p:ph type="title"/>
          </p:nvPr>
        </p:nvSpPr>
        <p:spPr>
          <a:xfrm>
            <a:off x="989013" y="990601"/>
            <a:ext cx="8228011" cy="603857"/>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1673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0"/>
            <a:ext cx="8228011" cy="576263"/>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608016" y="3149201"/>
            <a:ext cx="8228011" cy="53340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January 24, 2018</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6"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grpSp>
        <p:nvGrpSpPr>
          <p:cNvPr id="12" name="Group 11"/>
          <p:cNvGrpSpPr/>
          <p:nvPr/>
        </p:nvGrpSpPr>
        <p:grpSpPr>
          <a:xfrm>
            <a:off x="610277" y="6248402"/>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grpSp>
    </p:spTree>
    <p:extLst>
      <p:ext uri="{BB962C8B-B14F-4D97-AF65-F5344CB8AC3E}">
        <p14:creationId xmlns:p14="http://schemas.microsoft.com/office/powerpoint/2010/main" val="1695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hoto-Peopl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0"/>
            <a:ext cx="8228011" cy="576263"/>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608016" y="3149201"/>
            <a:ext cx="8228011" cy="53340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January 24, 2018</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6"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grpSp>
        <p:nvGrpSpPr>
          <p:cNvPr id="8" name="Group 7"/>
          <p:cNvGrpSpPr/>
          <p:nvPr/>
        </p:nvGrpSpPr>
        <p:grpSpPr>
          <a:xfrm>
            <a:off x="610277"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grpSp>
    </p:spTree>
    <p:extLst>
      <p:ext uri="{BB962C8B-B14F-4D97-AF65-F5344CB8AC3E}">
        <p14:creationId xmlns:p14="http://schemas.microsoft.com/office/powerpoint/2010/main" val="225097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0"/>
            <a:ext cx="8228011" cy="576263"/>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608016" y="3149201"/>
            <a:ext cx="8228011" cy="53340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grpSp>
        <p:nvGrpSpPr>
          <p:cNvPr id="8" name="Group 7"/>
          <p:cNvGrpSpPr/>
          <p:nvPr/>
        </p:nvGrpSpPr>
        <p:grpSpPr>
          <a:xfrm>
            <a:off x="610277" y="6248402"/>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January 24, 2018</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6"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spTree>
    <p:extLst>
      <p:ext uri="{BB962C8B-B14F-4D97-AF65-F5344CB8AC3E}">
        <p14:creationId xmlns:p14="http://schemas.microsoft.com/office/powerpoint/2010/main" val="1179783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0"/>
            <a:ext cx="8228011" cy="576263"/>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608016" y="3149201"/>
            <a:ext cx="8228011" cy="53340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grpSp>
        <p:nvGrpSpPr>
          <p:cNvPr id="8" name="Group 7"/>
          <p:cNvGrpSpPr/>
          <p:nvPr/>
        </p:nvGrpSpPr>
        <p:grpSpPr>
          <a:xfrm>
            <a:off x="610277" y="6248402"/>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January 24, 2018</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6" y="462819"/>
            <a:ext cx="10986135"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dirty="0">
              <a:solidFill>
                <a:prstClr val="white"/>
              </a:solidFill>
            </a:endParaRPr>
          </a:p>
        </p:txBody>
      </p:sp>
    </p:spTree>
    <p:extLst>
      <p:ext uri="{BB962C8B-B14F-4D97-AF65-F5344CB8AC3E}">
        <p14:creationId xmlns:p14="http://schemas.microsoft.com/office/powerpoint/2010/main" val="956990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5" y="2819400"/>
            <a:ext cx="9031897" cy="13716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grpSp>
        <p:nvGrpSpPr>
          <p:cNvPr id="7" name="Group 6"/>
          <p:cNvGrpSpPr/>
          <p:nvPr/>
        </p:nvGrpSpPr>
        <p:grpSpPr>
          <a:xfrm>
            <a:off x="610277" y="6248402"/>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January 24, 2018</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5351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5" y="2819400"/>
            <a:ext cx="9031897" cy="13716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grpSp>
        <p:nvGrpSpPr>
          <p:cNvPr id="7" name="Group 6"/>
          <p:cNvGrpSpPr/>
          <p:nvPr/>
        </p:nvGrpSpPr>
        <p:grpSpPr>
          <a:xfrm>
            <a:off x="608016" y="6248402"/>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January 24, 2018</a:t>
            </a:fld>
            <a:endParaRPr dirty="0">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Private | Confidential | Internal Use Only </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378810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January 24, 2018</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636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609600" y="1524004"/>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6879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609604" y="1524000"/>
            <a:ext cx="10969943" cy="38100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609600" y="1978154"/>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229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January 24, 2018</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6162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January 24, 2018</a:t>
            </a:fld>
            <a:endParaRPr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129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584200" y="2813548"/>
            <a:ext cx="59182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3: Title Arial Bold 28pt</a:t>
            </a:r>
            <a:endParaRPr lang="en-US" dirty="0"/>
          </a:p>
        </p:txBody>
      </p:sp>
      <p:sp>
        <p:nvSpPr>
          <p:cNvPr id="12" name="Subtitle 2"/>
          <p:cNvSpPr>
            <a:spLocks noGrp="1"/>
          </p:cNvSpPr>
          <p:nvPr>
            <p:ph type="subTitle" idx="1" hasCustomPrompt="1"/>
          </p:nvPr>
        </p:nvSpPr>
        <p:spPr bwMode="auto">
          <a:xfrm>
            <a:off x="584200" y="3890513"/>
            <a:ext cx="59182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584200" y="4441180"/>
            <a:ext cx="59182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584200" y="5556748"/>
            <a:ext cx="59182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584200" y="4800600"/>
            <a:ext cx="59182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January 24, 2018</a:t>
            </a:fld>
            <a:endParaRPr dirty="0">
              <a:solidFill>
                <a:prstClr val="black"/>
              </a:solidFill>
            </a:endParaRPr>
          </a:p>
        </p:txBody>
      </p:sp>
      <p:sp>
        <p:nvSpPr>
          <p:cNvPr id="3" name="Footer Placeholder 2"/>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3678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7"/>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7918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7"/>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January 24, 2018</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6690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January 24, 2018</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0494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7"/>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9169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7"/>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6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6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3405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6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64" y="1523999"/>
            <a:ext cx="3428841" cy="32004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27272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382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96431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19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7"/>
            <a:ext cx="5257800" cy="852364"/>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6096003" y="519237"/>
            <a:ext cx="5486399" cy="5576764"/>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948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5" y="519237"/>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8695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January 24, 2018</a:t>
            </a:fld>
            <a:endParaRPr dirty="0">
              <a:solidFill>
                <a:prstClr val="black"/>
              </a:solidFill>
            </a:endParaRPr>
          </a:p>
        </p:txBody>
      </p:sp>
      <p:sp>
        <p:nvSpPr>
          <p:cNvPr id="6" name="Footer Placeholder 5"/>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47658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6"/>
            <a:ext cx="9141619" cy="1080107"/>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grpSp>
        <p:nvGrpSpPr>
          <p:cNvPr id="6" name="Group 5"/>
          <p:cNvGrpSpPr/>
          <p:nvPr/>
        </p:nvGrpSpPr>
        <p:grpSpPr>
          <a:xfrm>
            <a:off x="606424" y="456998"/>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January 24, 2018</a:t>
            </a:fld>
            <a:endParaRPr dirty="0">
              <a:solidFill>
                <a:prstClr val="black"/>
              </a:solidFill>
            </a:endParaRPr>
          </a:p>
        </p:txBody>
      </p:sp>
      <p:sp>
        <p:nvSpPr>
          <p:cNvPr id="12" name="Footer Placeholder 11"/>
          <p:cNvSpPr>
            <a:spLocks noGrp="1"/>
          </p:cNvSpPr>
          <p:nvPr>
            <p:ph type="ftr" sz="quarter" idx="16"/>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5684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grpSp>
        <p:nvGrpSpPr>
          <p:cNvPr id="7" name="Group 6"/>
          <p:cNvGrpSpPr/>
          <p:nvPr/>
        </p:nvGrpSpPr>
        <p:grpSpPr>
          <a:xfrm>
            <a:off x="606424" y="456998"/>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sz="1350" dirty="0">
                <a:solidFill>
                  <a:prstClr val="black"/>
                </a:solidFill>
              </a:endParaRPr>
            </a:p>
          </p:txBody>
        </p:sp>
      </p:grpSp>
    </p:spTree>
    <p:extLst>
      <p:ext uri="{BB962C8B-B14F-4D97-AF65-F5344CB8AC3E}">
        <p14:creationId xmlns:p14="http://schemas.microsoft.com/office/powerpoint/2010/main" val="18232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3875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3" y="519237"/>
            <a:ext cx="1219199"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9"/>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January 24, 2018</a:t>
            </a:fld>
            <a:endParaRPr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82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5" y="934240"/>
            <a:ext cx="10969943" cy="38100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4" name="Content Placeholder 3"/>
          <p:cNvSpPr>
            <a:spLocks noGrp="1"/>
          </p:cNvSpPr>
          <p:nvPr>
            <p:ph sz="half" idx="2"/>
          </p:nvPr>
        </p:nvSpPr>
        <p:spPr>
          <a:xfrm>
            <a:off x="609441" y="1524000"/>
            <a:ext cx="530352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6275864" y="1524000"/>
            <a:ext cx="5303520" cy="4572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fld id="{8F030E74-B79E-47A7-AA1C-BA3D00CC0B4A}" type="datetime4">
              <a:rPr lang="en-US" sz="1350" kern="0" smtClean="0">
                <a:solidFill>
                  <a:prstClr val="black"/>
                </a:solidFill>
              </a:rPr>
              <a:pPr>
                <a:defRPr/>
              </a:pPr>
              <a:t>January 24, 2018</a:t>
            </a:fld>
            <a:endParaRPr sz="1350" kern="0" dirty="0">
              <a:solidFill>
                <a:prstClr val="black"/>
              </a:solidFill>
            </a:endParaRPr>
          </a:p>
        </p:txBody>
      </p:sp>
      <p:sp>
        <p:nvSpPr>
          <p:cNvPr id="8" name="Footer Placeholder 7"/>
          <p:cNvSpPr>
            <a:spLocks noGrp="1"/>
          </p:cNvSpPr>
          <p:nvPr>
            <p:ph type="ftr" sz="quarter" idx="11"/>
          </p:nvPr>
        </p:nvSpPr>
        <p:spPr/>
        <p:txBody>
          <a:bodyPr/>
          <a:lstStyle/>
          <a:p>
            <a:pPr>
              <a:defRPr/>
            </a:pPr>
            <a:r>
              <a:rPr lang="en-US" sz="1350" kern="0" dirty="0">
                <a:solidFill>
                  <a:prstClr val="black"/>
                </a:solidFill>
              </a:rPr>
              <a:t>Private | Confidential | Internal Use Only </a:t>
            </a:r>
            <a:endParaRPr sz="1350" kern="0" dirty="0">
              <a:solidFill>
                <a:prstClr val="black"/>
              </a:solidFill>
            </a:endParaRPr>
          </a:p>
        </p:txBody>
      </p:sp>
      <p:sp>
        <p:nvSpPr>
          <p:cNvPr id="9" name="Slide Number Placeholder 8"/>
          <p:cNvSpPr>
            <a:spLocks noGrp="1"/>
          </p:cNvSpPr>
          <p:nvPr>
            <p:ph type="sldNum" sz="quarter" idx="12"/>
          </p:nvPr>
        </p:nvSpPr>
        <p:spPr/>
        <p:txBody>
          <a:bodyPr/>
          <a:lstStyle/>
          <a:p>
            <a:pPr>
              <a:defRPr/>
            </a:pPr>
            <a:endParaRPr sz="1350" kern="0" dirty="0">
              <a:solidFill>
                <a:srgbClr val="617D78"/>
              </a:solidFill>
            </a:endParaRPr>
          </a:p>
        </p:txBody>
      </p:sp>
    </p:spTree>
    <p:extLst>
      <p:ext uri="{BB962C8B-B14F-4D97-AF65-F5344CB8AC3E}">
        <p14:creationId xmlns:p14="http://schemas.microsoft.com/office/powerpoint/2010/main" val="80682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2_Two Content, Subtitle and Heading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446" y="1397000"/>
            <a:ext cx="2232556" cy="4699000"/>
          </a:xfrm>
        </p:spPr>
        <p:txBody>
          <a:bodyPr>
            <a:normAutofit/>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2841997" y="1925799"/>
            <a:ext cx="8737387" cy="4170200"/>
          </a:xfrm>
        </p:spPr>
        <p:txBody>
          <a:bodyPr>
            <a:normAutofit/>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January 24, 2018</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2" name="Text Placeholder 2"/>
          <p:cNvSpPr>
            <a:spLocks noGrp="1"/>
          </p:cNvSpPr>
          <p:nvPr>
            <p:ph type="body" idx="17" hasCustomPrompt="1"/>
          </p:nvPr>
        </p:nvSpPr>
        <p:spPr>
          <a:xfrm>
            <a:off x="2842002" y="1523999"/>
            <a:ext cx="8737385" cy="320040"/>
          </a:xfrm>
        </p:spPr>
        <p:txBody>
          <a:bodyPr anchor="t">
            <a:noAutofit/>
          </a:bodyPr>
          <a:lstStyle>
            <a:lvl1pPr marL="0" indent="0">
              <a:spcBef>
                <a:spcPts val="0"/>
              </a:spcBef>
              <a:buNone/>
              <a:defRPr sz="1500" b="1"/>
            </a:lvl1pPr>
            <a:lvl2pPr marL="342875" indent="0">
              <a:buNone/>
              <a:defRPr sz="1500" b="1"/>
            </a:lvl2pPr>
            <a:lvl3pPr marL="685749" indent="0">
              <a:buNone/>
              <a:defRPr sz="140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dirty="0"/>
              <a:t>Click to add heading</a:t>
            </a:r>
          </a:p>
        </p:txBody>
      </p:sp>
      <p:sp>
        <p:nvSpPr>
          <p:cNvPr id="13" name="Title 1"/>
          <p:cNvSpPr>
            <a:spLocks noGrp="1"/>
          </p:cNvSpPr>
          <p:nvPr>
            <p:ph type="title"/>
          </p:nvPr>
        </p:nvSpPr>
        <p:spPr>
          <a:xfrm>
            <a:off x="609448" y="519239"/>
            <a:ext cx="10969943" cy="852364"/>
          </a:xfrm>
        </p:spPr>
        <p:txBody>
          <a:bodyPr/>
          <a:lstStyle/>
          <a:p>
            <a:r>
              <a:rPr lang="en-US"/>
              <a:t>Click to edit Master title style</a:t>
            </a:r>
            <a:endParaRPr/>
          </a:p>
        </p:txBody>
      </p:sp>
    </p:spTree>
    <p:extLst>
      <p:ext uri="{BB962C8B-B14F-4D97-AF65-F5344CB8AC3E}">
        <p14:creationId xmlns:p14="http://schemas.microsoft.com/office/powerpoint/2010/main" val="333825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Sales Play Interior - Talking Head">
    <p:spTree>
      <p:nvGrpSpPr>
        <p:cNvPr id="1" name=""/>
        <p:cNvGrpSpPr/>
        <p:nvPr/>
      </p:nvGrpSpPr>
      <p:grpSpPr>
        <a:xfrm>
          <a:off x="0" y="0"/>
          <a:ext cx="0" cy="0"/>
          <a:chOff x="0" y="0"/>
          <a:chExt cx="0" cy="0"/>
        </a:xfrm>
      </p:grpSpPr>
      <p:sp>
        <p:nvSpPr>
          <p:cNvPr id="7" name="Title 6"/>
          <p:cNvSpPr>
            <a:spLocks noGrp="1"/>
          </p:cNvSpPr>
          <p:nvPr>
            <p:ph type="title"/>
          </p:nvPr>
        </p:nvSpPr>
        <p:spPr>
          <a:xfrm>
            <a:off x="609445" y="519237"/>
            <a:ext cx="10969943" cy="623764"/>
          </a:xfrm>
        </p:spPr>
        <p:txBody>
          <a:bodyPr/>
          <a:lstStyle/>
          <a:p>
            <a:r>
              <a:rPr lang="en-US" smtClean="0"/>
              <a:t>Click to edit Master title style</a:t>
            </a:r>
            <a:endParaRPr dirty="0"/>
          </a:p>
        </p:txBody>
      </p:sp>
      <p:sp>
        <p:nvSpPr>
          <p:cNvPr id="2" name="Date Placeholder 1"/>
          <p:cNvSpPr>
            <a:spLocks noGrp="1"/>
          </p:cNvSpPr>
          <p:nvPr>
            <p:ph type="dt" sz="half" idx="10"/>
          </p:nvPr>
        </p:nvSpPr>
        <p:spPr/>
        <p:txBody>
          <a:bodyPr/>
          <a:lstStyle/>
          <a:p>
            <a:fld id="{06888596-3FC0-4718-B336-8DFA4434C896}" type="datetime4">
              <a:rPr lang="en-US" smtClean="0">
                <a:solidFill>
                  <a:prstClr val="black"/>
                </a:solidFill>
              </a:rPr>
              <a:pPr/>
              <a:t>January 24, 2018</a:t>
            </a:fld>
            <a:endParaRPr dirty="0">
              <a:solidFill>
                <a:prstClr val="black"/>
              </a:solidFill>
            </a:endParaRPr>
          </a:p>
        </p:txBody>
      </p:sp>
      <p:sp>
        <p:nvSpPr>
          <p:cNvPr id="8" name="Footer Placeholder 7"/>
          <p:cNvSpPr>
            <a:spLocks noGrp="1"/>
          </p:cNvSpPr>
          <p:nvPr>
            <p:ph type="ftr" sz="quarter" idx="11"/>
          </p:nvPr>
        </p:nvSpPr>
        <p:spPr/>
        <p:txBody>
          <a:bodyPr/>
          <a:lstStyle/>
          <a:p>
            <a:r>
              <a:rPr lang="en-US" dirty="0" smtClean="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2" name="Content Placeholder 2"/>
          <p:cNvSpPr>
            <a:spLocks noGrp="1"/>
          </p:cNvSpPr>
          <p:nvPr>
            <p:ph idx="1"/>
          </p:nvPr>
        </p:nvSpPr>
        <p:spPr>
          <a:xfrm>
            <a:off x="609603" y="2977461"/>
            <a:ext cx="3394364" cy="31185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863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720">
          <p15:clr>
            <a:srgbClr val="FBAE40"/>
          </p15:clr>
        </p15:guide>
        <p15:guide id="2" orient="horz" pos="1872">
          <p15:clr>
            <a:srgbClr val="FBAE40"/>
          </p15:clr>
        </p15:guide>
        <p15:guide id="3" pos="2784">
          <p15:clr>
            <a:srgbClr val="FBAE40"/>
          </p15:clr>
        </p15:guide>
        <p15:guide id="4"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Architectur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250400"/>
      </p:ext>
    </p:extLst>
  </p:cSld>
  <p:clrMapOvr>
    <a:masterClrMapping/>
  </p:clrMapOvr>
  <p:transition>
    <p:wipe/>
  </p:transition>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36" userDrawn="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2857877803"/>
      </p:ext>
    </p:extLst>
  </p:cSld>
  <p:clrMapOvr>
    <a:masterClrMapping/>
  </p:clrMapOvr>
  <p:transition>
    <p:wip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Photo-People_Cover Option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auto">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609600" y="5556748"/>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4267157849"/>
      </p:ext>
    </p:extLst>
  </p:cSld>
  <p:clrMapOvr>
    <a:masterClrMapping/>
  </p:clrMapOvr>
  <p:transition>
    <p:wip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Photo-Peopl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ext uri="{BB962C8B-B14F-4D97-AF65-F5344CB8AC3E}">
        <p14:creationId xmlns:p14="http://schemas.microsoft.com/office/powerpoint/2010/main" val="1118728441"/>
      </p:ext>
    </p:extLst>
  </p:cSld>
  <p:clrMapOvr>
    <a:masterClrMapping/>
  </p:clrMapOvr>
  <p:transition>
    <p:wip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Photo-Peopl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92575"/>
            <a:ext cx="1633776" cy="559850"/>
          </a:xfrm>
          <a:prstGeom prst="rect">
            <a:avLst/>
          </a:prstGeom>
        </p:spPr>
      </p:pic>
    </p:spTree>
    <p:extLst>
      <p:ext uri="{BB962C8B-B14F-4D97-AF65-F5344CB8AC3E}">
        <p14:creationId xmlns:p14="http://schemas.microsoft.com/office/powerpoint/2010/main" val="1509051121"/>
      </p:ext>
    </p:extLst>
  </p:cSld>
  <p:clrMapOvr>
    <a:masterClrMapping/>
  </p:clrMapOvr>
  <p:transition>
    <p:wip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Photo-Peopl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ext uri="{BB962C8B-B14F-4D97-AF65-F5344CB8AC3E}">
        <p14:creationId xmlns:p14="http://schemas.microsoft.com/office/powerpoint/2010/main" val="2321824628"/>
      </p:ext>
    </p:extLst>
  </p:cSld>
  <p:clrMapOvr>
    <a:masterClrMapping/>
  </p:clrMapOvr>
  <p:transition>
    <p:wip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auto">
          <a:xfrm>
            <a:off x="584200" y="2813548"/>
            <a:ext cx="59182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bg1"/>
                </a:solidFill>
              </a:defRPr>
            </a:lvl1pPr>
          </a:lstStyle>
          <a:p>
            <a:r>
              <a:rPr lang="en-US" dirty="0" smtClean="0"/>
              <a:t>Cover Option 3: Title Arial Bold 28pt</a:t>
            </a:r>
            <a:endParaRPr lang="en-US" dirty="0"/>
          </a:p>
        </p:txBody>
      </p:sp>
      <p:sp>
        <p:nvSpPr>
          <p:cNvPr id="12" name="Subtitle 2"/>
          <p:cNvSpPr>
            <a:spLocks noGrp="1"/>
          </p:cNvSpPr>
          <p:nvPr>
            <p:ph type="subTitle" idx="1" hasCustomPrompt="1"/>
          </p:nvPr>
        </p:nvSpPr>
        <p:spPr bwMode="auto">
          <a:xfrm>
            <a:off x="584200" y="3890513"/>
            <a:ext cx="59182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auto">
          <a:xfrm>
            <a:off x="584200" y="4441180"/>
            <a:ext cx="59182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auto">
          <a:xfrm>
            <a:off x="584200" y="5556748"/>
            <a:ext cx="59182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a:xfrm>
            <a:off x="584200" y="4800600"/>
            <a:ext cx="59182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6900" y="457200"/>
            <a:ext cx="1633776" cy="559850"/>
          </a:xfrm>
          <a:prstGeom prst="rect">
            <a:avLst/>
          </a:prstGeom>
        </p:spPr>
      </p:pic>
    </p:spTree>
    <p:extLst>
      <p:ext uri="{BB962C8B-B14F-4D97-AF65-F5344CB8AC3E}">
        <p14:creationId xmlns:p14="http://schemas.microsoft.com/office/powerpoint/2010/main" val="2067133027"/>
      </p:ext>
    </p:extLst>
  </p:cSld>
  <p:clrMapOvr>
    <a:masterClrMapping/>
  </p:clrMapOvr>
  <p:transition>
    <p:wip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Photo-Architecture_Co-Branded 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04800" y="3094470"/>
            <a:ext cx="11582400" cy="867930"/>
          </a:xfrm>
          <a:prstGeom prst="rect">
            <a:avLst/>
          </a:prstGeom>
        </p:spPr>
        <p:txBody>
          <a:bodyPr lIns="91440" tIns="45720" rIns="91440" bIns="45720" anchor="t"/>
          <a:lstStyle>
            <a:lvl1pPr>
              <a:defRPr sz="2800" baseline="0">
                <a:solidFill>
                  <a:schemeClr val="bg2"/>
                </a:solidFill>
              </a:defRPr>
            </a:lvl1pPr>
          </a:lstStyle>
          <a:p>
            <a:r>
              <a:rPr lang="en-US" dirty="0" smtClean="0"/>
              <a:t>Co-Branded Cover Option Arial Bold 28pt</a:t>
            </a:r>
            <a:endParaRPr lang="en-US" dirty="0"/>
          </a:p>
        </p:txBody>
      </p:sp>
      <p:sp>
        <p:nvSpPr>
          <p:cNvPr id="10" name="Subtitle 2"/>
          <p:cNvSpPr>
            <a:spLocks noGrp="1"/>
          </p:cNvSpPr>
          <p:nvPr>
            <p:ph type="subTitle" idx="1" hasCustomPrompt="1"/>
          </p:nvPr>
        </p:nvSpPr>
        <p:spPr>
          <a:xfrm>
            <a:off x="304800" y="3969528"/>
            <a:ext cx="11582400" cy="341632"/>
          </a:xfrm>
          <a:prstGeom prst="rect">
            <a:avLst/>
          </a:prstGeom>
        </p:spPr>
        <p:txBody>
          <a:bodyPr lIns="91440" tIns="45720" rIns="91440" bIns="45720" anchor="t"/>
          <a:lstStyle>
            <a:lvl1pPr marL="0" indent="0">
              <a:buNone/>
              <a:defRPr>
                <a:solidFill>
                  <a:schemeClr val="bg2"/>
                </a:solidFill>
              </a:defRPr>
            </a:lvl1pPr>
          </a:lstStyle>
          <a:p>
            <a:r>
              <a:rPr lang="en-US" dirty="0" smtClean="0"/>
              <a:t>Subtitle</a:t>
            </a:r>
            <a:endParaRPr lang="en-US" dirty="0"/>
          </a:p>
        </p:txBody>
      </p:sp>
      <p:sp>
        <p:nvSpPr>
          <p:cNvPr id="11" name="Text Placeholder 3"/>
          <p:cNvSpPr>
            <a:spLocks noGrp="1"/>
          </p:cNvSpPr>
          <p:nvPr>
            <p:ph type="body" sz="quarter" idx="10" hasCustomPrompt="1"/>
          </p:nvPr>
        </p:nvSpPr>
        <p:spPr>
          <a:xfrm>
            <a:off x="304802" y="4520195"/>
            <a:ext cx="11582399" cy="369332"/>
          </a:xfrm>
          <a:prstGeom prst="rect">
            <a:avLst/>
          </a:prstGeom>
        </p:spPr>
        <p:txBody>
          <a:bodyPr lIns="91440" tIns="45720" rIns="91440" bIns="45720" anchor="t"/>
          <a:lstStyle>
            <a:lvl1pPr marL="0" indent="0">
              <a:buNone/>
              <a:defRPr sz="1600" b="1">
                <a:solidFill>
                  <a:schemeClr val="bg2"/>
                </a:solidFill>
              </a:defRPr>
            </a:lvl1pPr>
          </a:lstStyle>
          <a:p>
            <a:pPr marL="0" indent="0">
              <a:buNone/>
            </a:pPr>
            <a:r>
              <a:rPr lang="en-US" dirty="0" err="1" smtClean="0"/>
              <a:t>Firstname</a:t>
            </a:r>
            <a:r>
              <a:rPr lang="en-US" dirty="0" smtClean="0"/>
              <a:t> </a:t>
            </a:r>
            <a:r>
              <a:rPr lang="en-US" dirty="0" err="1" smtClean="0"/>
              <a:t>Lastname</a:t>
            </a:r>
            <a:endParaRPr lang="en-US" dirty="0"/>
          </a:p>
        </p:txBody>
      </p:sp>
      <p:sp>
        <p:nvSpPr>
          <p:cNvPr id="12" name="Text Placeholder 4"/>
          <p:cNvSpPr>
            <a:spLocks noGrp="1"/>
          </p:cNvSpPr>
          <p:nvPr>
            <p:ph type="body" sz="quarter" idx="11" hasCustomPrompt="1"/>
          </p:nvPr>
        </p:nvSpPr>
        <p:spPr>
          <a:xfrm>
            <a:off x="304801" y="5208495"/>
            <a:ext cx="11582399" cy="268650"/>
          </a:xfrm>
          <a:prstGeom prst="rect">
            <a:avLst/>
          </a:prstGeom>
        </p:spPr>
        <p:txBody>
          <a:bodyPr lIns="91440" tIns="45720" rIns="91440" bIns="45720" anchor="t"/>
          <a:lstStyle>
            <a:lvl1pPr marL="0" indent="0">
              <a:buNone/>
              <a:defRPr sz="1200" baseline="0">
                <a:solidFill>
                  <a:schemeClr val="bg2"/>
                </a:solidFill>
              </a:defRPr>
            </a:lvl1pPr>
          </a:lstStyle>
          <a:p>
            <a:pPr marL="0" indent="0">
              <a:buNone/>
            </a:pPr>
            <a:r>
              <a:rPr lang="en-US" dirty="0" smtClean="0"/>
              <a:t>Month DD, YYYY</a:t>
            </a:r>
            <a:endParaRPr lang="en-US" dirty="0"/>
          </a:p>
        </p:txBody>
      </p:sp>
      <p:sp>
        <p:nvSpPr>
          <p:cNvPr id="13" name="Text Placeholder 5"/>
          <p:cNvSpPr>
            <a:spLocks noGrp="1"/>
          </p:cNvSpPr>
          <p:nvPr>
            <p:ph type="body" sz="quarter" idx="12" hasCustomPrompt="1"/>
          </p:nvPr>
        </p:nvSpPr>
        <p:spPr>
          <a:xfrm>
            <a:off x="304799" y="4889411"/>
            <a:ext cx="11582400" cy="319087"/>
          </a:xfrm>
          <a:prstGeom prst="rect">
            <a:avLst/>
          </a:prstGeom>
        </p:spPr>
        <p:txBody>
          <a:bodyPr lIns="91440" tIns="45720" rIns="91440" bIns="45720" anchor="t"/>
          <a:lstStyle>
            <a:lvl1pPr marL="0" indent="0">
              <a:buNone/>
              <a:defRPr baseline="0">
                <a:solidFill>
                  <a:schemeClr val="bg2"/>
                </a:solidFill>
              </a:defRPr>
            </a:lvl1pPr>
          </a:lstStyle>
          <a:p>
            <a:pPr marL="0" indent="0">
              <a:buNone/>
            </a:pPr>
            <a:r>
              <a:rPr lang="en-US" dirty="0" smtClean="0"/>
              <a:t>Business Title 1, Line of Business</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ext uri="{BB962C8B-B14F-4D97-AF65-F5344CB8AC3E}">
        <p14:creationId xmlns:p14="http://schemas.microsoft.com/office/powerpoint/2010/main" val="3171421590"/>
      </p:ext>
    </p:extLst>
  </p:cSld>
  <p:clrMapOvr>
    <a:masterClrMapping/>
  </p:clrMapOvr>
  <p:transition>
    <p:wip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Photo-Architecture_Speaker Panel">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4" name="Title 1"/>
          <p:cNvSpPr>
            <a:spLocks noGrp="1"/>
          </p:cNvSpPr>
          <p:nvPr>
            <p:ph type="ctrTitle" hasCustomPrompt="1"/>
          </p:nvPr>
        </p:nvSpPr>
        <p:spPr>
          <a:xfrm>
            <a:off x="304803"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35" name="Subtitle 2"/>
          <p:cNvSpPr>
            <a:spLocks noGrp="1"/>
          </p:cNvSpPr>
          <p:nvPr>
            <p:ph type="subTitle" idx="1" hasCustomPrompt="1"/>
          </p:nvPr>
        </p:nvSpPr>
        <p:spPr>
          <a:xfrm>
            <a:off x="304803"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36"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37"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38"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9"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0"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1"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2"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3"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4"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5"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46"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47"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48"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57900"/>
            <a:ext cx="1633776" cy="559850"/>
          </a:xfrm>
          <a:prstGeom prst="rect">
            <a:avLst/>
          </a:prstGeom>
        </p:spPr>
      </p:pic>
    </p:spTree>
    <p:extLst>
      <p:ext uri="{BB962C8B-B14F-4D97-AF65-F5344CB8AC3E}">
        <p14:creationId xmlns:p14="http://schemas.microsoft.com/office/powerpoint/2010/main" val="355246945"/>
      </p:ext>
    </p:extLst>
  </p:cSld>
  <p:clrMapOvr>
    <a:masterClrMapping/>
  </p:clrMapOvr>
  <p:transition>
    <p:wip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Photo-Architecture_Divider or Agenda">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Text Placeholder 23"/>
          <p:cNvSpPr>
            <a:spLocks noGrp="1"/>
          </p:cNvSpPr>
          <p:nvPr>
            <p:ph type="body" sz="quarter" idx="11" hasCustomPrompt="1"/>
          </p:nvPr>
        </p:nvSpPr>
        <p:spPr>
          <a:xfrm>
            <a:off x="3450336" y="1581912"/>
            <a:ext cx="8436864" cy="4343400"/>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 name="Title 1"/>
          <p:cNvSpPr>
            <a:spLocks noGrp="1"/>
          </p:cNvSpPr>
          <p:nvPr>
            <p:ph type="title" hasCustomPrompt="1"/>
          </p:nvPr>
        </p:nvSpPr>
        <p:spPr>
          <a:xfrm>
            <a:off x="3450336" y="457200"/>
            <a:ext cx="8436864" cy="834328"/>
          </a:xfrm>
        </p:spPr>
        <p:txBody>
          <a:bodyPr anchor="t"/>
          <a:lstStyle/>
          <a:p>
            <a:r>
              <a:rPr lang="en-US" smtClean="0"/>
              <a:t>Divider or Agenda –</a:t>
            </a:r>
            <a:br>
              <a:rPr lang="en-US" smtClean="0"/>
            </a:br>
            <a:r>
              <a:rPr lang="en-US" smtClean="0"/>
              <a:t>Header Initial Caps Arial Bold 24pt</a:t>
            </a:r>
            <a:endParaRPr lang="en-US" dirty="0"/>
          </a:p>
        </p:txBody>
      </p:sp>
      <p:sp>
        <p:nvSpPr>
          <p:cNvPr id="8" name="Rectangle 7"/>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9" name="TextBox 8"/>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12"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ext uri="{BB962C8B-B14F-4D97-AF65-F5344CB8AC3E}">
        <p14:creationId xmlns:p14="http://schemas.microsoft.com/office/powerpoint/2010/main" val="1437300633"/>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6.jpeg"/><Relationship Id="rId4" Type="http://schemas.openxmlformats.org/officeDocument/2006/relationships/slideLayout" Target="../slideLayouts/slideLayout4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6.jpeg"/><Relationship Id="rId4" Type="http://schemas.openxmlformats.org/officeDocument/2006/relationships/slideLayout" Target="../slideLayouts/slideLayout4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theme" Target="../theme/theme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26" Type="http://schemas.openxmlformats.org/officeDocument/2006/relationships/slideLayout" Target="../slideLayouts/slideLayout115.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34" Type="http://schemas.openxmlformats.org/officeDocument/2006/relationships/slideLayout" Target="../slideLayouts/slideLayout123.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slideLayout" Target="../slideLayouts/slideLayout114.xml"/><Relationship Id="rId33" Type="http://schemas.openxmlformats.org/officeDocument/2006/relationships/slideLayout" Target="../slideLayouts/slideLayout122.xml"/><Relationship Id="rId38" Type="http://schemas.openxmlformats.org/officeDocument/2006/relationships/image" Target="../media/image1.png"/><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29" Type="http://schemas.openxmlformats.org/officeDocument/2006/relationships/slideLayout" Target="../slideLayouts/slideLayout118.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32" Type="http://schemas.openxmlformats.org/officeDocument/2006/relationships/slideLayout" Target="../slideLayouts/slideLayout121.xml"/><Relationship Id="rId37" Type="http://schemas.openxmlformats.org/officeDocument/2006/relationships/theme" Target="../theme/theme5.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28" Type="http://schemas.openxmlformats.org/officeDocument/2006/relationships/slideLayout" Target="../slideLayouts/slideLayout117.xml"/><Relationship Id="rId36" Type="http://schemas.openxmlformats.org/officeDocument/2006/relationships/slideLayout" Target="../slideLayouts/slideLayout125.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31" Type="http://schemas.openxmlformats.org/officeDocument/2006/relationships/slideLayout" Target="../slideLayouts/slideLayout120.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 Id="rId27" Type="http://schemas.openxmlformats.org/officeDocument/2006/relationships/slideLayout" Target="../slideLayouts/slideLayout116.xml"/><Relationship Id="rId30" Type="http://schemas.openxmlformats.org/officeDocument/2006/relationships/slideLayout" Target="../slideLayouts/slideLayout119.xml"/><Relationship Id="rId35" Type="http://schemas.openxmlformats.org/officeDocument/2006/relationships/slideLayout" Target="../slideLayouts/slideLayout12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18" Type="http://schemas.openxmlformats.org/officeDocument/2006/relationships/slideLayout" Target="../slideLayouts/slideLayout143.xml"/><Relationship Id="rId26" Type="http://schemas.openxmlformats.org/officeDocument/2006/relationships/slideLayout" Target="../slideLayouts/slideLayout151.xml"/><Relationship Id="rId3" Type="http://schemas.openxmlformats.org/officeDocument/2006/relationships/slideLayout" Target="../slideLayouts/slideLayout128.xml"/><Relationship Id="rId21" Type="http://schemas.openxmlformats.org/officeDocument/2006/relationships/slideLayout" Target="../slideLayouts/slideLayout146.xml"/><Relationship Id="rId34" Type="http://schemas.openxmlformats.org/officeDocument/2006/relationships/slideLayout" Target="../slideLayouts/slideLayout159.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17" Type="http://schemas.openxmlformats.org/officeDocument/2006/relationships/slideLayout" Target="../slideLayouts/slideLayout142.xml"/><Relationship Id="rId25" Type="http://schemas.openxmlformats.org/officeDocument/2006/relationships/slideLayout" Target="../slideLayouts/slideLayout150.xml"/><Relationship Id="rId33" Type="http://schemas.openxmlformats.org/officeDocument/2006/relationships/slideLayout" Target="../slideLayouts/slideLayout158.xml"/><Relationship Id="rId2" Type="http://schemas.openxmlformats.org/officeDocument/2006/relationships/slideLayout" Target="../slideLayouts/slideLayout127.xml"/><Relationship Id="rId16" Type="http://schemas.openxmlformats.org/officeDocument/2006/relationships/slideLayout" Target="../slideLayouts/slideLayout141.xml"/><Relationship Id="rId20" Type="http://schemas.openxmlformats.org/officeDocument/2006/relationships/slideLayout" Target="../slideLayouts/slideLayout145.xml"/><Relationship Id="rId29" Type="http://schemas.openxmlformats.org/officeDocument/2006/relationships/slideLayout" Target="../slideLayouts/slideLayout154.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24" Type="http://schemas.openxmlformats.org/officeDocument/2006/relationships/slideLayout" Target="../slideLayouts/slideLayout149.xml"/><Relationship Id="rId32" Type="http://schemas.openxmlformats.org/officeDocument/2006/relationships/slideLayout" Target="../slideLayouts/slideLayout157.xml"/><Relationship Id="rId37" Type="http://schemas.openxmlformats.org/officeDocument/2006/relationships/image" Target="../media/image1.png"/><Relationship Id="rId5" Type="http://schemas.openxmlformats.org/officeDocument/2006/relationships/slideLayout" Target="../slideLayouts/slideLayout130.xml"/><Relationship Id="rId15" Type="http://schemas.openxmlformats.org/officeDocument/2006/relationships/slideLayout" Target="../slideLayouts/slideLayout140.xml"/><Relationship Id="rId23" Type="http://schemas.openxmlformats.org/officeDocument/2006/relationships/slideLayout" Target="../slideLayouts/slideLayout148.xml"/><Relationship Id="rId28" Type="http://schemas.openxmlformats.org/officeDocument/2006/relationships/slideLayout" Target="../slideLayouts/slideLayout153.xml"/><Relationship Id="rId36" Type="http://schemas.openxmlformats.org/officeDocument/2006/relationships/theme" Target="../theme/theme6.xml"/><Relationship Id="rId10" Type="http://schemas.openxmlformats.org/officeDocument/2006/relationships/slideLayout" Target="../slideLayouts/slideLayout135.xml"/><Relationship Id="rId19" Type="http://schemas.openxmlformats.org/officeDocument/2006/relationships/slideLayout" Target="../slideLayouts/slideLayout144.xml"/><Relationship Id="rId31" Type="http://schemas.openxmlformats.org/officeDocument/2006/relationships/slideLayout" Target="../slideLayouts/slideLayout156.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 Id="rId22" Type="http://schemas.openxmlformats.org/officeDocument/2006/relationships/slideLayout" Target="../slideLayouts/slideLayout147.xml"/><Relationship Id="rId27" Type="http://schemas.openxmlformats.org/officeDocument/2006/relationships/slideLayout" Target="../slideLayouts/slideLayout152.xml"/><Relationship Id="rId30" Type="http://schemas.openxmlformats.org/officeDocument/2006/relationships/slideLayout" Target="../slideLayouts/slideLayout155.xml"/><Relationship Id="rId35" Type="http://schemas.openxmlformats.org/officeDocument/2006/relationships/slideLayout" Target="../slideLayouts/slideLayout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3" y="457203"/>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801"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50" r:id="rId2"/>
    <p:sldLayoutId id="2147484049"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3943" r:id="rId12"/>
    <p:sldLayoutId id="2147483944" r:id="rId13"/>
    <p:sldLayoutId id="2147484019" r:id="rId14"/>
    <p:sldLayoutId id="2147483954" r:id="rId15"/>
    <p:sldLayoutId id="2147483967" r:id="rId16"/>
    <p:sldLayoutId id="2147483946" r:id="rId17"/>
    <p:sldLayoutId id="2147484022" r:id="rId18"/>
    <p:sldLayoutId id="2147483975" r:id="rId19"/>
    <p:sldLayoutId id="2147483963" r:id="rId20"/>
    <p:sldLayoutId id="2147483969" r:id="rId21"/>
    <p:sldLayoutId id="2147483970" r:id="rId22"/>
    <p:sldLayoutId id="2147483971" r:id="rId23"/>
    <p:sldLayoutId id="2147483945" r:id="rId24"/>
    <p:sldLayoutId id="2147483962" r:id="rId25"/>
    <p:sldLayoutId id="2147483951" r:id="rId26"/>
    <p:sldLayoutId id="2147484034" r:id="rId27"/>
    <p:sldLayoutId id="2147483950" r:id="rId28"/>
    <p:sldLayoutId id="2147484021" r:id="rId29"/>
    <p:sldLayoutId id="2147483965" r:id="rId30"/>
    <p:sldLayoutId id="2147483948" r:id="rId31"/>
    <p:sldLayoutId id="2147483947" r:id="rId32"/>
    <p:sldLayoutId id="2147483775" r:id="rId33"/>
    <p:sldLayoutId id="2147483776" r:id="rId34"/>
    <p:sldLayoutId id="2147484060" r:id="rId35"/>
    <p:sldLayoutId id="2147484192" r:id="rId36"/>
    <p:sldLayoutId id="2147484194" r:id="rId37"/>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black">
          <a:xfrm>
            <a:off x="476251" y="157163"/>
            <a:ext cx="11334749"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Text Placeholder 1"/>
          <p:cNvSpPr>
            <a:spLocks noGrp="1"/>
          </p:cNvSpPr>
          <p:nvPr>
            <p:ph type="body" idx="1"/>
          </p:nvPr>
        </p:nvSpPr>
        <p:spPr>
          <a:xfrm>
            <a:off x="373888" y="1286256"/>
            <a:ext cx="11468863" cy="48399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12" descr="Logotype_Grey.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193867" y="6614163"/>
            <a:ext cx="142240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14"/>
          <p:cNvCxnSpPr>
            <a:cxnSpLocks noChangeShapeType="1"/>
          </p:cNvCxnSpPr>
          <p:nvPr/>
        </p:nvCxnSpPr>
        <p:spPr bwMode="auto">
          <a:xfrm>
            <a:off x="0" y="6495098"/>
            <a:ext cx="12192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0" name="Rectangle 4"/>
          <p:cNvSpPr>
            <a:spLocks noGrp="1" noChangeArrowheads="1"/>
          </p:cNvSpPr>
          <p:nvPr>
            <p:ph type="sldNum" sz="quarter" idx="4"/>
          </p:nvPr>
        </p:nvSpPr>
        <p:spPr>
          <a:xfrm>
            <a:off x="641353" y="6578441"/>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fontAlgn="base">
              <a:spcBef>
                <a:spcPct val="0"/>
              </a:spcBef>
              <a:spcAft>
                <a:spcPct val="0"/>
              </a:spcAft>
              <a:defRPr/>
            </a:pPr>
            <a:fld id="{0A8C38C3-9DE5-46BD-AC16-BED78B363FC4}" type="slidenum">
              <a:rPr lang="en-US" smtClean="0">
                <a:solidFill>
                  <a:srgbClr val="FFFFFF">
                    <a:lumMod val="50000"/>
                  </a:srgbClr>
                </a:solidFill>
              </a:rPr>
              <a:pPr fontAlgn="base">
                <a:spcBef>
                  <a:spcPct val="0"/>
                </a:spcBef>
                <a:spcAft>
                  <a:spcPct val="0"/>
                </a:spcAft>
                <a:defRPr/>
              </a:pPr>
              <a:t>‹#›</a:t>
            </a:fld>
            <a:endParaRPr lang="he-IL" dirty="0">
              <a:solidFill>
                <a:srgbClr val="FFFFFF">
                  <a:lumMod val="50000"/>
                </a:srgbClr>
              </a:solidFill>
              <a:cs typeface="Arial" charset="0"/>
            </a:endParaRPr>
          </a:p>
        </p:txBody>
      </p:sp>
      <p:sp>
        <p:nvSpPr>
          <p:cNvPr id="11" name="Text Box 9"/>
          <p:cNvSpPr txBox="1">
            <a:spLocks noChangeArrowheads="1"/>
          </p:cNvSpPr>
          <p:nvPr/>
        </p:nvSpPr>
        <p:spPr bwMode="auto">
          <a:xfrm>
            <a:off x="1219201" y="6580826"/>
            <a:ext cx="4148667" cy="153987"/>
          </a:xfrm>
          <a:prstGeom prst="rect">
            <a:avLst/>
          </a:prstGeom>
          <a:noFill/>
          <a:ln w="9525">
            <a:noFill/>
            <a:miter lim="800000"/>
            <a:headEnd/>
            <a:tailEnd/>
          </a:ln>
          <a:effectLst/>
        </p:spPr>
        <p:txBody>
          <a:bodyPr lIns="0" tIns="0" rIns="0" bIns="0" anchor="b">
            <a:spAutoFit/>
          </a:bodyPr>
          <a:lstStyle/>
          <a:p>
            <a:pPr eaLnBrk="0" fontAlgn="base" hangingPunct="0">
              <a:spcBef>
                <a:spcPct val="0"/>
              </a:spcBef>
              <a:spcAft>
                <a:spcPct val="0"/>
              </a:spcAft>
              <a:defRPr/>
            </a:pPr>
            <a:r>
              <a:rPr lang="en-GB" sz="1000" i="1" dirty="0">
                <a:solidFill>
                  <a:srgbClr val="FFFFFF">
                    <a:lumMod val="50000"/>
                  </a:srgbClr>
                </a:solidFill>
              </a:rPr>
              <a:t>Information Security Identification: Confidential</a:t>
            </a:r>
          </a:p>
        </p:txBody>
      </p:sp>
    </p:spTree>
    <p:extLst>
      <p:ext uri="{BB962C8B-B14F-4D97-AF65-F5344CB8AC3E}">
        <p14:creationId xmlns:p14="http://schemas.microsoft.com/office/powerpoint/2010/main" val="1266579813"/>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Lst>
  <p:transition>
    <p:fade/>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2200">
          <a:solidFill>
            <a:schemeClr val="bg2"/>
          </a:solidFill>
          <a:latin typeface="+mj-lt"/>
          <a:ea typeface="+mj-ea"/>
          <a:cs typeface="+mj-cs"/>
        </a:defRPr>
      </a:lvl1pPr>
      <a:lvl2pPr algn="l" rtl="0" eaLnBrk="0" fontAlgn="base" hangingPunct="0">
        <a:lnSpc>
          <a:spcPct val="95000"/>
        </a:lnSpc>
        <a:spcBef>
          <a:spcPct val="0"/>
        </a:spcBef>
        <a:spcAft>
          <a:spcPct val="0"/>
        </a:spcAft>
        <a:defRPr sz="2800">
          <a:solidFill>
            <a:schemeClr val="bg2"/>
          </a:solidFill>
          <a:latin typeface="Arial" charset="0"/>
        </a:defRPr>
      </a:lvl2pPr>
      <a:lvl3pPr algn="l" rtl="0" eaLnBrk="0" fontAlgn="base" hangingPunct="0">
        <a:lnSpc>
          <a:spcPct val="95000"/>
        </a:lnSpc>
        <a:spcBef>
          <a:spcPct val="0"/>
        </a:spcBef>
        <a:spcAft>
          <a:spcPct val="0"/>
        </a:spcAft>
        <a:defRPr sz="2800">
          <a:solidFill>
            <a:schemeClr val="bg2"/>
          </a:solidFill>
          <a:latin typeface="Arial" charset="0"/>
        </a:defRPr>
      </a:lvl3pPr>
      <a:lvl4pPr algn="l" rtl="0" eaLnBrk="0" fontAlgn="base" hangingPunct="0">
        <a:lnSpc>
          <a:spcPct val="95000"/>
        </a:lnSpc>
        <a:spcBef>
          <a:spcPct val="0"/>
        </a:spcBef>
        <a:spcAft>
          <a:spcPct val="0"/>
        </a:spcAft>
        <a:defRPr sz="2800">
          <a:solidFill>
            <a:schemeClr val="bg2"/>
          </a:solidFill>
          <a:latin typeface="Arial" charset="0"/>
        </a:defRPr>
      </a:lvl4pPr>
      <a:lvl5pPr algn="l" rtl="0" eaLnBrk="0" fontAlgn="base" hangingPunct="0">
        <a:lnSpc>
          <a:spcPct val="95000"/>
        </a:lnSpc>
        <a:spcBef>
          <a:spcPct val="0"/>
        </a:spcBef>
        <a:spcAft>
          <a:spcPct val="0"/>
        </a:spcAft>
        <a:defRPr sz="2800">
          <a:solidFill>
            <a:schemeClr val="bg2"/>
          </a:solidFill>
          <a:latin typeface="Arial" charset="0"/>
        </a:defRPr>
      </a:lvl5pPr>
      <a:lvl6pPr marL="457200" algn="l" rtl="0" eaLnBrk="1" fontAlgn="base" hangingPunct="1">
        <a:lnSpc>
          <a:spcPct val="95000"/>
        </a:lnSpc>
        <a:spcBef>
          <a:spcPct val="0"/>
        </a:spcBef>
        <a:spcAft>
          <a:spcPct val="0"/>
        </a:spcAft>
        <a:defRPr sz="2800">
          <a:solidFill>
            <a:schemeClr val="bg2"/>
          </a:solidFill>
          <a:latin typeface="Arial" charset="0"/>
        </a:defRPr>
      </a:lvl6pPr>
      <a:lvl7pPr marL="914400" algn="l" rtl="0" eaLnBrk="1" fontAlgn="base" hangingPunct="1">
        <a:lnSpc>
          <a:spcPct val="95000"/>
        </a:lnSpc>
        <a:spcBef>
          <a:spcPct val="0"/>
        </a:spcBef>
        <a:spcAft>
          <a:spcPct val="0"/>
        </a:spcAft>
        <a:defRPr sz="2800">
          <a:solidFill>
            <a:schemeClr val="bg2"/>
          </a:solidFill>
          <a:latin typeface="Arial" charset="0"/>
        </a:defRPr>
      </a:lvl7pPr>
      <a:lvl8pPr marL="1371600" algn="l" rtl="0" eaLnBrk="1" fontAlgn="base" hangingPunct="1">
        <a:lnSpc>
          <a:spcPct val="95000"/>
        </a:lnSpc>
        <a:spcBef>
          <a:spcPct val="0"/>
        </a:spcBef>
        <a:spcAft>
          <a:spcPct val="0"/>
        </a:spcAft>
        <a:defRPr sz="2800">
          <a:solidFill>
            <a:schemeClr val="bg2"/>
          </a:solidFill>
          <a:latin typeface="Arial" charset="0"/>
        </a:defRPr>
      </a:lvl8pPr>
      <a:lvl9pPr marL="1828800" algn="l" rtl="0" eaLnBrk="1" fontAlgn="base" hangingPunct="1">
        <a:lnSpc>
          <a:spcPct val="95000"/>
        </a:lnSpc>
        <a:spcBef>
          <a:spcPct val="0"/>
        </a:spcBef>
        <a:spcAft>
          <a:spcPct val="0"/>
        </a:spcAft>
        <a:defRPr sz="2800">
          <a:solidFill>
            <a:schemeClr val="bg2"/>
          </a:solidFill>
          <a:latin typeface="Arial" charset="0"/>
        </a:defRPr>
      </a:lvl9pPr>
    </p:titleStyle>
    <p:bodyStyle>
      <a:lvl1pPr algn="l" rtl="0" eaLnBrk="0" fontAlgn="base" hangingPunct="0">
        <a:lnSpc>
          <a:spcPct val="100000"/>
        </a:lnSpc>
        <a:spcBef>
          <a:spcPct val="0"/>
        </a:spcBef>
        <a:spcAft>
          <a:spcPts val="600"/>
        </a:spcAft>
        <a:defRPr sz="1800" b="0" cap="all" baseline="0">
          <a:solidFill>
            <a:schemeClr val="accent3"/>
          </a:solidFill>
          <a:latin typeface="+mn-lt"/>
          <a:ea typeface="+mn-ea"/>
          <a:cs typeface="+mn-cs"/>
        </a:defRPr>
      </a:lvl1pPr>
      <a:lvl2pPr marL="171450" indent="-171450" algn="l" rtl="0" eaLnBrk="0" fontAlgn="base" hangingPunct="0">
        <a:lnSpc>
          <a:spcPct val="100000"/>
        </a:lnSpc>
        <a:spcBef>
          <a:spcPct val="0"/>
        </a:spcBef>
        <a:spcAft>
          <a:spcPts val="600"/>
        </a:spcAft>
        <a:buClrTx/>
        <a:buFont typeface="Arial" pitchFamily="34" charset="0"/>
        <a:buChar char="•"/>
        <a:tabLst/>
        <a:defRPr lang="en-US" sz="1600" cap="none" baseline="0" dirty="0" smtClean="0">
          <a:solidFill>
            <a:schemeClr val="bg2"/>
          </a:solidFill>
          <a:latin typeface="+mn-lt"/>
        </a:defRPr>
      </a:lvl2pPr>
      <a:lvl3pPr marL="401638" indent="-212725" algn="l" rtl="0" eaLnBrk="0" fontAlgn="base" hangingPunct="0">
        <a:lnSpc>
          <a:spcPct val="100000"/>
        </a:lnSpc>
        <a:spcBef>
          <a:spcPct val="0"/>
        </a:spcBef>
        <a:spcAft>
          <a:spcPts val="600"/>
        </a:spcAft>
        <a:buClrTx/>
        <a:buFont typeface="Symbol" pitchFamily="18" charset="2"/>
        <a:buChar char=""/>
        <a:defRPr sz="1600" cap="none" baseline="0">
          <a:solidFill>
            <a:schemeClr val="bg2"/>
          </a:solidFill>
          <a:latin typeface="+mn-lt"/>
        </a:defRPr>
      </a:lvl3pPr>
      <a:lvl4pPr marL="688975" indent="-231775" algn="l" defTabSz="685800" rtl="0" eaLnBrk="0" fontAlgn="base" hangingPunct="0">
        <a:lnSpc>
          <a:spcPct val="100000"/>
        </a:lnSpc>
        <a:spcBef>
          <a:spcPct val="0"/>
        </a:spcBef>
        <a:spcAft>
          <a:spcPts val="600"/>
        </a:spcAft>
        <a:buClrTx/>
        <a:buFont typeface="Arial" charset="0"/>
        <a:buChar char="&gt;"/>
        <a:defRPr sz="1400" cap="none" baseline="0">
          <a:solidFill>
            <a:schemeClr val="bg2"/>
          </a:solidFill>
          <a:latin typeface="+mn-lt"/>
        </a:defRPr>
      </a:lvl4pPr>
      <a:lvl5pPr marL="914400" indent="-171450" algn="l" rtl="0" eaLnBrk="0" fontAlgn="base" hangingPunct="0">
        <a:lnSpc>
          <a:spcPct val="100000"/>
        </a:lnSpc>
        <a:spcBef>
          <a:spcPct val="0"/>
        </a:spcBef>
        <a:spcAft>
          <a:spcPts val="600"/>
        </a:spcAft>
        <a:buClrTx/>
        <a:buFont typeface="Times CE" pitchFamily="1" charset="-18"/>
        <a:buChar char="-"/>
        <a:tabLst/>
        <a:defRPr sz="1400" b="0" cap="none" baseline="0">
          <a:solidFill>
            <a:schemeClr val="bg2"/>
          </a:solidFill>
          <a:latin typeface="+mn-lt"/>
        </a:defRPr>
      </a:lvl5pPr>
      <a:lvl6pPr marL="16589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6pPr>
      <a:lvl7pPr marL="21161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7pPr>
      <a:lvl8pPr marL="25733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8pPr>
      <a:lvl9pPr marL="30305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black">
          <a:xfrm>
            <a:off x="476251" y="157163"/>
            <a:ext cx="11334749"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Text Placeholder 1"/>
          <p:cNvSpPr>
            <a:spLocks noGrp="1"/>
          </p:cNvSpPr>
          <p:nvPr>
            <p:ph type="body" idx="1"/>
          </p:nvPr>
        </p:nvSpPr>
        <p:spPr>
          <a:xfrm>
            <a:off x="373887" y="1286256"/>
            <a:ext cx="11468863" cy="48399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12" descr="Logotype_Grey.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193867" y="6614161"/>
            <a:ext cx="142240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14"/>
          <p:cNvCxnSpPr>
            <a:cxnSpLocks noChangeShapeType="1"/>
          </p:cNvCxnSpPr>
          <p:nvPr/>
        </p:nvCxnSpPr>
        <p:spPr bwMode="auto">
          <a:xfrm>
            <a:off x="0" y="6495098"/>
            <a:ext cx="12192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0" name="Rectangle 4"/>
          <p:cNvSpPr>
            <a:spLocks noGrp="1" noChangeArrowheads="1"/>
          </p:cNvSpPr>
          <p:nvPr>
            <p:ph type="sldNum" sz="quarter" idx="4"/>
          </p:nvPr>
        </p:nvSpPr>
        <p:spPr>
          <a:xfrm>
            <a:off x="641351" y="6578441"/>
            <a:ext cx="543983" cy="158750"/>
          </a:xfrm>
          <a:prstGeom prst="rect">
            <a:avLst/>
          </a:prstGeom>
          <a:ln/>
        </p:spPr>
        <p:txBody>
          <a:bodyPr wrap="none" lIns="0" tIns="0" rIns="0" bIns="0" anchor="b" anchorCtr="0"/>
          <a:lstStyle>
            <a:lvl1pPr algn="l" eaLnBrk="0" hangingPunct="0">
              <a:defRPr sz="1000" b="0">
                <a:solidFill>
                  <a:schemeClr val="bg1">
                    <a:lumMod val="50000"/>
                  </a:schemeClr>
                </a:solidFill>
                <a:latin typeface="+mn-lt"/>
              </a:defRPr>
            </a:lvl1pPr>
          </a:lstStyle>
          <a:p>
            <a:pPr fontAlgn="base">
              <a:spcBef>
                <a:spcPct val="0"/>
              </a:spcBef>
              <a:spcAft>
                <a:spcPct val="0"/>
              </a:spcAft>
              <a:defRPr/>
            </a:pPr>
            <a:fld id="{0A8C38C3-9DE5-46BD-AC16-BED78B363FC4}" type="slidenum">
              <a:rPr lang="en-US" smtClean="0">
                <a:solidFill>
                  <a:srgbClr val="FFFFFF">
                    <a:lumMod val="50000"/>
                  </a:srgbClr>
                </a:solidFill>
              </a:rPr>
              <a:pPr fontAlgn="base">
                <a:spcBef>
                  <a:spcPct val="0"/>
                </a:spcBef>
                <a:spcAft>
                  <a:spcPct val="0"/>
                </a:spcAft>
                <a:defRPr/>
              </a:pPr>
              <a:t>‹#›</a:t>
            </a:fld>
            <a:endParaRPr lang="he-IL" dirty="0">
              <a:solidFill>
                <a:srgbClr val="FFFFFF">
                  <a:lumMod val="50000"/>
                </a:srgbClr>
              </a:solidFill>
              <a:cs typeface="Arial" charset="0"/>
            </a:endParaRPr>
          </a:p>
        </p:txBody>
      </p:sp>
      <p:sp>
        <p:nvSpPr>
          <p:cNvPr id="11" name="Text Box 9"/>
          <p:cNvSpPr txBox="1">
            <a:spLocks noChangeArrowheads="1"/>
          </p:cNvSpPr>
          <p:nvPr/>
        </p:nvSpPr>
        <p:spPr bwMode="auto">
          <a:xfrm>
            <a:off x="1219200" y="6580824"/>
            <a:ext cx="4148667" cy="153987"/>
          </a:xfrm>
          <a:prstGeom prst="rect">
            <a:avLst/>
          </a:prstGeom>
          <a:noFill/>
          <a:ln w="9525">
            <a:noFill/>
            <a:miter lim="800000"/>
            <a:headEnd/>
            <a:tailEnd/>
          </a:ln>
          <a:effectLst/>
        </p:spPr>
        <p:txBody>
          <a:bodyPr lIns="0" tIns="0" rIns="0" bIns="0" anchor="b">
            <a:spAutoFit/>
          </a:bodyPr>
          <a:lstStyle/>
          <a:p>
            <a:pPr eaLnBrk="0" fontAlgn="base" hangingPunct="0">
              <a:spcBef>
                <a:spcPct val="0"/>
              </a:spcBef>
              <a:spcAft>
                <a:spcPct val="0"/>
              </a:spcAft>
              <a:defRPr/>
            </a:pPr>
            <a:r>
              <a:rPr lang="en-GB" sz="1000" i="1" dirty="0">
                <a:solidFill>
                  <a:srgbClr val="FFFFFF">
                    <a:lumMod val="50000"/>
                  </a:srgbClr>
                </a:solidFill>
              </a:rPr>
              <a:t>Information Security Identification: Confidential</a:t>
            </a:r>
          </a:p>
        </p:txBody>
      </p:sp>
    </p:spTree>
    <p:extLst>
      <p:ext uri="{BB962C8B-B14F-4D97-AF65-F5344CB8AC3E}">
        <p14:creationId xmlns:p14="http://schemas.microsoft.com/office/powerpoint/2010/main" val="2449044843"/>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Lst>
  <p:transition>
    <p:fade/>
  </p:transition>
  <p:timing>
    <p:tnLst>
      <p:par>
        <p:cTn id="1" dur="indefinite" restart="never" nodeType="tmRoot"/>
      </p:par>
    </p:tnLst>
  </p:timing>
  <p:hf hdr="0" ftr="0" dt="0"/>
  <p:txStyles>
    <p:titleStyle>
      <a:lvl1pPr algn="l" rtl="0" eaLnBrk="0" fontAlgn="base" hangingPunct="0">
        <a:lnSpc>
          <a:spcPct val="95000"/>
        </a:lnSpc>
        <a:spcBef>
          <a:spcPct val="0"/>
        </a:spcBef>
        <a:spcAft>
          <a:spcPct val="0"/>
        </a:spcAft>
        <a:defRPr sz="2200">
          <a:solidFill>
            <a:schemeClr val="bg2"/>
          </a:solidFill>
          <a:latin typeface="+mj-lt"/>
          <a:ea typeface="+mj-ea"/>
          <a:cs typeface="+mj-cs"/>
        </a:defRPr>
      </a:lvl1pPr>
      <a:lvl2pPr algn="l" rtl="0" eaLnBrk="0" fontAlgn="base" hangingPunct="0">
        <a:lnSpc>
          <a:spcPct val="95000"/>
        </a:lnSpc>
        <a:spcBef>
          <a:spcPct val="0"/>
        </a:spcBef>
        <a:spcAft>
          <a:spcPct val="0"/>
        </a:spcAft>
        <a:defRPr sz="2800">
          <a:solidFill>
            <a:schemeClr val="bg2"/>
          </a:solidFill>
          <a:latin typeface="Arial" charset="0"/>
        </a:defRPr>
      </a:lvl2pPr>
      <a:lvl3pPr algn="l" rtl="0" eaLnBrk="0" fontAlgn="base" hangingPunct="0">
        <a:lnSpc>
          <a:spcPct val="95000"/>
        </a:lnSpc>
        <a:spcBef>
          <a:spcPct val="0"/>
        </a:spcBef>
        <a:spcAft>
          <a:spcPct val="0"/>
        </a:spcAft>
        <a:defRPr sz="2800">
          <a:solidFill>
            <a:schemeClr val="bg2"/>
          </a:solidFill>
          <a:latin typeface="Arial" charset="0"/>
        </a:defRPr>
      </a:lvl3pPr>
      <a:lvl4pPr algn="l" rtl="0" eaLnBrk="0" fontAlgn="base" hangingPunct="0">
        <a:lnSpc>
          <a:spcPct val="95000"/>
        </a:lnSpc>
        <a:spcBef>
          <a:spcPct val="0"/>
        </a:spcBef>
        <a:spcAft>
          <a:spcPct val="0"/>
        </a:spcAft>
        <a:defRPr sz="2800">
          <a:solidFill>
            <a:schemeClr val="bg2"/>
          </a:solidFill>
          <a:latin typeface="Arial" charset="0"/>
        </a:defRPr>
      </a:lvl4pPr>
      <a:lvl5pPr algn="l" rtl="0" eaLnBrk="0" fontAlgn="base" hangingPunct="0">
        <a:lnSpc>
          <a:spcPct val="95000"/>
        </a:lnSpc>
        <a:spcBef>
          <a:spcPct val="0"/>
        </a:spcBef>
        <a:spcAft>
          <a:spcPct val="0"/>
        </a:spcAft>
        <a:defRPr sz="2800">
          <a:solidFill>
            <a:schemeClr val="bg2"/>
          </a:solidFill>
          <a:latin typeface="Arial" charset="0"/>
        </a:defRPr>
      </a:lvl5pPr>
      <a:lvl6pPr marL="457200" algn="l" rtl="0" eaLnBrk="1" fontAlgn="base" hangingPunct="1">
        <a:lnSpc>
          <a:spcPct val="95000"/>
        </a:lnSpc>
        <a:spcBef>
          <a:spcPct val="0"/>
        </a:spcBef>
        <a:spcAft>
          <a:spcPct val="0"/>
        </a:spcAft>
        <a:defRPr sz="2800">
          <a:solidFill>
            <a:schemeClr val="bg2"/>
          </a:solidFill>
          <a:latin typeface="Arial" charset="0"/>
        </a:defRPr>
      </a:lvl6pPr>
      <a:lvl7pPr marL="914400" algn="l" rtl="0" eaLnBrk="1" fontAlgn="base" hangingPunct="1">
        <a:lnSpc>
          <a:spcPct val="95000"/>
        </a:lnSpc>
        <a:spcBef>
          <a:spcPct val="0"/>
        </a:spcBef>
        <a:spcAft>
          <a:spcPct val="0"/>
        </a:spcAft>
        <a:defRPr sz="2800">
          <a:solidFill>
            <a:schemeClr val="bg2"/>
          </a:solidFill>
          <a:latin typeface="Arial" charset="0"/>
        </a:defRPr>
      </a:lvl7pPr>
      <a:lvl8pPr marL="1371600" algn="l" rtl="0" eaLnBrk="1" fontAlgn="base" hangingPunct="1">
        <a:lnSpc>
          <a:spcPct val="95000"/>
        </a:lnSpc>
        <a:spcBef>
          <a:spcPct val="0"/>
        </a:spcBef>
        <a:spcAft>
          <a:spcPct val="0"/>
        </a:spcAft>
        <a:defRPr sz="2800">
          <a:solidFill>
            <a:schemeClr val="bg2"/>
          </a:solidFill>
          <a:latin typeface="Arial" charset="0"/>
        </a:defRPr>
      </a:lvl8pPr>
      <a:lvl9pPr marL="1828800" algn="l" rtl="0" eaLnBrk="1" fontAlgn="base" hangingPunct="1">
        <a:lnSpc>
          <a:spcPct val="95000"/>
        </a:lnSpc>
        <a:spcBef>
          <a:spcPct val="0"/>
        </a:spcBef>
        <a:spcAft>
          <a:spcPct val="0"/>
        </a:spcAft>
        <a:defRPr sz="2800">
          <a:solidFill>
            <a:schemeClr val="bg2"/>
          </a:solidFill>
          <a:latin typeface="Arial" charset="0"/>
        </a:defRPr>
      </a:lvl9pPr>
    </p:titleStyle>
    <p:bodyStyle>
      <a:lvl1pPr algn="l" rtl="0" eaLnBrk="0" fontAlgn="base" hangingPunct="0">
        <a:lnSpc>
          <a:spcPct val="100000"/>
        </a:lnSpc>
        <a:spcBef>
          <a:spcPct val="0"/>
        </a:spcBef>
        <a:spcAft>
          <a:spcPts val="600"/>
        </a:spcAft>
        <a:defRPr sz="1800" b="0" cap="all" baseline="0">
          <a:solidFill>
            <a:schemeClr val="accent3"/>
          </a:solidFill>
          <a:latin typeface="+mn-lt"/>
          <a:ea typeface="+mn-ea"/>
          <a:cs typeface="+mn-cs"/>
        </a:defRPr>
      </a:lvl1pPr>
      <a:lvl2pPr marL="171450" indent="-171450" algn="l" rtl="0" eaLnBrk="0" fontAlgn="base" hangingPunct="0">
        <a:lnSpc>
          <a:spcPct val="100000"/>
        </a:lnSpc>
        <a:spcBef>
          <a:spcPct val="0"/>
        </a:spcBef>
        <a:spcAft>
          <a:spcPts val="600"/>
        </a:spcAft>
        <a:buClrTx/>
        <a:buFont typeface="Arial" pitchFamily="34" charset="0"/>
        <a:buChar char="•"/>
        <a:tabLst/>
        <a:defRPr lang="en-US" sz="1600" cap="none" baseline="0" dirty="0" smtClean="0">
          <a:solidFill>
            <a:schemeClr val="bg2"/>
          </a:solidFill>
          <a:latin typeface="+mn-lt"/>
        </a:defRPr>
      </a:lvl2pPr>
      <a:lvl3pPr marL="401638" indent="-212725" algn="l" rtl="0" eaLnBrk="0" fontAlgn="base" hangingPunct="0">
        <a:lnSpc>
          <a:spcPct val="100000"/>
        </a:lnSpc>
        <a:spcBef>
          <a:spcPct val="0"/>
        </a:spcBef>
        <a:spcAft>
          <a:spcPts val="600"/>
        </a:spcAft>
        <a:buClrTx/>
        <a:buFont typeface="Symbol" pitchFamily="18" charset="2"/>
        <a:buChar char=""/>
        <a:defRPr sz="1600" cap="none" baseline="0">
          <a:solidFill>
            <a:schemeClr val="bg2"/>
          </a:solidFill>
          <a:latin typeface="+mn-lt"/>
        </a:defRPr>
      </a:lvl3pPr>
      <a:lvl4pPr marL="688975" indent="-231775" algn="l" defTabSz="685800" rtl="0" eaLnBrk="0" fontAlgn="base" hangingPunct="0">
        <a:lnSpc>
          <a:spcPct val="100000"/>
        </a:lnSpc>
        <a:spcBef>
          <a:spcPct val="0"/>
        </a:spcBef>
        <a:spcAft>
          <a:spcPts val="600"/>
        </a:spcAft>
        <a:buClrTx/>
        <a:buFont typeface="Arial" charset="0"/>
        <a:buChar char="&gt;"/>
        <a:defRPr sz="1400" cap="none" baseline="0">
          <a:solidFill>
            <a:schemeClr val="bg2"/>
          </a:solidFill>
          <a:latin typeface="+mn-lt"/>
        </a:defRPr>
      </a:lvl4pPr>
      <a:lvl5pPr marL="914400" indent="-171450" algn="l" rtl="0" eaLnBrk="0" fontAlgn="base" hangingPunct="0">
        <a:lnSpc>
          <a:spcPct val="100000"/>
        </a:lnSpc>
        <a:spcBef>
          <a:spcPct val="0"/>
        </a:spcBef>
        <a:spcAft>
          <a:spcPts val="600"/>
        </a:spcAft>
        <a:buClrTx/>
        <a:buFont typeface="Times CE" pitchFamily="1" charset="-18"/>
        <a:buChar char="-"/>
        <a:tabLst/>
        <a:defRPr sz="1400" b="0" cap="none" baseline="0">
          <a:solidFill>
            <a:schemeClr val="bg2"/>
          </a:solidFill>
          <a:latin typeface="+mn-lt"/>
        </a:defRPr>
      </a:lvl5pPr>
      <a:lvl6pPr marL="16589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6pPr>
      <a:lvl7pPr marL="21161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7pPr>
      <a:lvl8pPr marL="25733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8pPr>
      <a:lvl9pPr marL="30305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519237"/>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4"/>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7"/>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dirty="0">
              <a:solidFill>
                <a:prstClr val="white"/>
              </a:solidFill>
            </a:endParaRPr>
          </a:p>
        </p:txBody>
      </p:sp>
      <p:sp>
        <p:nvSpPr>
          <p:cNvPr id="4" name="Date Placeholder 3"/>
          <p:cNvSpPr>
            <a:spLocks noGrp="1"/>
          </p:cNvSpPr>
          <p:nvPr>
            <p:ph type="dt" sz="half" idx="2"/>
          </p:nvPr>
        </p:nvSpPr>
        <p:spPr>
          <a:xfrm>
            <a:off x="5598213" y="6426104"/>
            <a:ext cx="995579" cy="210312"/>
          </a:xfrm>
          <a:prstGeom prst="rect">
            <a:avLst/>
          </a:prstGeom>
        </p:spPr>
        <p:txBody>
          <a:bodyPr vert="horz" wrap="none" lIns="0" tIns="0" rIns="0" bIns="0" rtlCol="0" anchor="b" anchorCtr="0"/>
          <a:lstStyle>
            <a:lvl1pPr algn="ctr">
              <a:defRPr sz="525">
                <a:solidFill>
                  <a:schemeClr val="tx1"/>
                </a:solidFill>
              </a:defRPr>
            </a:lvl1pPr>
          </a:lstStyle>
          <a:p>
            <a:pPr defTabSz="685800"/>
            <a:fld id="{65FD8143-BFA3-46F8-9B90-B0E5CFAF7F7C}" type="datetime4">
              <a:rPr lang="en-US" smtClean="0">
                <a:solidFill>
                  <a:prstClr val="black"/>
                </a:solidFill>
              </a:rPr>
              <a:pPr defTabSz="685800"/>
              <a:t>January 24, 2018</a:t>
            </a:fld>
            <a:endParaRPr lang="en-US" dirty="0">
              <a:solidFill>
                <a:prstClr val="black"/>
              </a:solidFill>
            </a:endParaRPr>
          </a:p>
        </p:txBody>
      </p:sp>
      <p:sp>
        <p:nvSpPr>
          <p:cNvPr id="5" name="Footer Placeholder 4"/>
          <p:cNvSpPr>
            <a:spLocks noGrp="1"/>
          </p:cNvSpPr>
          <p:nvPr>
            <p:ph type="ftr" sz="quarter" idx="3"/>
          </p:nvPr>
        </p:nvSpPr>
        <p:spPr>
          <a:xfrm>
            <a:off x="6934200" y="6426104"/>
            <a:ext cx="4025199" cy="210312"/>
          </a:xfrm>
          <a:prstGeom prst="rect">
            <a:avLst/>
          </a:prstGeom>
        </p:spPr>
        <p:txBody>
          <a:bodyPr vert="horz" wrap="none" lIns="0" tIns="0" rIns="0" bIns="0" rtlCol="0" anchor="b" anchorCtr="0"/>
          <a:lstStyle>
            <a:lvl1pPr algn="r">
              <a:defRPr sz="525">
                <a:solidFill>
                  <a:schemeClr val="tx1"/>
                </a:solidFill>
              </a:defRPr>
            </a:lvl1pPr>
          </a:lstStyle>
          <a:p>
            <a:pPr defTabSz="685800"/>
            <a:r>
              <a:rPr lang="en-US" dirty="0" smtClean="0">
                <a:solidFill>
                  <a:prstClr val="black"/>
                </a:solidFill>
              </a:rPr>
              <a:t>Private | Confidential | Internal Use Only </a:t>
            </a:r>
            <a:endParaRPr lang="en-US" dirty="0">
              <a:solidFill>
                <a:prstClr val="black"/>
              </a:solidFill>
            </a:endParaRPr>
          </a:p>
        </p:txBody>
      </p:sp>
      <p:sp>
        <p:nvSpPr>
          <p:cNvPr id="6" name="Slide Number Placeholder 5"/>
          <p:cNvSpPr>
            <a:spLocks noGrp="1"/>
          </p:cNvSpPr>
          <p:nvPr>
            <p:ph type="sldNum" sz="quarter" idx="4"/>
          </p:nvPr>
        </p:nvSpPr>
        <p:spPr bwMode="gray">
          <a:xfrm>
            <a:off x="11049005" y="6430872"/>
            <a:ext cx="533399" cy="232147"/>
          </a:xfrm>
          <a:prstGeom prst="rect">
            <a:avLst/>
          </a:prstGeom>
        </p:spPr>
        <p:txBody>
          <a:bodyPr vert="horz" wrap="none" lIns="0" tIns="0" rIns="0" bIns="0" rtlCol="0" anchor="b" anchorCtr="0"/>
          <a:lstStyle>
            <a:lvl1pPr algn="r">
              <a:defRPr sz="120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grpSp>
        <p:nvGrpSpPr>
          <p:cNvPr id="8" name="Group 7"/>
          <p:cNvGrpSpPr/>
          <p:nvPr/>
        </p:nvGrpSpPr>
        <p:grpSpPr>
          <a:xfrm>
            <a:off x="610277" y="6248402"/>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685800"/>
              <a:endParaRPr sz="1350" dirty="0">
                <a:solidFill>
                  <a:prstClr val="black"/>
                </a:solidFill>
              </a:endParaRPr>
            </a:p>
          </p:txBody>
        </p:sp>
      </p:grpSp>
    </p:spTree>
    <p:extLst>
      <p:ext uri="{BB962C8B-B14F-4D97-AF65-F5344CB8AC3E}">
        <p14:creationId xmlns:p14="http://schemas.microsoft.com/office/powerpoint/2010/main" val="4082689960"/>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 id="2147484098" r:id="rId18"/>
    <p:sldLayoutId id="2147484099" r:id="rId19"/>
    <p:sldLayoutId id="2147484100" r:id="rId20"/>
    <p:sldLayoutId id="2147484101" r:id="rId21"/>
    <p:sldLayoutId id="2147484102" r:id="rId22"/>
    <p:sldLayoutId id="2147484103" r:id="rId23"/>
    <p:sldLayoutId id="2147484104" r:id="rId24"/>
    <p:sldLayoutId id="2147484105" r:id="rId25"/>
    <p:sldLayoutId id="2147484106" r:id="rId26"/>
    <p:sldLayoutId id="2147484107" r:id="rId27"/>
    <p:sldLayoutId id="2147484108" r:id="rId28"/>
    <p:sldLayoutId id="2147484109" r:id="rId29"/>
    <p:sldLayoutId id="2147484110" r:id="rId30"/>
    <p:sldLayoutId id="2147484111" r:id="rId31"/>
    <p:sldLayoutId id="2147484112" r:id="rId32"/>
    <p:sldLayoutId id="2147484113" r:id="rId33"/>
    <p:sldLayoutId id="2147484114" r:id="rId34"/>
    <p:sldLayoutId id="2147484115" r:id="rId35"/>
    <p:sldLayoutId id="214748411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10" name="TextBox 9"/>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2" name="Title Placeholder 1"/>
          <p:cNvSpPr>
            <a:spLocks noGrp="1"/>
          </p:cNvSpPr>
          <p:nvPr>
            <p:ph type="title"/>
          </p:nvPr>
        </p:nvSpPr>
        <p:spPr>
          <a:xfrm>
            <a:off x="301833" y="457203"/>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8" name="Picture 7"/>
          <p:cNvPicPr>
            <a:picLocks noChangeAspect="1"/>
          </p:cNvPicPr>
          <p:nvPr userDrawn="1"/>
        </p:nvPicPr>
        <p:blipFill>
          <a:blip r:embed="rId38"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801"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356107"/>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1" r:id="rId14"/>
    <p:sldLayoutId id="2147484132" r:id="rId15"/>
    <p:sldLayoutId id="2147484133" r:id="rId16"/>
    <p:sldLayoutId id="2147484134" r:id="rId17"/>
    <p:sldLayoutId id="2147484135" r:id="rId18"/>
    <p:sldLayoutId id="2147484136" r:id="rId19"/>
    <p:sldLayoutId id="2147484137" r:id="rId20"/>
    <p:sldLayoutId id="2147484138" r:id="rId21"/>
    <p:sldLayoutId id="2147484139" r:id="rId22"/>
    <p:sldLayoutId id="2147484140" r:id="rId23"/>
    <p:sldLayoutId id="2147484141" r:id="rId24"/>
    <p:sldLayoutId id="2147484142" r:id="rId25"/>
    <p:sldLayoutId id="2147484143" r:id="rId26"/>
    <p:sldLayoutId id="2147484144" r:id="rId27"/>
    <p:sldLayoutId id="2147484145" r:id="rId28"/>
    <p:sldLayoutId id="2147484146" r:id="rId29"/>
    <p:sldLayoutId id="2147484147" r:id="rId30"/>
    <p:sldLayoutId id="2147484148" r:id="rId31"/>
    <p:sldLayoutId id="2147484149" r:id="rId32"/>
    <p:sldLayoutId id="2147484150" r:id="rId33"/>
    <p:sldLayoutId id="2147484151" r:id="rId34"/>
    <p:sldLayoutId id="2147484152" r:id="rId35"/>
    <p:sldLayoutId id="2147484153" r:id="rId36"/>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10" name="TextBox 9"/>
          <p:cNvSpPr txBox="1"/>
          <p:nvPr userDrawn="1"/>
        </p:nvSpPr>
        <p:spPr bwMode="auto">
          <a:xfrm>
            <a:off x="301833"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a:lnSpc>
                <a:spcPct val="95000"/>
              </a:lnSpc>
              <a:spcBef>
                <a:spcPts val="0"/>
              </a:spcBef>
              <a:spcAft>
                <a:spcPts val="0"/>
              </a:spcAft>
            </a:pPr>
            <a:fld id="{CB216155-A8A6-4E9B-8861-79A7D7CE7B9D}" type="slidenum">
              <a:rPr lang="en-US" b="1" smtClean="0">
                <a:solidFill>
                  <a:srgbClr val="FFFFFF"/>
                </a:solidFill>
              </a:rPr>
              <a:pPr>
                <a:lnSpc>
                  <a:spcPct val="95000"/>
                </a:lnSpc>
                <a:spcBef>
                  <a:spcPts val="0"/>
                </a:spcBef>
                <a:spcAft>
                  <a:spcPts val="0"/>
                </a:spcAft>
              </a:pPr>
              <a:t>‹#›</a:t>
            </a:fld>
            <a:endParaRPr lang="en-US" b="1" dirty="0">
              <a:solidFill>
                <a:srgbClr val="FFFFFF"/>
              </a:solidFill>
            </a:endParaRPr>
          </a:p>
        </p:txBody>
      </p:sp>
      <p:sp>
        <p:nvSpPr>
          <p:cNvPr id="2" name="Title Placeholder 1"/>
          <p:cNvSpPr>
            <a:spLocks noGrp="1"/>
          </p:cNvSpPr>
          <p:nvPr>
            <p:ph type="title"/>
          </p:nvPr>
        </p:nvSpPr>
        <p:spPr>
          <a:xfrm>
            <a:off x="301833" y="457203"/>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6"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rPr>
              <a:t>Information Classification: Confidential</a:t>
            </a:r>
            <a:endParaRPr lang="en-GB" sz="800" i="1" dirty="0">
              <a:solidFill>
                <a:srgbClr val="FFFFFF"/>
              </a:solidFill>
            </a:endParaRPr>
          </a:p>
        </p:txBody>
      </p:sp>
      <p:pic>
        <p:nvPicPr>
          <p:cNvPr id="8" name="Picture 7"/>
          <p:cNvPicPr>
            <a:picLocks noChangeAspect="1"/>
          </p:cNvPicPr>
          <p:nvPr userDrawn="1"/>
        </p:nvPicPr>
        <p:blipFill>
          <a:blip r:embed="rId37"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801"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4758350"/>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0" r:id="rId25"/>
    <p:sldLayoutId id="2147484181" r:id="rId26"/>
    <p:sldLayoutId id="2147484182" r:id="rId27"/>
    <p:sldLayoutId id="2147484183" r:id="rId28"/>
    <p:sldLayoutId id="2147484184" r:id="rId29"/>
    <p:sldLayoutId id="2147484185" r:id="rId30"/>
    <p:sldLayoutId id="2147484186" r:id="rId31"/>
    <p:sldLayoutId id="2147484187" r:id="rId32"/>
    <p:sldLayoutId id="2147484188" r:id="rId33"/>
    <p:sldLayoutId id="2147484189" r:id="rId34"/>
    <p:sldLayoutId id="2147484191" r:id="rId35"/>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3"/>
          <p:cNvSpPr>
            <a:spLocks noGrp="1"/>
          </p:cNvSpPr>
          <p:nvPr>
            <p:ph type="ctrTitle"/>
          </p:nvPr>
        </p:nvSpPr>
        <p:spPr>
          <a:xfrm>
            <a:off x="609600" y="1752601"/>
            <a:ext cx="10363200" cy="3124199"/>
          </a:xfrm>
        </p:spPr>
        <p:txBody>
          <a:bodyPr>
            <a:normAutofit/>
          </a:bodyPr>
          <a:lstStyle/>
          <a:p>
            <a:pPr>
              <a:spcAft>
                <a:spcPts val="1200"/>
              </a:spcAft>
              <a:defRPr/>
            </a:pPr>
            <a:r>
              <a:rPr lang="en-US" sz="2000" dirty="0">
                <a:latin typeface="Calibri" panose="020F0502020204030204" pitchFamily="34" charset="0"/>
                <a:cs typeface="Calibri" panose="020F0502020204030204" pitchFamily="34" charset="0"/>
              </a:rPr>
              <a:t>Billing Future State Architecture</a:t>
            </a:r>
            <a:r>
              <a:rPr lang="da-DK" sz="2000" b="1" cap="none" dirty="0" smtClean="0">
                <a:latin typeface="Calibri" panose="020F0502020204030204" pitchFamily="34" charset="0"/>
                <a:cs typeface="Calibri" panose="020F0502020204030204" pitchFamily="34" charset="0"/>
              </a:rPr>
              <a:t/>
            </a:r>
            <a:br>
              <a:rPr lang="da-DK" sz="2000" b="1" cap="none" dirty="0" smtClean="0">
                <a:latin typeface="Calibri" panose="020F0502020204030204" pitchFamily="34" charset="0"/>
                <a:cs typeface="Calibri" panose="020F0502020204030204" pitchFamily="34" charset="0"/>
              </a:rPr>
            </a:br>
            <a:r>
              <a:rPr lang="da-DK" sz="1400" i="1" cap="none" dirty="0" smtClean="0">
                <a:latin typeface="Calibri" panose="020F0502020204030204" pitchFamily="34" charset="0"/>
                <a:cs typeface="Calibri" panose="020F0502020204030204" pitchFamily="34" charset="0"/>
              </a:rPr>
              <a:t>September 18, 2017</a:t>
            </a:r>
            <a:r>
              <a:rPr lang="da-DK" sz="2000" cap="none" dirty="0" smtClean="0">
                <a:latin typeface="Calibri" panose="020F0502020204030204" pitchFamily="34" charset="0"/>
                <a:cs typeface="Calibri" panose="020F0502020204030204" pitchFamily="34" charset="0"/>
              </a:rPr>
              <a:t/>
            </a:r>
            <a:br>
              <a:rPr lang="da-DK" sz="2000" cap="none" dirty="0" smtClean="0">
                <a:latin typeface="Calibri" panose="020F0502020204030204" pitchFamily="34" charset="0"/>
                <a:cs typeface="Calibri" panose="020F0502020204030204" pitchFamily="34" charset="0"/>
              </a:rPr>
            </a:br>
            <a:r>
              <a:rPr lang="da-DK" sz="2000" cap="none" dirty="0" smtClean="0">
                <a:latin typeface="Calibri" panose="020F0502020204030204" pitchFamily="34" charset="0"/>
                <a:cs typeface="Calibri" panose="020F0502020204030204" pitchFamily="34" charset="0"/>
              </a:rPr>
              <a:t/>
            </a:r>
            <a:br>
              <a:rPr lang="da-DK" sz="2000" cap="none" dirty="0" smtClean="0">
                <a:latin typeface="Calibri" panose="020F0502020204030204" pitchFamily="34" charset="0"/>
                <a:cs typeface="Calibri" panose="020F0502020204030204" pitchFamily="34" charset="0"/>
              </a:rPr>
            </a:br>
            <a:r>
              <a:rPr lang="en-US" sz="2000" cap="none" dirty="0">
                <a:latin typeface="Calibri" panose="020F0502020204030204" pitchFamily="34" charset="0"/>
                <a:cs typeface="Calibri" panose="020F0502020204030204" pitchFamily="34" charset="0"/>
              </a:rPr>
              <a:t/>
            </a:r>
            <a:br>
              <a:rPr lang="en-US" sz="2000" cap="none" dirty="0">
                <a:latin typeface="Calibri" panose="020F0502020204030204" pitchFamily="34" charset="0"/>
                <a:cs typeface="Calibri" panose="020F0502020204030204" pitchFamily="34" charset="0"/>
              </a:rPr>
            </a:br>
            <a:endParaRPr lang="en-US" sz="2000" cap="none" dirty="0">
              <a:latin typeface="Calibri" panose="020F0502020204030204" pitchFamily="34" charset="0"/>
              <a:cs typeface="Calibri" panose="020F0502020204030204" pitchFamily="34" charset="0"/>
            </a:endParaRPr>
          </a:p>
        </p:txBody>
      </p:sp>
      <p:pic>
        <p:nvPicPr>
          <p:cNvPr id="23556" name="Picture 15" descr="bny_rgb_p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767" y="288925"/>
            <a:ext cx="2914651"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991600" y="740272"/>
            <a:ext cx="1701107" cy="769441"/>
          </a:xfrm>
          <a:prstGeom prst="rect">
            <a:avLst/>
          </a:prstGeom>
          <a:noFill/>
        </p:spPr>
        <p:txBody>
          <a:bodyPr wrap="none" rtlCol="0">
            <a:spAutoFit/>
          </a:bodyPr>
          <a:lstStyle/>
          <a:p>
            <a:r>
              <a:rPr lang="en-US" sz="4400" dirty="0" smtClean="0">
                <a:solidFill>
                  <a:srgbClr val="FF0000"/>
                </a:solidFill>
                <a:latin typeface="Calibri"/>
                <a:cs typeface="Calibri"/>
              </a:rPr>
              <a:t>DRAFT</a:t>
            </a:r>
            <a:endParaRPr lang="en-US" sz="4400" dirty="0">
              <a:solidFill>
                <a:srgbClr val="FF0000"/>
              </a:solidFill>
              <a:latin typeface="Calibri"/>
              <a:cs typeface="Calibri"/>
            </a:endParaRPr>
          </a:p>
        </p:txBody>
      </p:sp>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2362200"/>
            <a:ext cx="7061200" cy="37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564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pPr>
              <a:defRPr/>
            </a:pPr>
            <a:fld id="{D1757632-B083-41DF-9BBF-5DA50A4A19BC}" type="slidenum">
              <a:rPr lang="en-US" altLang="en-US" smtClean="0"/>
              <a:pPr>
                <a:defRPr/>
              </a:pPr>
              <a:t>10</a:t>
            </a:fld>
            <a:endParaRPr lang="he-IL" altLang="en-US">
              <a:cs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79" y="405442"/>
            <a:ext cx="10763881" cy="43330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1944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32" y="2819400"/>
            <a:ext cx="11585369" cy="461665"/>
          </a:xfrm>
        </p:spPr>
        <p:txBody>
          <a:bodyPr/>
          <a:lstStyle/>
          <a:p>
            <a:pPr algn="ctr"/>
            <a:r>
              <a:rPr lang="en-US" dirty="0" smtClean="0"/>
              <a:t>Future State Billing Portfolio Landscape</a:t>
            </a:r>
            <a:endParaRPr lang="en-US" dirty="0"/>
          </a:p>
        </p:txBody>
      </p:sp>
    </p:spTree>
    <p:extLst>
      <p:ext uri="{BB962C8B-B14F-4D97-AF65-F5344CB8AC3E}">
        <p14:creationId xmlns:p14="http://schemas.microsoft.com/office/powerpoint/2010/main" val="73915566"/>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853" y="640795"/>
            <a:ext cx="11635104" cy="5760004"/>
            <a:chOff x="213852" y="152400"/>
            <a:chExt cx="11889425" cy="6248400"/>
          </a:xfrm>
        </p:grpSpPr>
        <p:grpSp>
          <p:nvGrpSpPr>
            <p:cNvPr id="5" name="Group 4"/>
            <p:cNvGrpSpPr/>
            <p:nvPr/>
          </p:nvGrpSpPr>
          <p:grpSpPr>
            <a:xfrm>
              <a:off x="213852" y="152400"/>
              <a:ext cx="11811000" cy="6248400"/>
              <a:chOff x="213852" y="152400"/>
              <a:chExt cx="11811000" cy="6248400"/>
            </a:xfrm>
          </p:grpSpPr>
          <p:cxnSp>
            <p:nvCxnSpPr>
              <p:cNvPr id="6" name="Straight Connector 5"/>
              <p:cNvCxnSpPr/>
              <p:nvPr/>
            </p:nvCxnSpPr>
            <p:spPr>
              <a:xfrm>
                <a:off x="228600" y="228600"/>
                <a:ext cx="0" cy="6172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13852" y="228600"/>
                <a:ext cx="11811000" cy="0"/>
              </a:xfrm>
              <a:prstGeom prst="line">
                <a:avLst/>
              </a:prstGeom>
            </p:spPr>
            <p:style>
              <a:lnRef idx="2">
                <a:schemeClr val="dk1"/>
              </a:lnRef>
              <a:fillRef idx="0">
                <a:schemeClr val="dk1"/>
              </a:fillRef>
              <a:effectRef idx="1">
                <a:schemeClr val="dk1"/>
              </a:effectRef>
              <a:fontRef idx="minor">
                <a:schemeClr val="tx1"/>
              </a:fontRef>
            </p:style>
          </p:cxnSp>
          <p:sp>
            <p:nvSpPr>
              <p:cNvPr id="8" name="Rectangle 7"/>
              <p:cNvSpPr/>
              <p:nvPr/>
            </p:nvSpPr>
            <p:spPr>
              <a:xfrm>
                <a:off x="457200" y="152400"/>
                <a:ext cx="25146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grpSp>
        <p:grpSp>
          <p:nvGrpSpPr>
            <p:cNvPr id="32" name="Group 31"/>
            <p:cNvGrpSpPr/>
            <p:nvPr/>
          </p:nvGrpSpPr>
          <p:grpSpPr>
            <a:xfrm>
              <a:off x="351501" y="371284"/>
              <a:ext cx="11673348" cy="723530"/>
              <a:chOff x="351501" y="429340"/>
              <a:chExt cx="11673348" cy="723530"/>
            </a:xfrm>
          </p:grpSpPr>
          <p:sp>
            <p:nvSpPr>
              <p:cNvPr id="10" name="Rectangle 9"/>
              <p:cNvSpPr>
                <a:spLocks noChangeArrowheads="1"/>
              </p:cNvSpPr>
              <p:nvPr/>
            </p:nvSpPr>
            <p:spPr bwMode="auto">
              <a:xfrm rot="10800000">
                <a:off x="351501" y="429340"/>
                <a:ext cx="11673348" cy="723530"/>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a:solidFill>
                      <a:schemeClr val="tx1"/>
                    </a:solidFill>
                  </a:rPr>
                  <a:t>External</a:t>
                </a:r>
              </a:p>
              <a:p>
                <a:r>
                  <a:rPr lang="en-US" altLang="en-US" sz="900" b="1" dirty="0">
                    <a:solidFill>
                      <a:schemeClr val="tx1"/>
                    </a:solidFill>
                  </a:rPr>
                  <a:t>world</a:t>
                </a:r>
              </a:p>
            </p:txBody>
          </p:sp>
          <p:grpSp>
            <p:nvGrpSpPr>
              <p:cNvPr id="11" name="Group 10"/>
              <p:cNvGrpSpPr/>
              <p:nvPr/>
            </p:nvGrpSpPr>
            <p:grpSpPr>
              <a:xfrm>
                <a:off x="1219198" y="493916"/>
                <a:ext cx="1680622" cy="572451"/>
                <a:chOff x="1219200" y="452183"/>
                <a:chExt cx="1422400" cy="611188"/>
              </a:xfrm>
            </p:grpSpPr>
            <p:pic>
              <p:nvPicPr>
                <p:cNvPr id="30" name="Picture 29"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72821"/>
                  <a:ext cx="6937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 name="Text Box 321"/>
                <p:cNvSpPr txBox="1">
                  <a:spLocks noChangeArrowheads="1"/>
                </p:cNvSpPr>
                <p:nvPr/>
              </p:nvSpPr>
              <p:spPr bwMode="auto">
                <a:xfrm>
                  <a:off x="1893888" y="452183"/>
                  <a:ext cx="747712" cy="2286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a:solidFill>
                        <a:srgbClr val="000000"/>
                      </a:solidFill>
                    </a:rPr>
                    <a:t>Corporates</a:t>
                  </a:r>
                </a:p>
              </p:txBody>
            </p:sp>
          </p:grpSp>
          <p:grpSp>
            <p:nvGrpSpPr>
              <p:cNvPr id="12" name="Group 11"/>
              <p:cNvGrpSpPr>
                <a:grpSpLocks/>
              </p:cNvGrpSpPr>
              <p:nvPr/>
            </p:nvGrpSpPr>
            <p:grpSpPr bwMode="auto">
              <a:xfrm>
                <a:off x="3275883" y="463435"/>
                <a:ext cx="609600" cy="633413"/>
                <a:chOff x="3602" y="665"/>
                <a:chExt cx="325" cy="426"/>
              </a:xfrm>
            </p:grpSpPr>
            <p:pic>
              <p:nvPicPr>
                <p:cNvPr id="28" name="Picture 27" descr="j023452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2" y="782"/>
                  <a:ext cx="325" cy="309"/>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263"/>
                <p:cNvSpPr txBox="1">
                  <a:spLocks noChangeArrowheads="1"/>
                </p:cNvSpPr>
                <p:nvPr/>
              </p:nvSpPr>
              <p:spPr bwMode="auto">
                <a:xfrm>
                  <a:off x="3648" y="665"/>
                  <a:ext cx="232" cy="144"/>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a:solidFill>
                        <a:srgbClr val="000000"/>
                      </a:solidFill>
                    </a:rPr>
                    <a:t>FI’s</a:t>
                  </a:r>
                </a:p>
              </p:txBody>
            </p:sp>
          </p:grpSp>
          <p:grpSp>
            <p:nvGrpSpPr>
              <p:cNvPr id="13" name="Group 12"/>
              <p:cNvGrpSpPr>
                <a:grpSpLocks/>
              </p:cNvGrpSpPr>
              <p:nvPr/>
            </p:nvGrpSpPr>
            <p:grpSpPr bwMode="auto">
              <a:xfrm>
                <a:off x="4261546" y="442003"/>
                <a:ext cx="1289051" cy="676276"/>
                <a:chOff x="3358" y="665"/>
                <a:chExt cx="812" cy="426"/>
              </a:xfrm>
            </p:grpSpPr>
            <p:pic>
              <p:nvPicPr>
                <p:cNvPr id="26" name="Picture 25" descr="j023452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2" y="782"/>
                  <a:ext cx="325" cy="309"/>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761"/>
                <p:cNvSpPr txBox="1">
                  <a:spLocks noChangeArrowheads="1"/>
                </p:cNvSpPr>
                <p:nvPr/>
              </p:nvSpPr>
              <p:spPr bwMode="auto">
                <a:xfrm>
                  <a:off x="3358" y="665"/>
                  <a:ext cx="812" cy="144"/>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a:solidFill>
                        <a:srgbClr val="000000"/>
                      </a:solidFill>
                    </a:rPr>
                    <a:t>Correspondent Banks</a:t>
                  </a:r>
                </a:p>
              </p:txBody>
            </p:sp>
          </p:grpSp>
          <p:grpSp>
            <p:nvGrpSpPr>
              <p:cNvPr id="14" name="Group 13"/>
              <p:cNvGrpSpPr>
                <a:grpSpLocks/>
              </p:cNvGrpSpPr>
              <p:nvPr/>
            </p:nvGrpSpPr>
            <p:grpSpPr bwMode="auto">
              <a:xfrm>
                <a:off x="5926660" y="442003"/>
                <a:ext cx="1035051" cy="676276"/>
                <a:chOff x="3438" y="665"/>
                <a:chExt cx="652" cy="426"/>
              </a:xfrm>
            </p:grpSpPr>
            <p:pic>
              <p:nvPicPr>
                <p:cNvPr id="24" name="Picture 23" descr="j023452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2" y="782"/>
                  <a:ext cx="325" cy="309"/>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764"/>
                <p:cNvSpPr txBox="1">
                  <a:spLocks noChangeArrowheads="1"/>
                </p:cNvSpPr>
                <p:nvPr/>
              </p:nvSpPr>
              <p:spPr bwMode="auto">
                <a:xfrm>
                  <a:off x="3438" y="665"/>
                  <a:ext cx="652" cy="144"/>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a:solidFill>
                        <a:srgbClr val="000000"/>
                      </a:solidFill>
                    </a:rPr>
                    <a:t>Insourced Banks</a:t>
                  </a:r>
                </a:p>
              </p:txBody>
            </p:sp>
          </p:grpSp>
          <p:grpSp>
            <p:nvGrpSpPr>
              <p:cNvPr id="15" name="Group 14"/>
              <p:cNvGrpSpPr/>
              <p:nvPr/>
            </p:nvGrpSpPr>
            <p:grpSpPr>
              <a:xfrm>
                <a:off x="7337774" y="456751"/>
                <a:ext cx="908050" cy="676276"/>
                <a:chOff x="7287246" y="419234"/>
                <a:chExt cx="908050" cy="676276"/>
              </a:xfrm>
            </p:grpSpPr>
            <p:pic>
              <p:nvPicPr>
                <p:cNvPr id="22" name="Picture 21" descr="j023452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4096" y="604972"/>
                  <a:ext cx="515938" cy="490538"/>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790"/>
                <p:cNvSpPr txBox="1">
                  <a:spLocks noChangeArrowheads="1"/>
                </p:cNvSpPr>
                <p:nvPr/>
              </p:nvSpPr>
              <p:spPr bwMode="auto">
                <a:xfrm>
                  <a:off x="7287246" y="419234"/>
                  <a:ext cx="908050" cy="2286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a:solidFill>
                        <a:srgbClr val="000000"/>
                      </a:solidFill>
                    </a:rPr>
                    <a:t>Partner Banks</a:t>
                  </a:r>
                </a:p>
              </p:txBody>
            </p:sp>
          </p:grpSp>
          <p:grpSp>
            <p:nvGrpSpPr>
              <p:cNvPr id="16" name="Group 15"/>
              <p:cNvGrpSpPr/>
              <p:nvPr/>
            </p:nvGrpSpPr>
            <p:grpSpPr>
              <a:xfrm>
                <a:off x="8454961" y="436908"/>
                <a:ext cx="1165705" cy="715962"/>
                <a:chOff x="8456374" y="415652"/>
                <a:chExt cx="1165705" cy="715962"/>
              </a:xfrm>
            </p:grpSpPr>
            <p:pic>
              <p:nvPicPr>
                <p:cNvPr id="20" name="Picture 19" descr="j04316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01389"/>
                  <a:ext cx="530225" cy="5302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793"/>
                <p:cNvSpPr txBox="1">
                  <a:spLocks noChangeArrowheads="1"/>
                </p:cNvSpPr>
                <p:nvPr/>
              </p:nvSpPr>
              <p:spPr bwMode="auto">
                <a:xfrm>
                  <a:off x="8456374" y="415652"/>
                  <a:ext cx="1165705" cy="23083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rgbClr val="000000"/>
                      </a:solidFill>
                    </a:rPr>
                    <a:t>Client ERP </a:t>
                  </a:r>
                  <a:r>
                    <a:rPr lang="en-US" altLang="en-US" sz="900" dirty="0">
                      <a:solidFill>
                        <a:srgbClr val="000000"/>
                      </a:solidFill>
                    </a:rPr>
                    <a:t>System</a:t>
                  </a:r>
                </a:p>
              </p:txBody>
            </p:sp>
          </p:grpSp>
          <p:grpSp>
            <p:nvGrpSpPr>
              <p:cNvPr id="17" name="Group 16"/>
              <p:cNvGrpSpPr/>
              <p:nvPr/>
            </p:nvGrpSpPr>
            <p:grpSpPr>
              <a:xfrm>
                <a:off x="9829798" y="493916"/>
                <a:ext cx="1885869" cy="572451"/>
                <a:chOff x="1219200" y="452183"/>
                <a:chExt cx="1596112" cy="611188"/>
              </a:xfrm>
            </p:grpSpPr>
            <p:pic>
              <p:nvPicPr>
                <p:cNvPr id="18" name="Picture 17"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72821"/>
                  <a:ext cx="6937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Text Box 321"/>
                <p:cNvSpPr txBox="1">
                  <a:spLocks noChangeArrowheads="1"/>
                </p:cNvSpPr>
                <p:nvPr/>
              </p:nvSpPr>
              <p:spPr bwMode="auto">
                <a:xfrm>
                  <a:off x="1720178" y="452183"/>
                  <a:ext cx="1095134" cy="24645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a:solidFill>
                        <a:srgbClr val="000000"/>
                      </a:solidFill>
                    </a:rPr>
                    <a:t>Individual </a:t>
                  </a:r>
                  <a:r>
                    <a:rPr lang="en-US" altLang="en-US" sz="900" dirty="0" smtClean="0">
                      <a:solidFill>
                        <a:srgbClr val="000000"/>
                      </a:solidFill>
                    </a:rPr>
                    <a:t> Customers</a:t>
                  </a:r>
                  <a:endParaRPr lang="en-US" altLang="en-US" sz="900" dirty="0">
                    <a:solidFill>
                      <a:srgbClr val="000000"/>
                    </a:solidFill>
                  </a:endParaRPr>
                </a:p>
              </p:txBody>
            </p:sp>
          </p:grpSp>
        </p:grpSp>
        <p:grpSp>
          <p:nvGrpSpPr>
            <p:cNvPr id="50" name="Group 49"/>
            <p:cNvGrpSpPr/>
            <p:nvPr/>
          </p:nvGrpSpPr>
          <p:grpSpPr>
            <a:xfrm>
              <a:off x="351501" y="1196173"/>
              <a:ext cx="11673348" cy="584196"/>
              <a:chOff x="351501" y="1168404"/>
              <a:chExt cx="11673348" cy="584196"/>
            </a:xfrm>
          </p:grpSpPr>
          <p:sp>
            <p:nvSpPr>
              <p:cNvPr id="34" name="Rectangle 33"/>
              <p:cNvSpPr>
                <a:spLocks noChangeArrowheads="1"/>
              </p:cNvSpPr>
              <p:nvPr/>
            </p:nvSpPr>
            <p:spPr bwMode="auto">
              <a:xfrm rot="10800000">
                <a:off x="351501" y="1168404"/>
                <a:ext cx="11673348" cy="584196"/>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a:solidFill>
                      <a:schemeClr val="tx1"/>
                    </a:solidFill>
                  </a:rPr>
                  <a:t>Channels</a:t>
                </a:r>
                <a:endParaRPr lang="en-US" altLang="en-US" sz="1100" b="1" dirty="0">
                  <a:solidFill>
                    <a:schemeClr val="tx1"/>
                  </a:solidFill>
                </a:endParaRPr>
              </a:p>
            </p:txBody>
          </p:sp>
          <p:sp>
            <p:nvSpPr>
              <p:cNvPr id="35" name="AutoShape 644"/>
              <p:cNvSpPr>
                <a:spLocks noChangeArrowheads="1"/>
              </p:cNvSpPr>
              <p:nvPr/>
            </p:nvSpPr>
            <p:spPr bwMode="auto">
              <a:xfrm>
                <a:off x="1728385" y="1284093"/>
                <a:ext cx="9448800" cy="388677"/>
              </a:xfrm>
              <a:prstGeom prst="flowChartProcess">
                <a:avLst/>
              </a:prstGeom>
              <a:solidFill>
                <a:srgbClr val="FF9966"/>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100" dirty="0" smtClean="0">
                    <a:solidFill>
                      <a:schemeClr val="tx1"/>
                    </a:solidFill>
                  </a:rPr>
                  <a:t>LOB Specific Customer Interaction Applications</a:t>
                </a:r>
                <a:endParaRPr lang="en-US" altLang="en-US" sz="900" i="1" dirty="0">
                  <a:solidFill>
                    <a:schemeClr val="tx1"/>
                  </a:solidFill>
                </a:endParaRPr>
              </a:p>
            </p:txBody>
          </p:sp>
        </p:grpSp>
        <p:grpSp>
          <p:nvGrpSpPr>
            <p:cNvPr id="113" name="Group 112"/>
            <p:cNvGrpSpPr/>
            <p:nvPr/>
          </p:nvGrpSpPr>
          <p:grpSpPr>
            <a:xfrm>
              <a:off x="351501" y="1881728"/>
              <a:ext cx="11751776" cy="737456"/>
              <a:chOff x="351501" y="1828800"/>
              <a:chExt cx="11751776" cy="737456"/>
            </a:xfrm>
          </p:grpSpPr>
          <p:grpSp>
            <p:nvGrpSpPr>
              <p:cNvPr id="51" name="Group 50"/>
              <p:cNvGrpSpPr/>
              <p:nvPr/>
            </p:nvGrpSpPr>
            <p:grpSpPr>
              <a:xfrm>
                <a:off x="351501" y="1828800"/>
                <a:ext cx="5199096" cy="708115"/>
                <a:chOff x="351501" y="1848381"/>
                <a:chExt cx="5199096" cy="708115"/>
              </a:xfrm>
            </p:grpSpPr>
            <p:sp>
              <p:nvSpPr>
                <p:cNvPr id="38" name="Rectangle 37"/>
                <p:cNvSpPr>
                  <a:spLocks noChangeArrowheads="1"/>
                </p:cNvSpPr>
                <p:nvPr/>
              </p:nvSpPr>
              <p:spPr bwMode="auto">
                <a:xfrm rot="10800000">
                  <a:off x="351501" y="1848381"/>
                  <a:ext cx="5199096" cy="685852"/>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smtClean="0">
                      <a:solidFill>
                        <a:schemeClr val="tx1"/>
                      </a:solidFill>
                    </a:rPr>
                    <a:t>Golden </a:t>
                  </a:r>
                </a:p>
                <a:p>
                  <a:r>
                    <a:rPr lang="en-US" altLang="en-US" sz="900" b="1" dirty="0" smtClean="0">
                      <a:solidFill>
                        <a:schemeClr val="tx1"/>
                      </a:solidFill>
                    </a:rPr>
                    <a:t>Sources </a:t>
                  </a:r>
                </a:p>
                <a:p>
                  <a:r>
                    <a:rPr lang="en-US" altLang="en-US" sz="900" b="1" dirty="0" smtClean="0">
                      <a:solidFill>
                        <a:schemeClr val="tx1"/>
                      </a:solidFill>
                    </a:rPr>
                    <a:t>TRN</a:t>
                  </a:r>
                  <a:endParaRPr lang="en-US" altLang="en-US" sz="900" b="1" dirty="0">
                    <a:solidFill>
                      <a:schemeClr val="tx1"/>
                    </a:solidFill>
                  </a:endParaRPr>
                </a:p>
              </p:txBody>
            </p:sp>
            <p:sp>
              <p:nvSpPr>
                <p:cNvPr id="44" name="AutoShape 644"/>
                <p:cNvSpPr>
                  <a:spLocks noChangeArrowheads="1"/>
                </p:cNvSpPr>
                <p:nvPr/>
              </p:nvSpPr>
              <p:spPr bwMode="auto">
                <a:xfrm>
                  <a:off x="1204684" y="2001486"/>
                  <a:ext cx="3076762" cy="377752"/>
                </a:xfrm>
                <a:prstGeom prst="flowChartProcess">
                  <a:avLst/>
                </a:prstGeom>
                <a:solidFill>
                  <a:srgbClr val="FF9966"/>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100" dirty="0" smtClean="0">
                      <a:solidFill>
                        <a:schemeClr val="tx1"/>
                      </a:solidFill>
                    </a:rPr>
                    <a:t>LOB Specific Source Systems (150+)</a:t>
                  </a:r>
                  <a:endParaRPr lang="en-US" altLang="en-US" sz="900" i="1" dirty="0">
                    <a:solidFill>
                      <a:schemeClr val="tx1"/>
                    </a:solidFill>
                  </a:endParaRPr>
                </a:p>
              </p:txBody>
            </p:sp>
            <p:grpSp>
              <p:nvGrpSpPr>
                <p:cNvPr id="49" name="Group 48"/>
                <p:cNvGrpSpPr/>
                <p:nvPr/>
              </p:nvGrpSpPr>
              <p:grpSpPr>
                <a:xfrm>
                  <a:off x="4594267" y="1848381"/>
                  <a:ext cx="956330" cy="708115"/>
                  <a:chOff x="4415780" y="2377743"/>
                  <a:chExt cx="956330" cy="708115"/>
                </a:xfrm>
              </p:grpSpPr>
              <p:pic>
                <p:nvPicPr>
                  <p:cNvPr id="45" name="Picture 44"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5780" y="2532737"/>
                    <a:ext cx="819679" cy="55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 name="Text Box 321"/>
                  <p:cNvSpPr txBox="1">
                    <a:spLocks noChangeArrowheads="1"/>
                  </p:cNvSpPr>
                  <p:nvPr/>
                </p:nvSpPr>
                <p:spPr bwMode="auto">
                  <a:xfrm>
                    <a:off x="4809135" y="2377743"/>
                    <a:ext cx="562975" cy="23083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rgbClr val="000000"/>
                        </a:solidFill>
                      </a:rPr>
                      <a:t>Manual</a:t>
                    </a:r>
                    <a:endParaRPr lang="en-US" altLang="en-US" sz="900" dirty="0">
                      <a:solidFill>
                        <a:srgbClr val="000000"/>
                      </a:solidFill>
                    </a:endParaRPr>
                  </a:p>
                </p:txBody>
              </p:sp>
            </p:grpSp>
          </p:grpSp>
          <p:grpSp>
            <p:nvGrpSpPr>
              <p:cNvPr id="111" name="Group 110"/>
              <p:cNvGrpSpPr/>
              <p:nvPr/>
            </p:nvGrpSpPr>
            <p:grpSpPr>
              <a:xfrm>
                <a:off x="5631668" y="1848380"/>
                <a:ext cx="1546452" cy="708115"/>
                <a:chOff x="5631668" y="1848380"/>
                <a:chExt cx="1546452" cy="708115"/>
              </a:xfrm>
            </p:grpSpPr>
            <p:sp>
              <p:nvSpPr>
                <p:cNvPr id="39" name="Rectangle 38"/>
                <p:cNvSpPr>
                  <a:spLocks noChangeArrowheads="1"/>
                </p:cNvSpPr>
                <p:nvPr/>
              </p:nvSpPr>
              <p:spPr bwMode="auto">
                <a:xfrm rot="10800000">
                  <a:off x="5631668" y="1848380"/>
                  <a:ext cx="1546452" cy="708115"/>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smtClean="0">
                      <a:solidFill>
                        <a:schemeClr val="tx1"/>
                      </a:solidFill>
                    </a:rPr>
                    <a:t>Collections</a:t>
                  </a:r>
                  <a:endParaRPr lang="en-US" altLang="en-US" sz="900" b="1" dirty="0">
                    <a:solidFill>
                      <a:schemeClr val="tx1"/>
                    </a:solidFill>
                  </a:endParaRPr>
                </a:p>
              </p:txBody>
            </p:sp>
            <p:sp>
              <p:nvSpPr>
                <p:cNvPr id="52" name="Rectangle 51"/>
                <p:cNvSpPr/>
                <p:nvPr/>
              </p:nvSpPr>
              <p:spPr>
                <a:xfrm>
                  <a:off x="5996579" y="1944687"/>
                  <a:ext cx="1027099" cy="51550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50" b="1" dirty="0" smtClean="0">
                      <a:solidFill>
                        <a:schemeClr val="tx1"/>
                      </a:solidFill>
                    </a:rPr>
                    <a:t>Account Receivable</a:t>
                  </a:r>
                  <a:endParaRPr lang="en-US" sz="1050" b="1" dirty="0">
                    <a:solidFill>
                      <a:schemeClr val="tx1"/>
                    </a:solidFill>
                  </a:endParaRPr>
                </a:p>
              </p:txBody>
            </p:sp>
          </p:grpSp>
          <p:grpSp>
            <p:nvGrpSpPr>
              <p:cNvPr id="112" name="Group 111"/>
              <p:cNvGrpSpPr/>
              <p:nvPr/>
            </p:nvGrpSpPr>
            <p:grpSpPr>
              <a:xfrm>
                <a:off x="7337773" y="1858141"/>
                <a:ext cx="4765504" cy="708115"/>
                <a:chOff x="7337773" y="1858141"/>
                <a:chExt cx="4765504" cy="708115"/>
              </a:xfrm>
            </p:grpSpPr>
            <p:sp>
              <p:nvSpPr>
                <p:cNvPr id="53" name="Rectangle 52"/>
                <p:cNvSpPr>
                  <a:spLocks noChangeArrowheads="1"/>
                </p:cNvSpPr>
                <p:nvPr/>
              </p:nvSpPr>
              <p:spPr bwMode="auto">
                <a:xfrm rot="10800000">
                  <a:off x="7337773" y="1858141"/>
                  <a:ext cx="4687075" cy="708115"/>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b="1" dirty="0">
                      <a:solidFill>
                        <a:schemeClr val="tx1"/>
                      </a:solidFill>
                    </a:rPr>
                    <a:t>References</a:t>
                  </a:r>
                </a:p>
              </p:txBody>
            </p:sp>
            <p:sp>
              <p:nvSpPr>
                <p:cNvPr id="40" name="Rectangle 39"/>
                <p:cNvSpPr/>
                <p:nvPr/>
              </p:nvSpPr>
              <p:spPr>
                <a:xfrm>
                  <a:off x="7683185" y="1935738"/>
                  <a:ext cx="802514"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smtClean="0">
                      <a:solidFill>
                        <a:schemeClr val="tx1"/>
                      </a:solidFill>
                    </a:rPr>
                    <a:t>Customer</a:t>
                  </a:r>
                </a:p>
                <a:p>
                  <a:pPr algn="ctr">
                    <a:lnSpc>
                      <a:spcPct val="90000"/>
                    </a:lnSpc>
                  </a:pPr>
                  <a:r>
                    <a:rPr lang="en-US" sz="900" b="1" dirty="0" smtClean="0">
                      <a:solidFill>
                        <a:schemeClr val="tx1"/>
                      </a:solidFill>
                    </a:rPr>
                    <a:t> &amp; Accounts</a:t>
                  </a:r>
                  <a:endParaRPr lang="en-US" sz="900" b="1" dirty="0">
                    <a:solidFill>
                      <a:schemeClr val="tx1"/>
                    </a:solidFill>
                  </a:endParaRPr>
                </a:p>
              </p:txBody>
            </p:sp>
            <p:sp>
              <p:nvSpPr>
                <p:cNvPr id="54" name="Rectangle 53"/>
                <p:cNvSpPr/>
                <p:nvPr/>
              </p:nvSpPr>
              <p:spPr>
                <a:xfrm>
                  <a:off x="8551972" y="1935738"/>
                  <a:ext cx="987725"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tx1"/>
                      </a:solidFill>
                    </a:rPr>
                    <a:t>Markets </a:t>
                  </a:r>
                </a:p>
                <a:p>
                  <a:pPr algn="ctr">
                    <a:lnSpc>
                      <a:spcPct val="90000"/>
                    </a:lnSpc>
                  </a:pPr>
                  <a:r>
                    <a:rPr lang="en-US" sz="900" b="1" dirty="0">
                      <a:solidFill>
                        <a:schemeClr val="tx1"/>
                      </a:solidFill>
                    </a:rPr>
                    <a:t>&amp; </a:t>
                  </a:r>
                </a:p>
                <a:p>
                  <a:pPr algn="ctr">
                    <a:lnSpc>
                      <a:spcPct val="90000"/>
                    </a:lnSpc>
                  </a:pPr>
                  <a:r>
                    <a:rPr lang="en-US" sz="900" b="1" dirty="0">
                      <a:solidFill>
                        <a:schemeClr val="tx1"/>
                      </a:solidFill>
                    </a:rPr>
                    <a:t>Asset Classification</a:t>
                  </a:r>
                </a:p>
              </p:txBody>
            </p:sp>
            <p:sp>
              <p:nvSpPr>
                <p:cNvPr id="55" name="Rectangle 54"/>
                <p:cNvSpPr/>
                <p:nvPr/>
              </p:nvSpPr>
              <p:spPr>
                <a:xfrm>
                  <a:off x="9605970" y="1935738"/>
                  <a:ext cx="929517"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tx1"/>
                      </a:solidFill>
                    </a:rPr>
                    <a:t>Product Hierarchy</a:t>
                  </a:r>
                  <a:endParaRPr lang="en-US" sz="1100" b="1" dirty="0">
                    <a:solidFill>
                      <a:schemeClr val="tx1"/>
                    </a:solidFill>
                  </a:endParaRPr>
                </a:p>
                <a:p>
                  <a:pPr algn="ctr">
                    <a:lnSpc>
                      <a:spcPct val="90000"/>
                    </a:lnSpc>
                  </a:pPr>
                  <a:r>
                    <a:rPr lang="en-US" sz="900" b="1" dirty="0">
                      <a:solidFill>
                        <a:srgbClr val="FF0000"/>
                      </a:solidFill>
                    </a:rPr>
                    <a:t>(Single </a:t>
                  </a:r>
                </a:p>
                <a:p>
                  <a:pPr algn="ctr">
                    <a:lnSpc>
                      <a:spcPct val="90000"/>
                    </a:lnSpc>
                  </a:pPr>
                  <a:r>
                    <a:rPr lang="en-US" sz="900" b="1" dirty="0">
                      <a:solidFill>
                        <a:srgbClr val="FF0000"/>
                      </a:solidFill>
                    </a:rPr>
                    <a:t>Source)</a:t>
                  </a:r>
                  <a:endParaRPr lang="en-US" sz="1100" b="1" dirty="0">
                    <a:solidFill>
                      <a:srgbClr val="FF0000"/>
                    </a:solidFill>
                  </a:endParaRPr>
                </a:p>
              </p:txBody>
            </p:sp>
            <p:sp>
              <p:nvSpPr>
                <p:cNvPr id="56" name="Rectangle 55"/>
                <p:cNvSpPr/>
                <p:nvPr/>
              </p:nvSpPr>
              <p:spPr>
                <a:xfrm>
                  <a:off x="10601760" y="1935738"/>
                  <a:ext cx="466935" cy="533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tx1"/>
                      </a:solidFill>
                    </a:rPr>
                    <a:t>FX Rate</a:t>
                  </a:r>
                </a:p>
              </p:txBody>
            </p:sp>
            <p:grpSp>
              <p:nvGrpSpPr>
                <p:cNvPr id="58" name="Group 57"/>
                <p:cNvGrpSpPr/>
                <p:nvPr/>
              </p:nvGrpSpPr>
              <p:grpSpPr>
                <a:xfrm>
                  <a:off x="11220807" y="1859224"/>
                  <a:ext cx="882470" cy="665199"/>
                  <a:chOff x="4499874" y="3743180"/>
                  <a:chExt cx="882470" cy="665199"/>
                </a:xfrm>
              </p:grpSpPr>
              <p:pic>
                <p:nvPicPr>
                  <p:cNvPr id="47" name="Picture 46"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874" y="3855258"/>
                    <a:ext cx="600983" cy="553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Text Box 321"/>
                  <p:cNvSpPr txBox="1">
                    <a:spLocks noChangeArrowheads="1"/>
                  </p:cNvSpPr>
                  <p:nvPr/>
                </p:nvSpPr>
                <p:spPr bwMode="auto">
                  <a:xfrm>
                    <a:off x="4819369" y="3743180"/>
                    <a:ext cx="562975" cy="23083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FFCC00">
                              <a:gamma/>
                              <a:shade val="60000"/>
                              <a:invGamma/>
                            </a:srgbClr>
                          </a:outerShdw>
                        </a:effectLst>
                      </a14:hiddenEffects>
                    </a:ext>
                  </a:extLst>
                </p:spPr>
                <p:txBody>
                  <a:bodyPr wrap="none">
                    <a:spAutoFit/>
                  </a:bodyP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rgbClr val="000000"/>
                        </a:solidFill>
                      </a:rPr>
                      <a:t>Manual</a:t>
                    </a:r>
                    <a:endParaRPr lang="en-US" altLang="en-US" sz="900" dirty="0">
                      <a:solidFill>
                        <a:srgbClr val="000000"/>
                      </a:solidFill>
                    </a:endParaRPr>
                  </a:p>
                </p:txBody>
              </p:sp>
            </p:grpSp>
          </p:grpSp>
        </p:grpSp>
        <p:grpSp>
          <p:nvGrpSpPr>
            <p:cNvPr id="110" name="Group 109"/>
            <p:cNvGrpSpPr/>
            <p:nvPr/>
          </p:nvGrpSpPr>
          <p:grpSpPr>
            <a:xfrm>
              <a:off x="351501" y="2720543"/>
              <a:ext cx="11673351" cy="698746"/>
              <a:chOff x="351501" y="2615954"/>
              <a:chExt cx="11673351" cy="698746"/>
            </a:xfrm>
          </p:grpSpPr>
          <p:grpSp>
            <p:nvGrpSpPr>
              <p:cNvPr id="59" name="Group 58"/>
              <p:cNvGrpSpPr/>
              <p:nvPr/>
            </p:nvGrpSpPr>
            <p:grpSpPr>
              <a:xfrm>
                <a:off x="351501" y="2615954"/>
                <a:ext cx="4202544" cy="698746"/>
                <a:chOff x="373626" y="3505196"/>
                <a:chExt cx="4202544" cy="801979"/>
              </a:xfrm>
            </p:grpSpPr>
            <p:sp>
              <p:nvSpPr>
                <p:cNvPr id="60" name="Rectangle 59"/>
                <p:cNvSpPr>
                  <a:spLocks noChangeArrowheads="1"/>
                </p:cNvSpPr>
                <p:nvPr/>
              </p:nvSpPr>
              <p:spPr bwMode="auto">
                <a:xfrm rot="10800000">
                  <a:off x="373626" y="3505196"/>
                  <a:ext cx="4202544" cy="801979"/>
                </a:xfrm>
                <a:prstGeom prst="rect">
                  <a:avLst/>
                </a:prstGeom>
                <a:solidFill>
                  <a:srgbClr val="EAEAEA"/>
                </a:solidFill>
                <a:ln w="9525">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EDS</a:t>
                  </a:r>
                  <a:endParaRPr lang="en-US" altLang="en-US" sz="1200" b="1" dirty="0">
                    <a:solidFill>
                      <a:schemeClr val="tx1"/>
                    </a:solidFill>
                  </a:endParaRPr>
                </a:p>
              </p:txBody>
            </p:sp>
            <p:sp>
              <p:nvSpPr>
                <p:cNvPr id="61" name="AutoShape 243"/>
                <p:cNvSpPr>
                  <a:spLocks noChangeArrowheads="1"/>
                </p:cNvSpPr>
                <p:nvPr/>
              </p:nvSpPr>
              <p:spPr bwMode="auto">
                <a:xfrm>
                  <a:off x="1018382" y="3676891"/>
                  <a:ext cx="3419524" cy="527050"/>
                </a:xfrm>
                <a:prstGeom prst="flowChartProcess">
                  <a:avLst/>
                </a:prstGeom>
                <a:solidFill>
                  <a:srgbClr val="00FFFF"/>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smtClean="0">
                      <a:solidFill>
                        <a:schemeClr val="tx1"/>
                      </a:solidFill>
                    </a:rPr>
                    <a:t>Enterprise Data Source</a:t>
                  </a:r>
                  <a:endParaRPr lang="en-US" altLang="en-US" sz="900" b="1" i="1" dirty="0">
                    <a:solidFill>
                      <a:schemeClr val="tx1"/>
                    </a:solidFill>
                  </a:endParaRPr>
                </a:p>
              </p:txBody>
            </p:sp>
          </p:grpSp>
          <p:grpSp>
            <p:nvGrpSpPr>
              <p:cNvPr id="63" name="Group 62"/>
              <p:cNvGrpSpPr/>
              <p:nvPr/>
            </p:nvGrpSpPr>
            <p:grpSpPr>
              <a:xfrm>
                <a:off x="9026699" y="2615954"/>
                <a:ext cx="2998153" cy="698746"/>
                <a:chOff x="373626" y="3505196"/>
                <a:chExt cx="4202544" cy="801979"/>
              </a:xfrm>
            </p:grpSpPr>
            <p:sp>
              <p:nvSpPr>
                <p:cNvPr id="64" name="Rectangle 63"/>
                <p:cNvSpPr>
                  <a:spLocks noChangeArrowheads="1"/>
                </p:cNvSpPr>
                <p:nvPr/>
              </p:nvSpPr>
              <p:spPr bwMode="auto">
                <a:xfrm rot="10800000">
                  <a:off x="373626" y="3505196"/>
                  <a:ext cx="4202544" cy="801979"/>
                </a:xfrm>
                <a:prstGeom prst="rect">
                  <a:avLst/>
                </a:prstGeom>
                <a:solidFill>
                  <a:srgbClr val="EAEAEA"/>
                </a:solidFill>
                <a:ln w="9525">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Fee &amp; </a:t>
                  </a:r>
                </a:p>
                <a:p>
                  <a:r>
                    <a:rPr lang="en-US" altLang="en-US" sz="1000" b="1" dirty="0" smtClean="0">
                      <a:solidFill>
                        <a:schemeClr val="tx1"/>
                      </a:solidFill>
                    </a:rPr>
                    <a:t>Pricing</a:t>
                  </a:r>
                  <a:endParaRPr lang="en-US" altLang="en-US" sz="1000" b="1" dirty="0">
                    <a:solidFill>
                      <a:schemeClr val="tx1"/>
                    </a:solidFill>
                  </a:endParaRPr>
                </a:p>
              </p:txBody>
            </p:sp>
            <p:sp>
              <p:nvSpPr>
                <p:cNvPr id="65" name="AutoShape 243"/>
                <p:cNvSpPr>
                  <a:spLocks noChangeArrowheads="1"/>
                </p:cNvSpPr>
                <p:nvPr/>
              </p:nvSpPr>
              <p:spPr bwMode="auto">
                <a:xfrm>
                  <a:off x="1178912" y="3676891"/>
                  <a:ext cx="3258995" cy="527050"/>
                </a:xfrm>
                <a:prstGeom prst="flowChartProcess">
                  <a:avLst/>
                </a:prstGeom>
                <a:solidFill>
                  <a:srgbClr val="00FFFF"/>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smtClean="0">
                      <a:solidFill>
                        <a:schemeClr val="tx1"/>
                      </a:solidFill>
                    </a:rPr>
                    <a:t>Fee Flow</a:t>
                  </a:r>
                </a:p>
                <a:p>
                  <a:endParaRPr lang="en-US" altLang="en-US" sz="900" b="1" i="1" dirty="0">
                    <a:solidFill>
                      <a:schemeClr val="tx1"/>
                    </a:solidFill>
                  </a:endParaRPr>
                </a:p>
                <a:p>
                  <a:r>
                    <a:rPr lang="en-US" altLang="en-US" sz="1050" b="1" i="1" dirty="0" smtClean="0">
                      <a:solidFill>
                        <a:srgbClr val="FF0000"/>
                      </a:solidFill>
                    </a:rPr>
                    <a:t>(Single Source)</a:t>
                  </a:r>
                  <a:endParaRPr lang="en-US" altLang="en-US" sz="1050" b="1" i="1" dirty="0">
                    <a:solidFill>
                      <a:srgbClr val="FF0000"/>
                    </a:solidFill>
                  </a:endParaRPr>
                </a:p>
              </p:txBody>
            </p:sp>
          </p:grpSp>
          <p:grpSp>
            <p:nvGrpSpPr>
              <p:cNvPr id="67" name="Group 66"/>
              <p:cNvGrpSpPr/>
              <p:nvPr/>
            </p:nvGrpSpPr>
            <p:grpSpPr>
              <a:xfrm>
                <a:off x="4668612" y="2615954"/>
                <a:ext cx="4202544" cy="698746"/>
                <a:chOff x="4668612" y="3267472"/>
                <a:chExt cx="4202544" cy="801979"/>
              </a:xfrm>
            </p:grpSpPr>
            <p:sp>
              <p:nvSpPr>
                <p:cNvPr id="62" name="Rectangle 61"/>
                <p:cNvSpPr>
                  <a:spLocks noChangeArrowheads="1"/>
                </p:cNvSpPr>
                <p:nvPr/>
              </p:nvSpPr>
              <p:spPr bwMode="auto">
                <a:xfrm rot="10800000">
                  <a:off x="4668612" y="3267472"/>
                  <a:ext cx="4202544" cy="801979"/>
                </a:xfrm>
                <a:prstGeom prst="rect">
                  <a:avLst/>
                </a:prstGeom>
                <a:solidFill>
                  <a:srgbClr val="EAEAEA"/>
                </a:solidFill>
                <a:ln w="9525">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RDH</a:t>
                  </a:r>
                  <a:endParaRPr lang="en-US" altLang="en-US" sz="1200" b="1" dirty="0">
                    <a:solidFill>
                      <a:schemeClr val="tx1"/>
                    </a:solidFill>
                  </a:endParaRPr>
                </a:p>
              </p:txBody>
            </p:sp>
            <p:sp>
              <p:nvSpPr>
                <p:cNvPr id="66" name="AutoShape 243"/>
                <p:cNvSpPr>
                  <a:spLocks noChangeArrowheads="1"/>
                </p:cNvSpPr>
                <p:nvPr/>
              </p:nvSpPr>
              <p:spPr bwMode="auto">
                <a:xfrm>
                  <a:off x="5035437" y="3439167"/>
                  <a:ext cx="3726150" cy="527050"/>
                </a:xfrm>
                <a:prstGeom prst="flowChartProcess">
                  <a:avLst/>
                </a:prstGeom>
                <a:solidFill>
                  <a:srgbClr val="00FFFF"/>
                </a:solidFill>
                <a:ln w="9525">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b="1" dirty="0" smtClean="0">
                      <a:solidFill>
                        <a:schemeClr val="tx1"/>
                      </a:solidFill>
                    </a:rPr>
                    <a:t>Reference Data Hub for </a:t>
                  </a:r>
                </a:p>
                <a:p>
                  <a:r>
                    <a:rPr lang="en-GB" sz="900" dirty="0" smtClean="0">
                      <a:solidFill>
                        <a:schemeClr val="bg2"/>
                      </a:solidFill>
                    </a:rPr>
                    <a:t>(</a:t>
                  </a:r>
                  <a:r>
                    <a:rPr lang="en-GB" sz="900" dirty="0">
                      <a:solidFill>
                        <a:schemeClr val="bg2"/>
                      </a:solidFill>
                    </a:rPr>
                    <a:t>FX rates, </a:t>
                  </a:r>
                  <a:r>
                    <a:rPr lang="en-GB" sz="900" dirty="0" smtClean="0">
                      <a:solidFill>
                        <a:schemeClr val="bg2"/>
                      </a:solidFill>
                    </a:rPr>
                    <a:t>asset class</a:t>
                  </a:r>
                  <a:r>
                    <a:rPr lang="en-GB" sz="900" dirty="0">
                      <a:solidFill>
                        <a:schemeClr val="bg2"/>
                      </a:solidFill>
                    </a:rPr>
                    <a:t>, </a:t>
                  </a:r>
                  <a:r>
                    <a:rPr lang="en-GB" sz="900" dirty="0" smtClean="0">
                      <a:solidFill>
                        <a:schemeClr val="bg2"/>
                      </a:solidFill>
                    </a:rPr>
                    <a:t>eligibility</a:t>
                  </a:r>
                  <a:r>
                    <a:rPr lang="en-GB" sz="900" dirty="0">
                      <a:solidFill>
                        <a:schemeClr val="bg2"/>
                      </a:solidFill>
                    </a:rPr>
                    <a:t>, </a:t>
                  </a:r>
                  <a:r>
                    <a:rPr lang="en-GB" sz="900" dirty="0" smtClean="0">
                      <a:solidFill>
                        <a:schemeClr val="bg2"/>
                      </a:solidFill>
                    </a:rPr>
                    <a:t>product</a:t>
                  </a:r>
                  <a:r>
                    <a:rPr lang="en-GB" sz="900" dirty="0">
                      <a:solidFill>
                        <a:schemeClr val="bg2"/>
                      </a:solidFill>
                    </a:rPr>
                    <a:t>, </a:t>
                  </a:r>
                  <a:r>
                    <a:rPr lang="en-GB" sz="900" dirty="0" smtClean="0">
                      <a:solidFill>
                        <a:schemeClr val="bg2"/>
                      </a:solidFill>
                    </a:rPr>
                    <a:t>hierarchy</a:t>
                  </a:r>
                  <a:r>
                    <a:rPr lang="en-GB" sz="900" dirty="0">
                      <a:solidFill>
                        <a:schemeClr val="bg2"/>
                      </a:solidFill>
                    </a:rPr>
                    <a:t>, </a:t>
                  </a:r>
                  <a:r>
                    <a:rPr lang="en-GB" sz="900" dirty="0" smtClean="0">
                      <a:solidFill>
                        <a:schemeClr val="bg2"/>
                      </a:solidFill>
                    </a:rPr>
                    <a:t>rates, CCY, IPID, </a:t>
                  </a:r>
                </a:p>
                <a:p>
                  <a:r>
                    <a:rPr lang="en-GB" sz="900" dirty="0" smtClean="0">
                      <a:solidFill>
                        <a:schemeClr val="bg2"/>
                      </a:solidFill>
                    </a:rPr>
                    <a:t>customer A/C, markets etc.</a:t>
                  </a:r>
                  <a:r>
                    <a:rPr lang="en-GB" sz="900" b="1" dirty="0" smtClean="0">
                      <a:solidFill>
                        <a:schemeClr val="bg2"/>
                      </a:solidFill>
                    </a:rPr>
                    <a:t>)</a:t>
                  </a:r>
                  <a:endParaRPr lang="en-US" altLang="en-US" sz="900" b="1" i="1" dirty="0">
                    <a:solidFill>
                      <a:schemeClr val="tx1"/>
                    </a:solidFill>
                  </a:endParaRPr>
                </a:p>
              </p:txBody>
            </p:sp>
          </p:grpSp>
        </p:grpSp>
        <p:grpSp>
          <p:nvGrpSpPr>
            <p:cNvPr id="68" name="Group 67"/>
            <p:cNvGrpSpPr/>
            <p:nvPr/>
          </p:nvGrpSpPr>
          <p:grpSpPr>
            <a:xfrm>
              <a:off x="358073" y="3520648"/>
              <a:ext cx="11666779" cy="673808"/>
              <a:chOff x="351501" y="4167904"/>
              <a:chExt cx="11666779" cy="809625"/>
            </a:xfrm>
          </p:grpSpPr>
          <p:sp>
            <p:nvSpPr>
              <p:cNvPr id="69" name="Rectangle 68"/>
              <p:cNvSpPr>
                <a:spLocks noChangeArrowheads="1"/>
              </p:cNvSpPr>
              <p:nvPr/>
            </p:nvSpPr>
            <p:spPr bwMode="auto">
              <a:xfrm rot="10800000">
                <a:off x="351501" y="4167904"/>
                <a:ext cx="11666779" cy="809625"/>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Billing </a:t>
                </a:r>
              </a:p>
              <a:p>
                <a:r>
                  <a:rPr lang="en-US" altLang="en-US" sz="1000" b="1" dirty="0" smtClean="0">
                    <a:solidFill>
                      <a:schemeClr val="tx1"/>
                    </a:solidFill>
                  </a:rPr>
                  <a:t>Engine</a:t>
                </a:r>
                <a:endParaRPr lang="en-US" altLang="en-US" sz="1000" b="1" dirty="0">
                  <a:solidFill>
                    <a:schemeClr val="tx1"/>
                  </a:solidFill>
                </a:endParaRPr>
              </a:p>
            </p:txBody>
          </p:sp>
          <p:sp>
            <p:nvSpPr>
              <p:cNvPr id="70" name="AutoShape 289"/>
              <p:cNvSpPr>
                <a:spLocks noChangeArrowheads="1"/>
              </p:cNvSpPr>
              <p:nvPr/>
            </p:nvSpPr>
            <p:spPr bwMode="auto">
              <a:xfrm>
                <a:off x="1301666" y="4272385"/>
                <a:ext cx="10342238" cy="616681"/>
              </a:xfrm>
              <a:prstGeom prst="flowChartProcess">
                <a:avLst/>
              </a:prstGeom>
              <a:solidFill>
                <a:srgbClr val="FFCC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800" b="1" dirty="0" smtClean="0">
                    <a:solidFill>
                      <a:schemeClr val="tx1"/>
                    </a:solidFill>
                  </a:rPr>
                  <a:t>Enterprise Centralized Billing Engine</a:t>
                </a:r>
                <a:endParaRPr lang="en-US" altLang="en-US" sz="1800" b="1" i="1" dirty="0">
                  <a:solidFill>
                    <a:schemeClr val="tx1"/>
                  </a:solidFill>
                </a:endParaRPr>
              </a:p>
            </p:txBody>
          </p:sp>
        </p:grpSp>
        <p:sp>
          <p:nvSpPr>
            <p:cNvPr id="71" name="AutoShape 289"/>
            <p:cNvSpPr>
              <a:spLocks noChangeArrowheads="1"/>
            </p:cNvSpPr>
            <p:nvPr/>
          </p:nvSpPr>
          <p:spPr bwMode="auto">
            <a:xfrm>
              <a:off x="1432807" y="3672471"/>
              <a:ext cx="828675" cy="399183"/>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Data </a:t>
              </a:r>
            </a:p>
            <a:p>
              <a:r>
                <a:rPr lang="en-US" altLang="en-US" sz="900" dirty="0" smtClean="0">
                  <a:solidFill>
                    <a:schemeClr val="bg1"/>
                  </a:solidFill>
                </a:rPr>
                <a:t>Acquisition</a:t>
              </a:r>
              <a:endParaRPr lang="en-US" altLang="en-US" sz="900" i="1" dirty="0">
                <a:solidFill>
                  <a:schemeClr val="bg1"/>
                </a:solidFill>
              </a:endParaRPr>
            </a:p>
          </p:txBody>
        </p:sp>
        <p:sp>
          <p:nvSpPr>
            <p:cNvPr id="72" name="AutoShape 289"/>
            <p:cNvSpPr>
              <a:spLocks noChangeArrowheads="1"/>
            </p:cNvSpPr>
            <p:nvPr/>
          </p:nvSpPr>
          <p:spPr bwMode="auto">
            <a:xfrm>
              <a:off x="2470611" y="3672471"/>
              <a:ext cx="828675" cy="399183"/>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Data </a:t>
              </a:r>
            </a:p>
            <a:p>
              <a:r>
                <a:rPr lang="en-US" altLang="en-US" sz="900" dirty="0" smtClean="0">
                  <a:solidFill>
                    <a:schemeClr val="bg1"/>
                  </a:solidFill>
                </a:rPr>
                <a:t>Validation</a:t>
              </a:r>
              <a:endParaRPr lang="en-US" altLang="en-US" sz="900" i="1" dirty="0">
                <a:solidFill>
                  <a:schemeClr val="bg1"/>
                </a:solidFill>
              </a:endParaRPr>
            </a:p>
          </p:txBody>
        </p:sp>
        <p:sp>
          <p:nvSpPr>
            <p:cNvPr id="73" name="AutoShape 289"/>
            <p:cNvSpPr>
              <a:spLocks noChangeArrowheads="1"/>
            </p:cNvSpPr>
            <p:nvPr/>
          </p:nvSpPr>
          <p:spPr bwMode="auto">
            <a:xfrm>
              <a:off x="8631496" y="3672472"/>
              <a:ext cx="828675" cy="399183"/>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Price </a:t>
              </a:r>
            </a:p>
            <a:p>
              <a:r>
                <a:rPr lang="en-US" altLang="en-US" sz="900" dirty="0" smtClean="0">
                  <a:solidFill>
                    <a:schemeClr val="bg1"/>
                  </a:solidFill>
                </a:rPr>
                <a:t>Identification</a:t>
              </a:r>
              <a:endParaRPr lang="en-US" altLang="en-US" sz="900" i="1" dirty="0">
                <a:solidFill>
                  <a:schemeClr val="bg1"/>
                </a:solidFill>
              </a:endParaRPr>
            </a:p>
          </p:txBody>
        </p:sp>
        <p:sp>
          <p:nvSpPr>
            <p:cNvPr id="74" name="AutoShape 289"/>
            <p:cNvSpPr>
              <a:spLocks noChangeArrowheads="1"/>
            </p:cNvSpPr>
            <p:nvPr/>
          </p:nvSpPr>
          <p:spPr bwMode="auto">
            <a:xfrm>
              <a:off x="9538475" y="3672472"/>
              <a:ext cx="828675" cy="399183"/>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Billing</a:t>
              </a:r>
            </a:p>
            <a:p>
              <a:r>
                <a:rPr lang="en-US" altLang="en-US" sz="900" i="1" dirty="0" smtClean="0">
                  <a:solidFill>
                    <a:schemeClr val="bg1"/>
                  </a:solidFill>
                </a:rPr>
                <a:t>Execution</a:t>
              </a:r>
              <a:endParaRPr lang="en-US" altLang="en-US" sz="900" i="1" dirty="0">
                <a:solidFill>
                  <a:schemeClr val="bg1"/>
                </a:solidFill>
              </a:endParaRPr>
            </a:p>
          </p:txBody>
        </p:sp>
        <p:sp>
          <p:nvSpPr>
            <p:cNvPr id="82" name="Rectangle 81"/>
            <p:cNvSpPr>
              <a:spLocks noChangeArrowheads="1"/>
            </p:cNvSpPr>
            <p:nvPr/>
          </p:nvSpPr>
          <p:spPr bwMode="auto">
            <a:xfrm rot="10800000">
              <a:off x="358073" y="4295815"/>
              <a:ext cx="11666779" cy="673808"/>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Invoice &amp;</a:t>
              </a:r>
            </a:p>
            <a:p>
              <a:r>
                <a:rPr lang="en-US" altLang="en-US" sz="1000" b="1" dirty="0" smtClean="0">
                  <a:solidFill>
                    <a:schemeClr val="tx1"/>
                  </a:solidFill>
                </a:rPr>
                <a:t>Revenue</a:t>
              </a:r>
            </a:p>
            <a:p>
              <a:r>
                <a:rPr lang="en-US" altLang="en-US" sz="1000" b="1" dirty="0" smtClean="0">
                  <a:solidFill>
                    <a:schemeClr val="tx1"/>
                  </a:solidFill>
                </a:rPr>
                <a:t>Mgmt.</a:t>
              </a:r>
              <a:endParaRPr lang="en-US" altLang="en-US" sz="1000" b="1" dirty="0">
                <a:solidFill>
                  <a:schemeClr val="tx1"/>
                </a:solidFill>
              </a:endParaRPr>
            </a:p>
          </p:txBody>
        </p:sp>
        <p:sp>
          <p:nvSpPr>
            <p:cNvPr id="83" name="AutoShape 289"/>
            <p:cNvSpPr>
              <a:spLocks noChangeArrowheads="1"/>
            </p:cNvSpPr>
            <p:nvPr/>
          </p:nvSpPr>
          <p:spPr bwMode="auto">
            <a:xfrm>
              <a:off x="1308238" y="4328631"/>
              <a:ext cx="10342238" cy="513231"/>
            </a:xfrm>
            <a:prstGeom prst="flowChartProcess">
              <a:avLst/>
            </a:prstGeom>
            <a:solidFill>
              <a:srgbClr val="FFCC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800" b="1" dirty="0" smtClean="0">
                  <a:solidFill>
                    <a:schemeClr val="tx1"/>
                  </a:solidFill>
                </a:rPr>
                <a:t>Invoice &amp; Revenue Mgmt. </a:t>
              </a:r>
              <a:endParaRPr lang="en-US" altLang="en-US" sz="1800" b="1" i="1" dirty="0">
                <a:solidFill>
                  <a:schemeClr val="tx1"/>
                </a:solidFill>
              </a:endParaRPr>
            </a:p>
          </p:txBody>
        </p:sp>
        <p:sp>
          <p:nvSpPr>
            <p:cNvPr id="78" name="AutoShape 289"/>
            <p:cNvSpPr>
              <a:spLocks noChangeArrowheads="1"/>
            </p:cNvSpPr>
            <p:nvPr/>
          </p:nvSpPr>
          <p:spPr bwMode="auto">
            <a:xfrm>
              <a:off x="1353511"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Tax</a:t>
              </a:r>
            </a:p>
            <a:p>
              <a:r>
                <a:rPr lang="en-US" altLang="en-US" sz="900" i="1" dirty="0" smtClean="0">
                  <a:solidFill>
                    <a:schemeClr val="bg1"/>
                  </a:solidFill>
                </a:rPr>
                <a:t>Calculation</a:t>
              </a:r>
              <a:endParaRPr lang="en-US" altLang="en-US" sz="900" i="1" dirty="0">
                <a:solidFill>
                  <a:schemeClr val="bg1"/>
                </a:solidFill>
              </a:endParaRPr>
            </a:p>
          </p:txBody>
        </p:sp>
        <p:sp>
          <p:nvSpPr>
            <p:cNvPr id="79" name="AutoShape 289"/>
            <p:cNvSpPr>
              <a:spLocks noChangeArrowheads="1"/>
            </p:cNvSpPr>
            <p:nvPr/>
          </p:nvSpPr>
          <p:spPr bwMode="auto">
            <a:xfrm>
              <a:off x="2245831"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Invoice</a:t>
              </a:r>
            </a:p>
            <a:p>
              <a:r>
                <a:rPr lang="en-US" altLang="en-US" sz="900" i="1" dirty="0" smtClean="0">
                  <a:solidFill>
                    <a:schemeClr val="bg1"/>
                  </a:solidFill>
                </a:rPr>
                <a:t>Generation</a:t>
              </a:r>
              <a:endParaRPr lang="en-US" altLang="en-US" sz="900" i="1" dirty="0">
                <a:solidFill>
                  <a:schemeClr val="bg1"/>
                </a:solidFill>
              </a:endParaRPr>
            </a:p>
          </p:txBody>
        </p:sp>
        <p:sp>
          <p:nvSpPr>
            <p:cNvPr id="80" name="AutoShape 289"/>
            <p:cNvSpPr>
              <a:spLocks noChangeArrowheads="1"/>
            </p:cNvSpPr>
            <p:nvPr/>
          </p:nvSpPr>
          <p:spPr bwMode="auto">
            <a:xfrm>
              <a:off x="8056995"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Account</a:t>
              </a:r>
            </a:p>
            <a:p>
              <a:r>
                <a:rPr lang="en-US" altLang="en-US" sz="900" i="1" dirty="0" smtClean="0">
                  <a:solidFill>
                    <a:schemeClr val="bg1"/>
                  </a:solidFill>
                </a:rPr>
                <a:t>Receivable</a:t>
              </a:r>
              <a:endParaRPr lang="en-US" altLang="en-US" sz="900" i="1" dirty="0">
                <a:solidFill>
                  <a:schemeClr val="bg1"/>
                </a:solidFill>
              </a:endParaRPr>
            </a:p>
          </p:txBody>
        </p:sp>
        <p:sp>
          <p:nvSpPr>
            <p:cNvPr id="81" name="AutoShape 289"/>
            <p:cNvSpPr>
              <a:spLocks noChangeArrowheads="1"/>
            </p:cNvSpPr>
            <p:nvPr/>
          </p:nvSpPr>
          <p:spPr bwMode="auto">
            <a:xfrm>
              <a:off x="10779123"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Client</a:t>
              </a:r>
            </a:p>
            <a:p>
              <a:r>
                <a:rPr lang="en-US" altLang="en-US" sz="900" i="1" dirty="0" smtClean="0">
                  <a:solidFill>
                    <a:schemeClr val="bg1"/>
                  </a:solidFill>
                </a:rPr>
                <a:t>Profitability</a:t>
              </a:r>
              <a:endParaRPr lang="en-US" altLang="en-US" sz="900" i="1" dirty="0">
                <a:solidFill>
                  <a:schemeClr val="bg1"/>
                </a:solidFill>
              </a:endParaRPr>
            </a:p>
          </p:txBody>
        </p:sp>
        <p:sp>
          <p:nvSpPr>
            <p:cNvPr id="84" name="AutoShape 289"/>
            <p:cNvSpPr>
              <a:spLocks noChangeArrowheads="1"/>
            </p:cNvSpPr>
            <p:nvPr/>
          </p:nvSpPr>
          <p:spPr bwMode="auto">
            <a:xfrm>
              <a:off x="3138151"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Invoice</a:t>
              </a:r>
            </a:p>
            <a:p>
              <a:r>
                <a:rPr lang="en-US" altLang="en-US" sz="900" i="1" dirty="0" smtClean="0">
                  <a:solidFill>
                    <a:schemeClr val="bg1"/>
                  </a:solidFill>
                </a:rPr>
                <a:t>Approval</a:t>
              </a:r>
              <a:endParaRPr lang="en-US" altLang="en-US" sz="900" i="1" dirty="0">
                <a:solidFill>
                  <a:schemeClr val="bg1"/>
                </a:solidFill>
              </a:endParaRPr>
            </a:p>
          </p:txBody>
        </p:sp>
        <p:sp>
          <p:nvSpPr>
            <p:cNvPr id="85" name="AutoShape 289"/>
            <p:cNvSpPr>
              <a:spLocks noChangeArrowheads="1"/>
            </p:cNvSpPr>
            <p:nvPr/>
          </p:nvSpPr>
          <p:spPr bwMode="auto">
            <a:xfrm>
              <a:off x="4030471"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Invoice</a:t>
              </a:r>
            </a:p>
            <a:p>
              <a:r>
                <a:rPr lang="en-US" altLang="en-US" sz="900" i="1" dirty="0" smtClean="0">
                  <a:solidFill>
                    <a:schemeClr val="bg1"/>
                  </a:solidFill>
                </a:rPr>
                <a:t>Distribution</a:t>
              </a:r>
              <a:endParaRPr lang="en-US" altLang="en-US" sz="900" i="1" dirty="0">
                <a:solidFill>
                  <a:schemeClr val="bg1"/>
                </a:solidFill>
              </a:endParaRPr>
            </a:p>
          </p:txBody>
        </p:sp>
        <p:sp>
          <p:nvSpPr>
            <p:cNvPr id="86" name="AutoShape 289"/>
            <p:cNvSpPr>
              <a:spLocks noChangeArrowheads="1"/>
            </p:cNvSpPr>
            <p:nvPr/>
          </p:nvSpPr>
          <p:spPr bwMode="auto">
            <a:xfrm>
              <a:off x="8964371"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Direct Debit / </a:t>
              </a:r>
            </a:p>
            <a:p>
              <a:r>
                <a:rPr lang="en-US" altLang="en-US" sz="900" i="1" dirty="0" smtClean="0">
                  <a:solidFill>
                    <a:schemeClr val="bg1"/>
                  </a:solidFill>
                </a:rPr>
                <a:t>GL Posting</a:t>
              </a:r>
              <a:endParaRPr lang="en-US" altLang="en-US" sz="900" i="1" dirty="0">
                <a:solidFill>
                  <a:schemeClr val="bg1"/>
                </a:solidFill>
              </a:endParaRPr>
            </a:p>
          </p:txBody>
        </p:sp>
        <p:sp>
          <p:nvSpPr>
            <p:cNvPr id="87" name="AutoShape 289"/>
            <p:cNvSpPr>
              <a:spLocks noChangeArrowheads="1"/>
            </p:cNvSpPr>
            <p:nvPr/>
          </p:nvSpPr>
          <p:spPr bwMode="auto">
            <a:xfrm>
              <a:off x="9871747" y="4411645"/>
              <a:ext cx="828675" cy="362894"/>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Client</a:t>
              </a:r>
            </a:p>
            <a:p>
              <a:r>
                <a:rPr lang="en-US" altLang="en-US" sz="900" i="1" dirty="0" smtClean="0">
                  <a:solidFill>
                    <a:schemeClr val="bg1"/>
                  </a:solidFill>
                </a:rPr>
                <a:t>Forecasting</a:t>
              </a:r>
              <a:endParaRPr lang="en-US" altLang="en-US" sz="900" i="1" dirty="0">
                <a:solidFill>
                  <a:schemeClr val="bg1"/>
                </a:solidFill>
              </a:endParaRPr>
            </a:p>
          </p:txBody>
        </p:sp>
        <p:sp>
          <p:nvSpPr>
            <p:cNvPr id="89" name="Rectangle 88"/>
            <p:cNvSpPr>
              <a:spLocks noChangeArrowheads="1"/>
            </p:cNvSpPr>
            <p:nvPr/>
          </p:nvSpPr>
          <p:spPr bwMode="auto">
            <a:xfrm rot="10800000">
              <a:off x="351500" y="5070983"/>
              <a:ext cx="11666779" cy="1195843"/>
            </a:xfrm>
            <a:prstGeom prst="rect">
              <a:avLst/>
            </a:prstGeom>
            <a:solidFill>
              <a:srgbClr val="EAEAEA"/>
            </a:solidFill>
            <a:ln w="9525" algn="ctr">
              <a:solidFill>
                <a:srgbClr val="DDDDD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08000" tIns="46800" rIns="93600" bIns="46800"/>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00" b="1" dirty="0" smtClean="0">
                  <a:solidFill>
                    <a:schemeClr val="tx1"/>
                  </a:solidFill>
                </a:rPr>
                <a:t>Outbound</a:t>
              </a:r>
              <a:endParaRPr lang="en-US" altLang="en-US" sz="1000" b="1" dirty="0">
                <a:solidFill>
                  <a:schemeClr val="tx1"/>
                </a:solidFill>
              </a:endParaRPr>
            </a:p>
          </p:txBody>
        </p:sp>
        <p:sp>
          <p:nvSpPr>
            <p:cNvPr id="114" name="Down Arrow 113"/>
            <p:cNvSpPr/>
            <p:nvPr/>
          </p:nvSpPr>
          <p:spPr>
            <a:xfrm>
              <a:off x="5647168" y="974361"/>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15" name="Down Arrow 114"/>
            <p:cNvSpPr/>
            <p:nvPr/>
          </p:nvSpPr>
          <p:spPr>
            <a:xfrm>
              <a:off x="2751749" y="1706115"/>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16" name="Down Arrow 115"/>
            <p:cNvSpPr/>
            <p:nvPr/>
          </p:nvSpPr>
          <p:spPr>
            <a:xfrm>
              <a:off x="2838744" y="2543274"/>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17" name="Down Arrow 116"/>
            <p:cNvSpPr/>
            <p:nvPr/>
          </p:nvSpPr>
          <p:spPr>
            <a:xfrm>
              <a:off x="7837858" y="2565596"/>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18" name="Down Arrow 117"/>
            <p:cNvSpPr/>
            <p:nvPr/>
          </p:nvSpPr>
          <p:spPr>
            <a:xfrm>
              <a:off x="10528174" y="2587918"/>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19" name="Down Arrow 118"/>
            <p:cNvSpPr/>
            <p:nvPr/>
          </p:nvSpPr>
          <p:spPr>
            <a:xfrm>
              <a:off x="2669460" y="3367713"/>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0" name="Down Arrow 119"/>
            <p:cNvSpPr/>
            <p:nvPr/>
          </p:nvSpPr>
          <p:spPr>
            <a:xfrm>
              <a:off x="6367052" y="3357116"/>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1" name="Down Arrow 120"/>
            <p:cNvSpPr/>
            <p:nvPr/>
          </p:nvSpPr>
          <p:spPr>
            <a:xfrm>
              <a:off x="10238365" y="3365528"/>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3" name="Up-Down Arrow 122"/>
            <p:cNvSpPr/>
            <p:nvPr/>
          </p:nvSpPr>
          <p:spPr>
            <a:xfrm>
              <a:off x="6613269" y="4022968"/>
              <a:ext cx="203062" cy="388677"/>
            </a:xfrm>
            <a:prstGeom prst="up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4" name="Down Arrow 123"/>
            <p:cNvSpPr/>
            <p:nvPr/>
          </p:nvSpPr>
          <p:spPr>
            <a:xfrm>
              <a:off x="6657579" y="4929732"/>
              <a:ext cx="224610" cy="260155"/>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cxnSp>
          <p:nvCxnSpPr>
            <p:cNvPr id="126" name="Elbow Connector 125"/>
            <p:cNvCxnSpPr>
              <a:stCxn id="69" idx="1"/>
              <a:endCxn id="89" idx="1"/>
            </p:cNvCxnSpPr>
            <p:nvPr/>
          </p:nvCxnSpPr>
          <p:spPr>
            <a:xfrm flipH="1">
              <a:off x="12018279" y="3857552"/>
              <a:ext cx="6573" cy="1811352"/>
            </a:xfrm>
            <a:prstGeom prst="bentConnector3">
              <a:avLst>
                <a:gd name="adj1" fmla="val -1269694"/>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1308238" y="5308600"/>
              <a:ext cx="2953308" cy="762000"/>
            </a:xfrm>
            <a:prstGeom prst="rect">
              <a:avLst/>
            </a:prstGeom>
            <a:solidFill>
              <a:srgbClr val="FFCC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p>
              <a:pPr algn="ctr" eaLnBrk="0" fontAlgn="base" hangingPunct="0">
                <a:spcBef>
                  <a:spcPct val="0"/>
                </a:spcBef>
                <a:spcAft>
                  <a:spcPct val="0"/>
                </a:spcAft>
              </a:pPr>
              <a:r>
                <a:rPr lang="en-US" b="1" dirty="0" smtClean="0">
                  <a:solidFill>
                    <a:schemeClr val="tx1"/>
                  </a:solidFill>
                  <a:latin typeface="Arial" charset="0"/>
                </a:rPr>
                <a:t>EDS</a:t>
              </a:r>
            </a:p>
            <a:p>
              <a:pPr algn="ctr" eaLnBrk="0" fontAlgn="base" hangingPunct="0">
                <a:spcBef>
                  <a:spcPct val="0"/>
                </a:spcBef>
                <a:spcAft>
                  <a:spcPct val="0"/>
                </a:spcAft>
              </a:pPr>
              <a:endParaRPr lang="en-US" b="1" dirty="0" smtClean="0">
                <a:solidFill>
                  <a:schemeClr val="tx1"/>
                </a:solidFill>
                <a:latin typeface="Arial" charset="0"/>
              </a:endParaRPr>
            </a:p>
            <a:p>
              <a:pPr algn="ctr" eaLnBrk="0" fontAlgn="base" hangingPunct="0">
                <a:spcBef>
                  <a:spcPct val="0"/>
                </a:spcBef>
                <a:spcAft>
                  <a:spcPct val="0"/>
                </a:spcAft>
              </a:pPr>
              <a:r>
                <a:rPr lang="en-US" sz="1050" b="1" dirty="0" smtClean="0">
                  <a:solidFill>
                    <a:schemeClr val="tx1"/>
                  </a:solidFill>
                  <a:latin typeface="Arial" charset="0"/>
                </a:rPr>
                <a:t>(Data delivery to downstream systems)</a:t>
              </a:r>
              <a:endParaRPr lang="en-US" sz="1050" b="1" dirty="0">
                <a:solidFill>
                  <a:schemeClr val="tx1"/>
                </a:solidFill>
                <a:latin typeface="Arial" charset="0"/>
              </a:endParaRPr>
            </a:p>
          </p:txBody>
        </p:sp>
        <p:sp>
          <p:nvSpPr>
            <p:cNvPr id="125" name="Rectangle 124"/>
            <p:cNvSpPr/>
            <p:nvPr/>
          </p:nvSpPr>
          <p:spPr>
            <a:xfrm>
              <a:off x="5002703" y="5308600"/>
              <a:ext cx="2953308" cy="762000"/>
            </a:xfrm>
            <a:prstGeom prst="rect">
              <a:avLst/>
            </a:prstGeom>
            <a:solidFill>
              <a:srgbClr val="FFCC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p>
              <a:pPr algn="ctr" eaLnBrk="0" fontAlgn="base" hangingPunct="0">
                <a:spcBef>
                  <a:spcPct val="0"/>
                </a:spcBef>
                <a:spcAft>
                  <a:spcPct val="0"/>
                </a:spcAft>
              </a:pPr>
              <a:r>
                <a:rPr lang="en-US" b="1" dirty="0" smtClean="0">
                  <a:solidFill>
                    <a:schemeClr val="tx1"/>
                  </a:solidFill>
                  <a:latin typeface="Arial" charset="0"/>
                </a:rPr>
                <a:t>EDG</a:t>
              </a:r>
            </a:p>
            <a:p>
              <a:pPr algn="ctr" eaLnBrk="0" fontAlgn="base" hangingPunct="0">
                <a:spcBef>
                  <a:spcPct val="0"/>
                </a:spcBef>
                <a:spcAft>
                  <a:spcPct val="0"/>
                </a:spcAft>
              </a:pPr>
              <a:endParaRPr lang="en-US" b="1" dirty="0" smtClean="0">
                <a:solidFill>
                  <a:schemeClr val="tx1"/>
                </a:solidFill>
                <a:latin typeface="Arial" charset="0"/>
              </a:endParaRPr>
            </a:p>
            <a:p>
              <a:pPr algn="ctr" eaLnBrk="0" fontAlgn="base" hangingPunct="0">
                <a:spcBef>
                  <a:spcPct val="0"/>
                </a:spcBef>
                <a:spcAft>
                  <a:spcPct val="0"/>
                </a:spcAft>
              </a:pPr>
              <a:r>
                <a:rPr lang="en-US" sz="1100" b="1" dirty="0" smtClean="0">
                  <a:solidFill>
                    <a:schemeClr val="tx1"/>
                  </a:solidFill>
                  <a:latin typeface="Arial" charset="0"/>
                </a:rPr>
                <a:t>(Invoices Repository)</a:t>
              </a:r>
              <a:endParaRPr lang="en-US" sz="1100" b="1" dirty="0">
                <a:solidFill>
                  <a:schemeClr val="tx1"/>
                </a:solidFill>
                <a:latin typeface="Arial" charset="0"/>
              </a:endParaRPr>
            </a:p>
          </p:txBody>
        </p:sp>
        <p:sp>
          <p:nvSpPr>
            <p:cNvPr id="127" name="Rectangle 126"/>
            <p:cNvSpPr/>
            <p:nvPr/>
          </p:nvSpPr>
          <p:spPr>
            <a:xfrm>
              <a:off x="8697168" y="5308600"/>
              <a:ext cx="2953308" cy="762000"/>
            </a:xfrm>
            <a:prstGeom prst="rect">
              <a:avLst/>
            </a:prstGeom>
            <a:solidFill>
              <a:srgbClr val="FFCC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46800" rIns="93600" bIns="46800" anchor="ctr"/>
            <a:lstStyle/>
            <a:p>
              <a:pPr algn="ctr" eaLnBrk="0" fontAlgn="base" hangingPunct="0">
                <a:spcBef>
                  <a:spcPct val="0"/>
                </a:spcBef>
                <a:spcAft>
                  <a:spcPct val="0"/>
                </a:spcAft>
              </a:pPr>
              <a:r>
                <a:rPr lang="en-US" b="1" dirty="0" smtClean="0">
                  <a:solidFill>
                    <a:schemeClr val="tx1"/>
                  </a:solidFill>
                  <a:latin typeface="Arial" charset="0"/>
                </a:rPr>
                <a:t>Reports</a:t>
              </a:r>
            </a:p>
            <a:p>
              <a:pPr algn="ctr" eaLnBrk="0" fontAlgn="base" hangingPunct="0">
                <a:spcBef>
                  <a:spcPct val="0"/>
                </a:spcBef>
                <a:spcAft>
                  <a:spcPct val="0"/>
                </a:spcAft>
              </a:pPr>
              <a:endParaRPr lang="en-US" b="1" dirty="0" smtClean="0">
                <a:solidFill>
                  <a:schemeClr val="tx1"/>
                </a:solidFill>
                <a:latin typeface="Arial" charset="0"/>
              </a:endParaRPr>
            </a:p>
            <a:p>
              <a:pPr algn="ctr" eaLnBrk="0" fontAlgn="base" hangingPunct="0">
                <a:spcBef>
                  <a:spcPct val="0"/>
                </a:spcBef>
                <a:spcAft>
                  <a:spcPct val="0"/>
                </a:spcAft>
              </a:pPr>
              <a:r>
                <a:rPr lang="en-US" sz="1100" b="1" dirty="0" smtClean="0">
                  <a:solidFill>
                    <a:schemeClr val="tx1"/>
                  </a:solidFill>
                  <a:latin typeface="Arial" charset="0"/>
                </a:rPr>
                <a:t>(Reports Repository)</a:t>
              </a:r>
              <a:endParaRPr lang="en-US" sz="1100" b="1" dirty="0">
                <a:solidFill>
                  <a:schemeClr val="tx1"/>
                </a:solidFill>
                <a:latin typeface="Arial" charset="0"/>
              </a:endParaRPr>
            </a:p>
          </p:txBody>
        </p:sp>
        <p:sp>
          <p:nvSpPr>
            <p:cNvPr id="94" name="AutoShape 289"/>
            <p:cNvSpPr>
              <a:spLocks noChangeArrowheads="1"/>
            </p:cNvSpPr>
            <p:nvPr/>
          </p:nvSpPr>
          <p:spPr bwMode="auto">
            <a:xfrm>
              <a:off x="3508416" y="3672471"/>
              <a:ext cx="828675" cy="399183"/>
            </a:xfrm>
            <a:prstGeom prst="flowChartProcess">
              <a:avLst/>
            </a:prstGeom>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900" dirty="0" smtClean="0">
                  <a:solidFill>
                    <a:schemeClr val="bg1"/>
                  </a:solidFill>
                </a:rPr>
                <a:t>Billing Events </a:t>
              </a:r>
            </a:p>
            <a:p>
              <a:r>
                <a:rPr lang="en-US" altLang="en-US" sz="900" dirty="0" smtClean="0">
                  <a:solidFill>
                    <a:schemeClr val="bg1"/>
                  </a:solidFill>
                </a:rPr>
                <a:t>Aggregation</a:t>
              </a:r>
              <a:endParaRPr lang="en-US" altLang="en-US" sz="900" i="1" dirty="0">
                <a:solidFill>
                  <a:schemeClr val="bg1"/>
                </a:solidFill>
              </a:endParaRPr>
            </a:p>
          </p:txBody>
        </p:sp>
        <p:sp>
          <p:nvSpPr>
            <p:cNvPr id="95" name="AutoShape 289"/>
            <p:cNvSpPr>
              <a:spLocks noChangeArrowheads="1"/>
            </p:cNvSpPr>
            <p:nvPr/>
          </p:nvSpPr>
          <p:spPr bwMode="auto">
            <a:xfrm>
              <a:off x="10445455" y="3672472"/>
              <a:ext cx="1094847" cy="399183"/>
            </a:xfrm>
            <a:prstGeom prst="flowChartProcess">
              <a:avLst/>
            </a:prstGeom>
            <a:solidFill>
              <a:srgbClr val="C00000"/>
            </a:solidFill>
            <a:ln>
              <a:headEnd type="none" w="sm" len="sm"/>
              <a:tailEnd type="none" w="sm" len="sm"/>
            </a:ln>
            <a:extLst/>
          </p:spPr>
          <p:style>
            <a:lnRef idx="1">
              <a:schemeClr val="accent4"/>
            </a:lnRef>
            <a:fillRef idx="3">
              <a:schemeClr val="accent4"/>
            </a:fillRef>
            <a:effectRef idx="2">
              <a:schemeClr val="accent4"/>
            </a:effectRef>
            <a:fontRef idx="minor">
              <a:schemeClr val="lt1"/>
            </a:fontRef>
          </p:style>
          <p:txBody>
            <a:bodyPr wrap="none" lIns="108000" tIns="46800" rIns="93600" bIns="46800" anchor="ctr"/>
            <a:lstStyle>
              <a:defPPr>
                <a:defRPr lang="en-US"/>
              </a:defPPr>
              <a:lvl1pPr algn="ctr" rtl="0" eaLnBrk="0" fontAlgn="base" hangingPunct="0">
                <a:spcBef>
                  <a:spcPct val="0"/>
                </a:spcBef>
                <a:spcAft>
                  <a:spcPct val="0"/>
                </a:spcAft>
                <a:defRPr sz="800" kern="1200">
                  <a:solidFill>
                    <a:schemeClr val="tx2"/>
                  </a:solidFill>
                  <a:latin typeface="Arial" charset="0"/>
                  <a:ea typeface="+mn-ea"/>
                  <a:cs typeface="+mn-cs"/>
                </a:defRPr>
              </a:lvl1pPr>
              <a:lvl2pPr marL="457200" algn="ctr" rtl="0" eaLnBrk="0" fontAlgn="base" hangingPunct="0">
                <a:spcBef>
                  <a:spcPct val="0"/>
                </a:spcBef>
                <a:spcAft>
                  <a:spcPct val="0"/>
                </a:spcAft>
                <a:defRPr sz="800" kern="1200">
                  <a:solidFill>
                    <a:schemeClr val="tx2"/>
                  </a:solidFill>
                  <a:latin typeface="Arial" charset="0"/>
                  <a:ea typeface="+mn-ea"/>
                  <a:cs typeface="+mn-cs"/>
                </a:defRPr>
              </a:lvl2pPr>
              <a:lvl3pPr marL="914400" algn="ctr" rtl="0" eaLnBrk="0" fontAlgn="base" hangingPunct="0">
                <a:spcBef>
                  <a:spcPct val="0"/>
                </a:spcBef>
                <a:spcAft>
                  <a:spcPct val="0"/>
                </a:spcAft>
                <a:defRPr sz="800" kern="1200">
                  <a:solidFill>
                    <a:schemeClr val="tx2"/>
                  </a:solidFill>
                  <a:latin typeface="Arial" charset="0"/>
                  <a:ea typeface="+mn-ea"/>
                  <a:cs typeface="+mn-cs"/>
                </a:defRPr>
              </a:lvl3pPr>
              <a:lvl4pPr marL="1371600" algn="ctr" rtl="0" eaLnBrk="0" fontAlgn="base" hangingPunct="0">
                <a:spcBef>
                  <a:spcPct val="0"/>
                </a:spcBef>
                <a:spcAft>
                  <a:spcPct val="0"/>
                </a:spcAft>
                <a:defRPr sz="800" kern="1200">
                  <a:solidFill>
                    <a:schemeClr val="tx2"/>
                  </a:solidFill>
                  <a:latin typeface="Arial" charset="0"/>
                  <a:ea typeface="+mn-ea"/>
                  <a:cs typeface="+mn-cs"/>
                </a:defRPr>
              </a:lvl4pPr>
              <a:lvl5pPr marL="1828800" algn="ctr" rtl="0" eaLnBrk="0" fontAlgn="base" hangingPunct="0">
                <a:spcBef>
                  <a:spcPct val="0"/>
                </a:spcBef>
                <a:spcAft>
                  <a:spcPct val="0"/>
                </a:spcAft>
                <a:defRPr sz="800" kern="1200">
                  <a:solidFill>
                    <a:schemeClr val="tx2"/>
                  </a:solidFill>
                  <a:latin typeface="Arial" charset="0"/>
                  <a:ea typeface="+mn-ea"/>
                  <a:cs typeface="+mn-cs"/>
                </a:defRPr>
              </a:lvl5pPr>
              <a:lvl6pPr marL="2286000" algn="l" defTabSz="914400" rtl="0" eaLnBrk="1" latinLnBrk="0" hangingPunct="1">
                <a:defRPr sz="800" kern="1200">
                  <a:solidFill>
                    <a:schemeClr val="tx2"/>
                  </a:solidFill>
                  <a:latin typeface="Arial" charset="0"/>
                  <a:ea typeface="+mn-ea"/>
                  <a:cs typeface="+mn-cs"/>
                </a:defRPr>
              </a:lvl6pPr>
              <a:lvl7pPr marL="2743200" algn="l" defTabSz="914400" rtl="0" eaLnBrk="1" latinLnBrk="0" hangingPunct="1">
                <a:defRPr sz="800" kern="1200">
                  <a:solidFill>
                    <a:schemeClr val="tx2"/>
                  </a:solidFill>
                  <a:latin typeface="Arial" charset="0"/>
                  <a:ea typeface="+mn-ea"/>
                  <a:cs typeface="+mn-cs"/>
                </a:defRPr>
              </a:lvl7pPr>
              <a:lvl8pPr marL="3200400" algn="l" defTabSz="914400" rtl="0" eaLnBrk="1" latinLnBrk="0" hangingPunct="1">
                <a:defRPr sz="800" kern="1200">
                  <a:solidFill>
                    <a:schemeClr val="tx2"/>
                  </a:solidFill>
                  <a:latin typeface="Arial" charset="0"/>
                  <a:ea typeface="+mn-ea"/>
                  <a:cs typeface="+mn-cs"/>
                </a:defRPr>
              </a:lvl8pPr>
              <a:lvl9pPr marL="3657600" algn="l" defTabSz="914400" rtl="0" eaLnBrk="1" latinLnBrk="0" hangingPunct="1">
                <a:defRPr sz="800" kern="1200">
                  <a:solidFill>
                    <a:schemeClr val="tx2"/>
                  </a:solidFill>
                  <a:latin typeface="Arial" charset="0"/>
                  <a:ea typeface="+mn-ea"/>
                  <a:cs typeface="+mn-cs"/>
                </a:defRPr>
              </a:lvl9pPr>
            </a:lstStyle>
            <a:p>
              <a:r>
                <a:rPr lang="en-US" altLang="en-US" sz="1050" dirty="0" smtClean="0">
                  <a:solidFill>
                    <a:schemeClr val="bg1"/>
                  </a:solidFill>
                </a:rPr>
                <a:t>Simulators</a:t>
              </a:r>
              <a:endParaRPr lang="en-US" altLang="en-US" sz="1050" i="1" dirty="0">
                <a:solidFill>
                  <a:schemeClr val="bg1"/>
                </a:solidFill>
              </a:endParaRPr>
            </a:p>
          </p:txBody>
        </p:sp>
      </p:grpSp>
      <p:sp>
        <p:nvSpPr>
          <p:cNvPr id="3" name="Rectangle 2"/>
          <p:cNvSpPr/>
          <p:nvPr/>
        </p:nvSpPr>
        <p:spPr>
          <a:xfrm>
            <a:off x="256394" y="83431"/>
            <a:ext cx="4626588" cy="369332"/>
          </a:xfrm>
          <a:prstGeom prst="rect">
            <a:avLst/>
          </a:prstGeom>
        </p:spPr>
        <p:txBody>
          <a:bodyPr wrap="none">
            <a:spAutoFit/>
          </a:bodyPr>
          <a:lstStyle/>
          <a:p>
            <a:r>
              <a:rPr lang="en-US" b="1" kern="0" dirty="0">
                <a:latin typeface="Calibri" panose="020F0502020204030204" pitchFamily="34" charset="0"/>
              </a:rPr>
              <a:t>Target Enterprise Billing </a:t>
            </a:r>
            <a:r>
              <a:rPr lang="en-US" b="1" kern="0" dirty="0" smtClean="0">
                <a:latin typeface="Calibri" panose="020F0502020204030204" pitchFamily="34" charset="0"/>
              </a:rPr>
              <a:t>Architecture Detailed </a:t>
            </a:r>
            <a:endParaRPr lang="en-US" b="1" kern="0" baseline="30000" dirty="0">
              <a:latin typeface="Calibri" panose="020F0502020204030204" pitchFamily="34" charset="0"/>
            </a:endParaRPr>
          </a:p>
        </p:txBody>
      </p:sp>
    </p:spTree>
    <p:extLst>
      <p:ext uri="{BB962C8B-B14F-4D97-AF65-F5344CB8AC3E}">
        <p14:creationId xmlns:p14="http://schemas.microsoft.com/office/powerpoint/2010/main" val="240488734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32" y="2819400"/>
            <a:ext cx="11585369" cy="461665"/>
          </a:xfrm>
        </p:spPr>
        <p:txBody>
          <a:bodyPr/>
          <a:lstStyle/>
          <a:p>
            <a:pPr algn="ctr"/>
            <a:r>
              <a:rPr lang="en-US" dirty="0" smtClean="0"/>
              <a:t>Proposed Functional Architecture (Billing Functions)</a:t>
            </a:r>
            <a:endParaRPr lang="en-US" dirty="0"/>
          </a:p>
        </p:txBody>
      </p:sp>
    </p:spTree>
    <p:extLst>
      <p:ext uri="{BB962C8B-B14F-4D97-AF65-F5344CB8AC3E}">
        <p14:creationId xmlns:p14="http://schemas.microsoft.com/office/powerpoint/2010/main" val="345316451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000" y="2565400"/>
            <a:ext cx="11046540" cy="388620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b="1" dirty="0" smtClean="0"/>
              <a:t>..</a:t>
            </a:r>
            <a:endParaRPr lang="en-US" b="1" dirty="0"/>
          </a:p>
        </p:txBody>
      </p:sp>
      <p:grpSp>
        <p:nvGrpSpPr>
          <p:cNvPr id="27" name="Group 26"/>
          <p:cNvGrpSpPr/>
          <p:nvPr/>
        </p:nvGrpSpPr>
        <p:grpSpPr>
          <a:xfrm>
            <a:off x="699521" y="4720791"/>
            <a:ext cx="8594931" cy="566018"/>
            <a:chOff x="701469" y="5805754"/>
            <a:chExt cx="8594931" cy="566018"/>
          </a:xfrm>
        </p:grpSpPr>
        <p:sp>
          <p:nvSpPr>
            <p:cNvPr id="28" name="Rectangle 27"/>
            <p:cNvSpPr/>
            <p:nvPr/>
          </p:nvSpPr>
          <p:spPr>
            <a:xfrm>
              <a:off x="1229301" y="5924550"/>
              <a:ext cx="8067099" cy="348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9" name="Rectangle 28"/>
            <p:cNvSpPr/>
            <p:nvPr/>
          </p:nvSpPr>
          <p:spPr>
            <a:xfrm>
              <a:off x="1286451"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t>Data Validation Rules</a:t>
              </a:r>
              <a:endParaRPr lang="en-US" sz="700" b="1" dirty="0"/>
            </a:p>
          </p:txBody>
        </p:sp>
        <p:sp>
          <p:nvSpPr>
            <p:cNvPr id="30" name="Flowchart: Manual Operation 29"/>
            <p:cNvSpPr/>
            <p:nvPr/>
          </p:nvSpPr>
          <p:spPr>
            <a:xfrm rot="16200000">
              <a:off x="682376" y="5824847"/>
              <a:ext cx="566018" cy="527832"/>
            </a:xfrm>
            <a:prstGeom prst="flowChartManualOperation">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31" name="TextBox 30"/>
            <p:cNvSpPr txBox="1"/>
            <p:nvPr/>
          </p:nvSpPr>
          <p:spPr>
            <a:xfrm>
              <a:off x="725611" y="5921659"/>
              <a:ext cx="522740" cy="338554"/>
            </a:xfrm>
            <a:prstGeom prst="rect">
              <a:avLst/>
            </a:prstGeom>
            <a:noFill/>
          </p:spPr>
          <p:txBody>
            <a:bodyPr wrap="square" rtlCol="0">
              <a:spAutoFit/>
            </a:bodyPr>
            <a:lstStyle/>
            <a:p>
              <a:pPr>
                <a:spcBef>
                  <a:spcPts val="1200"/>
                </a:spcBef>
              </a:pPr>
              <a:r>
                <a:rPr lang="en-US" sz="800" b="1" dirty="0" smtClean="0">
                  <a:solidFill>
                    <a:schemeClr val="bg1"/>
                  </a:solidFill>
                </a:rPr>
                <a:t>Billing Rules</a:t>
              </a:r>
              <a:endParaRPr lang="en-US" sz="2000" b="1" dirty="0">
                <a:solidFill>
                  <a:schemeClr val="bg1"/>
                </a:solidFill>
              </a:endParaRPr>
            </a:p>
          </p:txBody>
        </p:sp>
        <p:sp>
          <p:nvSpPr>
            <p:cNvPr id="32" name="Rectangle 31"/>
            <p:cNvSpPr/>
            <p:nvPr/>
          </p:nvSpPr>
          <p:spPr>
            <a:xfrm>
              <a:off x="2294368"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t>Aggregation Rules</a:t>
              </a:r>
            </a:p>
          </p:txBody>
        </p:sp>
        <p:sp>
          <p:nvSpPr>
            <p:cNvPr id="33" name="Rectangle 32"/>
            <p:cNvSpPr/>
            <p:nvPr/>
          </p:nvSpPr>
          <p:spPr>
            <a:xfrm>
              <a:off x="3302285"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a:t>Pricing Model Identification Rules</a:t>
              </a:r>
            </a:p>
          </p:txBody>
        </p:sp>
        <p:sp>
          <p:nvSpPr>
            <p:cNvPr id="34" name="Rectangle 33"/>
            <p:cNvSpPr/>
            <p:nvPr/>
          </p:nvSpPr>
          <p:spPr>
            <a:xfrm>
              <a:off x="4310202"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a:t>Pricing Model Application Rules</a:t>
              </a:r>
            </a:p>
          </p:txBody>
        </p:sp>
        <p:sp>
          <p:nvSpPr>
            <p:cNvPr id="35" name="Rectangle 34"/>
            <p:cNvSpPr/>
            <p:nvPr/>
          </p:nvSpPr>
          <p:spPr>
            <a:xfrm>
              <a:off x="531811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a:t>Discount </a:t>
              </a:r>
              <a:r>
                <a:rPr lang="en-US" sz="600" b="1" dirty="0" smtClean="0"/>
                <a:t>&amp; Adjustment Rules</a:t>
              </a:r>
              <a:endParaRPr lang="en-US" sz="600" b="1" dirty="0"/>
            </a:p>
          </p:txBody>
        </p:sp>
        <p:sp>
          <p:nvSpPr>
            <p:cNvPr id="36" name="Rectangle 35"/>
            <p:cNvSpPr/>
            <p:nvPr/>
          </p:nvSpPr>
          <p:spPr>
            <a:xfrm>
              <a:off x="6326036"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smtClean="0"/>
                <a:t>Account Receivable</a:t>
              </a:r>
              <a:r>
                <a:rPr lang="en-US" sz="600" b="1" dirty="0"/>
                <a:t> </a:t>
              </a:r>
              <a:r>
                <a:rPr lang="en-US" sz="600" b="1" dirty="0" smtClean="0"/>
                <a:t>Rules</a:t>
              </a:r>
            </a:p>
          </p:txBody>
        </p:sp>
        <p:sp>
          <p:nvSpPr>
            <p:cNvPr id="37" name="Rectangle 36"/>
            <p:cNvSpPr/>
            <p:nvPr/>
          </p:nvSpPr>
          <p:spPr>
            <a:xfrm>
              <a:off x="7333953"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t>Direct Debit / GL Rules</a:t>
              </a:r>
            </a:p>
          </p:txBody>
        </p:sp>
        <p:sp>
          <p:nvSpPr>
            <p:cNvPr id="38" name="Rectangle 37"/>
            <p:cNvSpPr/>
            <p:nvPr/>
          </p:nvSpPr>
          <p:spPr>
            <a:xfrm>
              <a:off x="834186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t>Billing Execution Rules</a:t>
              </a:r>
              <a:endParaRPr lang="en-US" sz="700" b="1" dirty="0"/>
            </a:p>
          </p:txBody>
        </p:sp>
      </p:grpSp>
      <p:grpSp>
        <p:nvGrpSpPr>
          <p:cNvPr id="51" name="Group 50"/>
          <p:cNvGrpSpPr/>
          <p:nvPr/>
        </p:nvGrpSpPr>
        <p:grpSpPr>
          <a:xfrm>
            <a:off x="699521" y="5270500"/>
            <a:ext cx="8594931" cy="577570"/>
            <a:chOff x="701469" y="5805754"/>
            <a:chExt cx="8594931" cy="577570"/>
          </a:xfrm>
        </p:grpSpPr>
        <p:sp>
          <p:nvSpPr>
            <p:cNvPr id="52" name="Rectangle 51"/>
            <p:cNvSpPr/>
            <p:nvPr/>
          </p:nvSpPr>
          <p:spPr>
            <a:xfrm>
              <a:off x="1229301" y="5924550"/>
              <a:ext cx="8067099" cy="348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Rectangle 52"/>
            <p:cNvSpPr/>
            <p:nvPr/>
          </p:nvSpPr>
          <p:spPr>
            <a:xfrm>
              <a:off x="1286451"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Tx </a:t>
              </a:r>
              <a:r>
                <a:rPr lang="en-US" sz="800" b="1" dirty="0"/>
                <a:t>Error</a:t>
              </a:r>
            </a:p>
          </p:txBody>
        </p:sp>
        <p:sp>
          <p:nvSpPr>
            <p:cNvPr id="54" name="Flowchart: Manual Operation 53"/>
            <p:cNvSpPr/>
            <p:nvPr/>
          </p:nvSpPr>
          <p:spPr>
            <a:xfrm rot="16200000">
              <a:off x="682376" y="5824847"/>
              <a:ext cx="566018" cy="527832"/>
            </a:xfrm>
            <a:prstGeom prst="flowChartManualOperation">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5" name="TextBox 54"/>
            <p:cNvSpPr txBox="1"/>
            <p:nvPr/>
          </p:nvSpPr>
          <p:spPr>
            <a:xfrm>
              <a:off x="725611" y="5921659"/>
              <a:ext cx="522740" cy="461665"/>
            </a:xfrm>
            <a:prstGeom prst="rect">
              <a:avLst/>
            </a:prstGeom>
            <a:noFill/>
          </p:spPr>
          <p:txBody>
            <a:bodyPr wrap="square" rtlCol="0">
              <a:spAutoFit/>
            </a:bodyPr>
            <a:lstStyle/>
            <a:p>
              <a:pPr>
                <a:spcBef>
                  <a:spcPts val="1200"/>
                </a:spcBef>
              </a:pPr>
              <a:r>
                <a:rPr lang="en-US" sz="800" b="1" dirty="0">
                  <a:solidFill>
                    <a:schemeClr val="bg1"/>
                  </a:solidFill>
                </a:rPr>
                <a:t>Billing Workflow</a:t>
              </a:r>
            </a:p>
          </p:txBody>
        </p:sp>
        <p:sp>
          <p:nvSpPr>
            <p:cNvPr id="56" name="Rectangle 55"/>
            <p:cNvSpPr/>
            <p:nvPr/>
          </p:nvSpPr>
          <p:spPr>
            <a:xfrm>
              <a:off x="2294368"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Tx </a:t>
              </a:r>
              <a:r>
                <a:rPr lang="en-US" sz="800" b="1" dirty="0"/>
                <a:t>Reversal</a:t>
              </a:r>
            </a:p>
          </p:txBody>
        </p:sp>
        <p:sp>
          <p:nvSpPr>
            <p:cNvPr id="57" name="Rectangle 56"/>
            <p:cNvSpPr/>
            <p:nvPr/>
          </p:nvSpPr>
          <p:spPr>
            <a:xfrm>
              <a:off x="3302285"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Billing Rule Add / Change</a:t>
              </a:r>
            </a:p>
          </p:txBody>
        </p:sp>
        <p:sp>
          <p:nvSpPr>
            <p:cNvPr id="58" name="Rectangle 57"/>
            <p:cNvSpPr/>
            <p:nvPr/>
          </p:nvSpPr>
          <p:spPr>
            <a:xfrm>
              <a:off x="4310202"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Invoice Approval</a:t>
              </a:r>
            </a:p>
          </p:txBody>
        </p:sp>
        <p:sp>
          <p:nvSpPr>
            <p:cNvPr id="59" name="Rectangle 58"/>
            <p:cNvSpPr/>
            <p:nvPr/>
          </p:nvSpPr>
          <p:spPr>
            <a:xfrm>
              <a:off x="531811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Dispute &amp; Adjustment</a:t>
              </a:r>
            </a:p>
          </p:txBody>
        </p:sp>
        <p:sp>
          <p:nvSpPr>
            <p:cNvPr id="60" name="Rectangle 59"/>
            <p:cNvSpPr/>
            <p:nvPr/>
          </p:nvSpPr>
          <p:spPr>
            <a:xfrm>
              <a:off x="6326036"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t>Account Receivable</a:t>
              </a:r>
            </a:p>
          </p:txBody>
        </p:sp>
        <p:sp>
          <p:nvSpPr>
            <p:cNvPr id="61" name="Rectangle 60"/>
            <p:cNvSpPr/>
            <p:nvPr/>
          </p:nvSpPr>
          <p:spPr>
            <a:xfrm>
              <a:off x="7333953"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t>Late Fee Processing</a:t>
              </a:r>
            </a:p>
          </p:txBody>
        </p:sp>
        <p:sp>
          <p:nvSpPr>
            <p:cNvPr id="62" name="Rectangle 61"/>
            <p:cNvSpPr/>
            <p:nvPr/>
          </p:nvSpPr>
          <p:spPr>
            <a:xfrm>
              <a:off x="834186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t>Other </a:t>
              </a:r>
              <a:r>
                <a:rPr lang="en-US" sz="700" b="1" dirty="0" smtClean="0"/>
                <a:t>Workflows</a:t>
              </a:r>
              <a:endParaRPr lang="en-US" sz="700" b="1" dirty="0"/>
            </a:p>
          </p:txBody>
        </p:sp>
      </p:grpSp>
      <p:grpSp>
        <p:nvGrpSpPr>
          <p:cNvPr id="63" name="Group 62"/>
          <p:cNvGrpSpPr/>
          <p:nvPr/>
        </p:nvGrpSpPr>
        <p:grpSpPr>
          <a:xfrm>
            <a:off x="699521" y="5829300"/>
            <a:ext cx="8594931" cy="566018"/>
            <a:chOff x="701469" y="5805754"/>
            <a:chExt cx="8594931" cy="566018"/>
          </a:xfrm>
        </p:grpSpPr>
        <p:sp>
          <p:nvSpPr>
            <p:cNvPr id="64" name="Rectangle 63"/>
            <p:cNvSpPr/>
            <p:nvPr/>
          </p:nvSpPr>
          <p:spPr>
            <a:xfrm>
              <a:off x="1229301" y="5924550"/>
              <a:ext cx="8067099" cy="348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65" name="Rectangle 64"/>
            <p:cNvSpPr/>
            <p:nvPr/>
          </p:nvSpPr>
          <p:spPr>
            <a:xfrm>
              <a:off x="1286451"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Event Management</a:t>
              </a:r>
            </a:p>
          </p:txBody>
        </p:sp>
        <p:sp>
          <p:nvSpPr>
            <p:cNvPr id="66" name="Flowchart: Manual Operation 65"/>
            <p:cNvSpPr/>
            <p:nvPr/>
          </p:nvSpPr>
          <p:spPr>
            <a:xfrm rot="16200000">
              <a:off x="682376" y="5824847"/>
              <a:ext cx="566018" cy="527832"/>
            </a:xfrm>
            <a:prstGeom prst="flowChartManualOperation">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67" name="TextBox 66"/>
            <p:cNvSpPr txBox="1"/>
            <p:nvPr/>
          </p:nvSpPr>
          <p:spPr>
            <a:xfrm>
              <a:off x="712911" y="5997859"/>
              <a:ext cx="522740" cy="215444"/>
            </a:xfrm>
            <a:prstGeom prst="rect">
              <a:avLst/>
            </a:prstGeom>
            <a:noFill/>
          </p:spPr>
          <p:txBody>
            <a:bodyPr wrap="square" rtlCol="0">
              <a:spAutoFit/>
            </a:bodyPr>
            <a:lstStyle/>
            <a:p>
              <a:pPr>
                <a:spcBef>
                  <a:spcPts val="1200"/>
                </a:spcBef>
              </a:pPr>
              <a:r>
                <a:rPr lang="en-US" sz="800" b="1" dirty="0" smtClean="0">
                  <a:solidFill>
                    <a:schemeClr val="bg1"/>
                  </a:solidFill>
                </a:rPr>
                <a:t>Events</a:t>
              </a:r>
              <a:endParaRPr lang="en-US" sz="800" b="1" dirty="0">
                <a:solidFill>
                  <a:schemeClr val="bg1"/>
                </a:solidFill>
              </a:endParaRPr>
            </a:p>
          </p:txBody>
        </p:sp>
        <p:sp>
          <p:nvSpPr>
            <p:cNvPr id="68" name="Rectangle 67"/>
            <p:cNvSpPr/>
            <p:nvPr/>
          </p:nvSpPr>
          <p:spPr>
            <a:xfrm>
              <a:off x="2294368"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Data Linage Events</a:t>
              </a:r>
            </a:p>
          </p:txBody>
        </p:sp>
        <p:sp>
          <p:nvSpPr>
            <p:cNvPr id="69" name="Rectangle 68"/>
            <p:cNvSpPr/>
            <p:nvPr/>
          </p:nvSpPr>
          <p:spPr>
            <a:xfrm>
              <a:off x="3302285"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Error Events</a:t>
              </a:r>
            </a:p>
          </p:txBody>
        </p:sp>
        <p:sp>
          <p:nvSpPr>
            <p:cNvPr id="70" name="Rectangle 69"/>
            <p:cNvSpPr/>
            <p:nvPr/>
          </p:nvSpPr>
          <p:spPr>
            <a:xfrm>
              <a:off x="4310202"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Duplicate Data </a:t>
              </a:r>
              <a:r>
                <a:rPr lang="en-US" sz="800" b="1" dirty="0"/>
                <a:t>Events</a:t>
              </a:r>
            </a:p>
          </p:txBody>
        </p:sp>
        <p:sp>
          <p:nvSpPr>
            <p:cNvPr id="71" name="Rectangle 70"/>
            <p:cNvSpPr/>
            <p:nvPr/>
          </p:nvSpPr>
          <p:spPr>
            <a:xfrm>
              <a:off x="531811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a:t>Rejection Events</a:t>
              </a:r>
            </a:p>
          </p:txBody>
        </p:sp>
        <p:sp>
          <p:nvSpPr>
            <p:cNvPr id="72" name="Rectangle 71"/>
            <p:cNvSpPr/>
            <p:nvPr/>
          </p:nvSpPr>
          <p:spPr>
            <a:xfrm>
              <a:off x="6326036"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smtClean="0"/>
                <a:t>Account Receivable events</a:t>
              </a:r>
            </a:p>
          </p:txBody>
        </p:sp>
        <p:sp>
          <p:nvSpPr>
            <p:cNvPr id="73" name="Rectangle 72"/>
            <p:cNvSpPr/>
            <p:nvPr/>
          </p:nvSpPr>
          <p:spPr>
            <a:xfrm>
              <a:off x="7333953"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b="1" dirty="0"/>
                <a:t>Internal Processing Events</a:t>
              </a:r>
            </a:p>
          </p:txBody>
        </p:sp>
        <p:sp>
          <p:nvSpPr>
            <p:cNvPr id="74" name="Rectangle 73"/>
            <p:cNvSpPr/>
            <p:nvPr/>
          </p:nvSpPr>
          <p:spPr>
            <a:xfrm>
              <a:off x="8341869" y="5980834"/>
              <a:ext cx="904299" cy="240846"/>
            </a:xfrm>
            <a:prstGeom prst="rect">
              <a:avLst/>
            </a:prstGeom>
            <a:gradFill flip="none" rotWithShape="1">
              <a:gsLst>
                <a:gs pos="0">
                  <a:srgbClr val="215AA9">
                    <a:shade val="30000"/>
                    <a:satMod val="115000"/>
                  </a:srgbClr>
                </a:gs>
                <a:gs pos="50000">
                  <a:srgbClr val="215AA9">
                    <a:shade val="67500"/>
                    <a:satMod val="115000"/>
                  </a:srgbClr>
                </a:gs>
                <a:gs pos="100000">
                  <a:srgbClr val="215AA9">
                    <a:shade val="100000"/>
                    <a:satMod val="115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t>Other </a:t>
              </a:r>
              <a:r>
                <a:rPr lang="en-US" sz="700" b="1" dirty="0" smtClean="0"/>
                <a:t>Events</a:t>
              </a:r>
              <a:endParaRPr lang="en-US" sz="700" b="1" dirty="0"/>
            </a:p>
          </p:txBody>
        </p:sp>
      </p:grpSp>
      <p:grpSp>
        <p:nvGrpSpPr>
          <p:cNvPr id="89" name="Group 88"/>
          <p:cNvGrpSpPr/>
          <p:nvPr/>
        </p:nvGrpSpPr>
        <p:grpSpPr>
          <a:xfrm>
            <a:off x="743764" y="2616200"/>
            <a:ext cx="10794671" cy="473791"/>
            <a:chOff x="720216" y="1327355"/>
            <a:chExt cx="11166984" cy="473791"/>
          </a:xfrm>
        </p:grpSpPr>
        <p:sp>
          <p:nvSpPr>
            <p:cNvPr id="90" name="Rounded Rectangle 89"/>
            <p:cNvSpPr/>
            <p:nvPr/>
          </p:nvSpPr>
          <p:spPr>
            <a:xfrm>
              <a:off x="720216" y="1327355"/>
              <a:ext cx="11166984" cy="473791"/>
            </a:xfrm>
            <a:prstGeom prst="roundRect">
              <a:avLst/>
            </a:prstGeom>
            <a:solidFill>
              <a:schemeClr val="accent6">
                <a:lumMod val="40000"/>
                <a:lumOff val="6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91" name="Rectangle 90"/>
            <p:cNvSpPr/>
            <p:nvPr/>
          </p:nvSpPr>
          <p:spPr>
            <a:xfrm>
              <a:off x="838200" y="1420146"/>
              <a:ext cx="8382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Billing Entity Setup</a:t>
              </a:r>
            </a:p>
          </p:txBody>
        </p:sp>
        <p:sp>
          <p:nvSpPr>
            <p:cNvPr id="92" name="Rectangle 91"/>
            <p:cNvSpPr/>
            <p:nvPr/>
          </p:nvSpPr>
          <p:spPr>
            <a:xfrm>
              <a:off x="1771045" y="1420146"/>
              <a:ext cx="830199"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Invoice Entity Setup</a:t>
              </a:r>
            </a:p>
          </p:txBody>
        </p:sp>
        <p:sp>
          <p:nvSpPr>
            <p:cNvPr id="93" name="Rectangle 92"/>
            <p:cNvSpPr/>
            <p:nvPr/>
          </p:nvSpPr>
          <p:spPr>
            <a:xfrm>
              <a:off x="2695889" y="1420146"/>
              <a:ext cx="945846"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Invoice Template Setup</a:t>
              </a:r>
            </a:p>
          </p:txBody>
        </p:sp>
        <p:sp>
          <p:nvSpPr>
            <p:cNvPr id="94" name="Rectangle 93"/>
            <p:cNvSpPr/>
            <p:nvPr/>
          </p:nvSpPr>
          <p:spPr>
            <a:xfrm>
              <a:off x="5970479" y="1420146"/>
              <a:ext cx="878715"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solidFill>
                    <a:schemeClr val="bg2"/>
                  </a:solidFill>
                </a:rPr>
                <a:t>Currency &amp; Calendar </a:t>
              </a:r>
              <a:r>
                <a:rPr lang="en-US" sz="700" b="1" dirty="0">
                  <a:solidFill>
                    <a:schemeClr val="bg2"/>
                  </a:solidFill>
                </a:rPr>
                <a:t>Setup</a:t>
              </a:r>
            </a:p>
          </p:txBody>
        </p:sp>
        <p:sp>
          <p:nvSpPr>
            <p:cNvPr id="95" name="Rectangle 94"/>
            <p:cNvSpPr/>
            <p:nvPr/>
          </p:nvSpPr>
          <p:spPr>
            <a:xfrm>
              <a:off x="6943839" y="1420146"/>
              <a:ext cx="867786"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solidFill>
                    <a:schemeClr val="bg2"/>
                  </a:solidFill>
                </a:rPr>
                <a:t>Import &amp; Export Setup</a:t>
              </a:r>
              <a:endParaRPr lang="en-US" sz="700" b="1" dirty="0">
                <a:solidFill>
                  <a:schemeClr val="bg2"/>
                </a:solidFill>
              </a:endParaRPr>
            </a:p>
          </p:txBody>
        </p:sp>
        <p:sp>
          <p:nvSpPr>
            <p:cNvPr id="96" name="Rectangle 95"/>
            <p:cNvSpPr/>
            <p:nvPr/>
          </p:nvSpPr>
          <p:spPr>
            <a:xfrm>
              <a:off x="7906270" y="1431207"/>
              <a:ext cx="1060541" cy="2826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Multi-lingual &amp; Multi Currency</a:t>
              </a:r>
            </a:p>
          </p:txBody>
        </p:sp>
        <p:sp>
          <p:nvSpPr>
            <p:cNvPr id="97" name="Rectangle 96"/>
            <p:cNvSpPr/>
            <p:nvPr/>
          </p:nvSpPr>
          <p:spPr>
            <a:xfrm>
              <a:off x="3736380" y="1420146"/>
              <a:ext cx="999669"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solidFill>
                    <a:schemeClr val="bg2"/>
                  </a:solidFill>
                </a:rPr>
                <a:t>Invoice Distribution Setup</a:t>
              </a:r>
              <a:endParaRPr lang="en-US" sz="700" b="1" dirty="0">
                <a:solidFill>
                  <a:schemeClr val="bg2"/>
                </a:solidFill>
              </a:endParaRPr>
            </a:p>
          </p:txBody>
        </p:sp>
        <p:sp>
          <p:nvSpPr>
            <p:cNvPr id="98" name="Rectangle 97"/>
            <p:cNvSpPr/>
            <p:nvPr/>
          </p:nvSpPr>
          <p:spPr>
            <a:xfrm>
              <a:off x="4830694" y="1420146"/>
              <a:ext cx="104514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solidFill>
                    <a:schemeClr val="bg2"/>
                  </a:solidFill>
                </a:rPr>
                <a:t>Billing Rules Setup</a:t>
              </a:r>
              <a:endParaRPr lang="en-US" sz="700" b="1" dirty="0">
                <a:solidFill>
                  <a:schemeClr val="bg2"/>
                </a:solidFill>
              </a:endParaRPr>
            </a:p>
          </p:txBody>
        </p:sp>
        <p:sp>
          <p:nvSpPr>
            <p:cNvPr id="99" name="Rectangle 98"/>
            <p:cNvSpPr/>
            <p:nvPr/>
          </p:nvSpPr>
          <p:spPr>
            <a:xfrm>
              <a:off x="9061456" y="1420146"/>
              <a:ext cx="838316"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smtClean="0">
                  <a:solidFill>
                    <a:schemeClr val="bg2"/>
                  </a:solidFill>
                </a:rPr>
                <a:t>Role based Access Setup</a:t>
              </a:r>
              <a:endParaRPr lang="en-US" sz="700" b="1" dirty="0">
                <a:solidFill>
                  <a:schemeClr val="bg2"/>
                </a:solidFill>
              </a:endParaRPr>
            </a:p>
          </p:txBody>
        </p:sp>
        <p:sp>
          <p:nvSpPr>
            <p:cNvPr id="100" name="Rectangle 99"/>
            <p:cNvSpPr/>
            <p:nvPr/>
          </p:nvSpPr>
          <p:spPr>
            <a:xfrm>
              <a:off x="9994417" y="1420146"/>
              <a:ext cx="838316"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Flexible Billing Configuration</a:t>
              </a:r>
            </a:p>
          </p:txBody>
        </p:sp>
        <p:sp>
          <p:nvSpPr>
            <p:cNvPr id="101" name="Rectangle 100"/>
            <p:cNvSpPr/>
            <p:nvPr/>
          </p:nvSpPr>
          <p:spPr>
            <a:xfrm>
              <a:off x="10927374" y="1420146"/>
              <a:ext cx="838316"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700" b="1" dirty="0">
                  <a:solidFill>
                    <a:schemeClr val="bg2"/>
                  </a:solidFill>
                </a:rPr>
                <a:t>Bill Method Setup</a:t>
              </a:r>
            </a:p>
          </p:txBody>
        </p:sp>
      </p:grpSp>
      <p:grpSp>
        <p:nvGrpSpPr>
          <p:cNvPr id="112" name="Group 111"/>
          <p:cNvGrpSpPr/>
          <p:nvPr/>
        </p:nvGrpSpPr>
        <p:grpSpPr>
          <a:xfrm>
            <a:off x="786232" y="3124059"/>
            <a:ext cx="1319340" cy="1602860"/>
            <a:chOff x="786232" y="3117931"/>
            <a:chExt cx="1319340" cy="1602860"/>
          </a:xfrm>
        </p:grpSpPr>
        <p:sp>
          <p:nvSpPr>
            <p:cNvPr id="113" name="Rounded Rectangle 11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14" name="TextBox 11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Data Acquisition</a:t>
              </a:r>
              <a:endParaRPr lang="en-US" b="1" dirty="0">
                <a:solidFill>
                  <a:schemeClr val="bg1"/>
                </a:solidFill>
              </a:endParaRPr>
            </a:p>
          </p:txBody>
        </p:sp>
        <p:sp>
          <p:nvSpPr>
            <p:cNvPr id="115" name="Rounded Rectangle 11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Transactions</a:t>
              </a:r>
            </a:p>
          </p:txBody>
        </p:sp>
        <p:sp>
          <p:nvSpPr>
            <p:cNvPr id="116" name="Rounded Rectangle 11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Customer A/C</a:t>
              </a:r>
            </a:p>
          </p:txBody>
        </p:sp>
        <p:sp>
          <p:nvSpPr>
            <p:cNvPr id="117" name="Rounded Rectangle 11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Product Catalogue</a:t>
              </a:r>
            </a:p>
          </p:txBody>
        </p:sp>
        <p:sp>
          <p:nvSpPr>
            <p:cNvPr id="118" name="Rounded Rectangle 11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Fee Hierarchy</a:t>
              </a:r>
            </a:p>
          </p:txBody>
        </p:sp>
        <p:sp>
          <p:nvSpPr>
            <p:cNvPr id="119" name="Rounded Rectangle 11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FX Rate</a:t>
              </a:r>
            </a:p>
          </p:txBody>
        </p:sp>
        <p:sp>
          <p:nvSpPr>
            <p:cNvPr id="120" name="Rounded Rectangle 11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Others Reference </a:t>
              </a:r>
              <a:r>
                <a:rPr lang="en-US" sz="600" dirty="0">
                  <a:solidFill>
                    <a:schemeClr val="bg2"/>
                  </a:solidFill>
                </a:rPr>
                <a:t>Data</a:t>
              </a:r>
            </a:p>
          </p:txBody>
        </p:sp>
        <p:sp>
          <p:nvSpPr>
            <p:cNvPr id="121" name="Rounded Rectangle 12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Payments</a:t>
              </a:r>
              <a:endParaRPr lang="en-US" sz="600" dirty="0">
                <a:solidFill>
                  <a:schemeClr val="bg2"/>
                </a:solidFill>
              </a:endParaRPr>
            </a:p>
          </p:txBody>
        </p:sp>
      </p:grpSp>
      <p:grpSp>
        <p:nvGrpSpPr>
          <p:cNvPr id="122" name="Group 121"/>
          <p:cNvGrpSpPr/>
          <p:nvPr/>
        </p:nvGrpSpPr>
        <p:grpSpPr>
          <a:xfrm>
            <a:off x="2361045" y="3124059"/>
            <a:ext cx="1319340" cy="1602860"/>
            <a:chOff x="786232" y="3117931"/>
            <a:chExt cx="1319340" cy="1602860"/>
          </a:xfrm>
        </p:grpSpPr>
        <p:sp>
          <p:nvSpPr>
            <p:cNvPr id="123" name="Rounded Rectangle 12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24" name="TextBox 12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Data Quality &amp; Process</a:t>
              </a:r>
              <a:endParaRPr lang="en-US" b="1" dirty="0">
                <a:solidFill>
                  <a:schemeClr val="bg1"/>
                </a:solidFill>
              </a:endParaRPr>
            </a:p>
          </p:txBody>
        </p:sp>
        <p:sp>
          <p:nvSpPr>
            <p:cNvPr id="125" name="Rounded Rectangle 12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Transaction Validation</a:t>
              </a:r>
              <a:endParaRPr lang="en-US" sz="600" dirty="0">
                <a:solidFill>
                  <a:schemeClr val="bg2"/>
                </a:solidFill>
              </a:endParaRPr>
            </a:p>
          </p:txBody>
        </p:sp>
        <p:sp>
          <p:nvSpPr>
            <p:cNvPr id="126" name="Rounded Rectangle 12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Transaction </a:t>
              </a:r>
              <a:r>
                <a:rPr lang="en-US" sz="600" dirty="0" smtClean="0">
                  <a:solidFill>
                    <a:schemeClr val="bg2"/>
                  </a:solidFill>
                </a:rPr>
                <a:t>Reversal</a:t>
              </a:r>
              <a:endParaRPr lang="en-US" sz="600" dirty="0">
                <a:solidFill>
                  <a:schemeClr val="bg2"/>
                </a:solidFill>
              </a:endParaRPr>
            </a:p>
          </p:txBody>
        </p:sp>
        <p:sp>
          <p:nvSpPr>
            <p:cNvPr id="127" name="Rounded Rectangle 12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Transaction </a:t>
              </a:r>
              <a:r>
                <a:rPr lang="en-US" sz="600" dirty="0" smtClean="0">
                  <a:solidFill>
                    <a:schemeClr val="bg2"/>
                  </a:solidFill>
                </a:rPr>
                <a:t>Re-Acquisition</a:t>
              </a:r>
              <a:endParaRPr lang="en-US" sz="600" dirty="0">
                <a:solidFill>
                  <a:schemeClr val="bg2"/>
                </a:solidFill>
              </a:endParaRPr>
            </a:p>
          </p:txBody>
        </p:sp>
        <p:sp>
          <p:nvSpPr>
            <p:cNvPr id="128" name="Rounded Rectangle 12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Transaction </a:t>
              </a:r>
              <a:r>
                <a:rPr lang="en-US" sz="600" dirty="0" smtClean="0">
                  <a:solidFill>
                    <a:schemeClr val="bg2"/>
                  </a:solidFill>
                </a:rPr>
                <a:t>Deletion / Correction</a:t>
              </a:r>
              <a:endParaRPr lang="en-US" sz="600" dirty="0">
                <a:solidFill>
                  <a:schemeClr val="bg2"/>
                </a:solidFill>
              </a:endParaRPr>
            </a:p>
          </p:txBody>
        </p:sp>
        <p:sp>
          <p:nvSpPr>
            <p:cNvPr id="129" name="Rounded Rectangle 12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Activity Identification</a:t>
              </a:r>
              <a:endParaRPr lang="en-US" sz="600" dirty="0">
                <a:solidFill>
                  <a:schemeClr val="bg2"/>
                </a:solidFill>
              </a:endParaRPr>
            </a:p>
          </p:txBody>
        </p:sp>
        <p:sp>
          <p:nvSpPr>
            <p:cNvPr id="130" name="Rounded Rectangle 12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Transaction Traceability</a:t>
              </a:r>
              <a:endParaRPr lang="en-US" sz="600" dirty="0">
                <a:solidFill>
                  <a:schemeClr val="bg2"/>
                </a:solidFill>
              </a:endParaRPr>
            </a:p>
          </p:txBody>
        </p:sp>
        <p:sp>
          <p:nvSpPr>
            <p:cNvPr id="131" name="Rounded Rectangle 13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Backdated / Missing Transaction</a:t>
              </a:r>
              <a:endParaRPr lang="en-US" sz="600" dirty="0">
                <a:solidFill>
                  <a:schemeClr val="bg2"/>
                </a:solidFill>
              </a:endParaRPr>
            </a:p>
          </p:txBody>
        </p:sp>
      </p:grpSp>
      <p:grpSp>
        <p:nvGrpSpPr>
          <p:cNvPr id="132" name="Group 131"/>
          <p:cNvGrpSpPr/>
          <p:nvPr/>
        </p:nvGrpSpPr>
        <p:grpSpPr>
          <a:xfrm>
            <a:off x="3935858" y="3124059"/>
            <a:ext cx="1319340" cy="1602860"/>
            <a:chOff x="786232" y="3117931"/>
            <a:chExt cx="1319340" cy="1602860"/>
          </a:xfrm>
        </p:grpSpPr>
        <p:sp>
          <p:nvSpPr>
            <p:cNvPr id="133" name="Rounded Rectangle 13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34" name="TextBox 13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Billing Execution</a:t>
              </a:r>
              <a:endParaRPr lang="en-US" b="1" dirty="0">
                <a:solidFill>
                  <a:schemeClr val="bg1"/>
                </a:solidFill>
              </a:endParaRPr>
            </a:p>
          </p:txBody>
        </p:sp>
        <p:sp>
          <p:nvSpPr>
            <p:cNvPr id="135" name="Rounded Rectangle 13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Cyclic Billing Run</a:t>
              </a:r>
            </a:p>
          </p:txBody>
        </p:sp>
        <p:sp>
          <p:nvSpPr>
            <p:cNvPr id="136" name="Rounded Rectangle 13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On Demand Billing Run</a:t>
              </a:r>
            </a:p>
          </p:txBody>
        </p:sp>
        <p:sp>
          <p:nvSpPr>
            <p:cNvPr id="137" name="Rounded Rectangle 13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Backdated Billing</a:t>
              </a:r>
              <a:endParaRPr lang="en-US" sz="600" dirty="0">
                <a:solidFill>
                  <a:schemeClr val="bg2"/>
                </a:solidFill>
              </a:endParaRPr>
            </a:p>
          </p:txBody>
        </p:sp>
        <p:sp>
          <p:nvSpPr>
            <p:cNvPr id="138" name="Rounded Rectangle 13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Rollback and Re-run</a:t>
              </a:r>
              <a:endParaRPr lang="en-US" sz="600" dirty="0">
                <a:solidFill>
                  <a:schemeClr val="bg2"/>
                </a:solidFill>
              </a:endParaRPr>
            </a:p>
          </p:txBody>
        </p:sp>
        <p:sp>
          <p:nvSpPr>
            <p:cNvPr id="139" name="Rounded Rectangle 13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Special Schemas &amp; Discounting Processing</a:t>
              </a:r>
              <a:endParaRPr lang="en-US" sz="600" dirty="0">
                <a:solidFill>
                  <a:schemeClr val="bg2"/>
                </a:solidFill>
              </a:endParaRPr>
            </a:p>
          </p:txBody>
        </p:sp>
        <p:sp>
          <p:nvSpPr>
            <p:cNvPr id="140" name="Rounded Rectangle 13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Change in </a:t>
              </a:r>
              <a:r>
                <a:rPr lang="en-US" sz="600" dirty="0" smtClean="0">
                  <a:solidFill>
                    <a:schemeClr val="bg2"/>
                  </a:solidFill>
                </a:rPr>
                <a:t>Pricing &amp;  </a:t>
              </a:r>
              <a:r>
                <a:rPr lang="en-US" sz="600" dirty="0">
                  <a:solidFill>
                    <a:schemeClr val="bg2"/>
                  </a:solidFill>
                </a:rPr>
                <a:t>Missing Prices</a:t>
              </a:r>
            </a:p>
          </p:txBody>
        </p:sp>
        <p:sp>
          <p:nvSpPr>
            <p:cNvPr id="141" name="Rounded Rectangle 14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Change in Billing Entity Hierarchy</a:t>
              </a:r>
              <a:endParaRPr lang="en-US" sz="600" dirty="0">
                <a:solidFill>
                  <a:schemeClr val="bg2"/>
                </a:solidFill>
              </a:endParaRPr>
            </a:p>
          </p:txBody>
        </p:sp>
      </p:grpSp>
      <p:grpSp>
        <p:nvGrpSpPr>
          <p:cNvPr id="142" name="Group 141"/>
          <p:cNvGrpSpPr/>
          <p:nvPr/>
        </p:nvGrpSpPr>
        <p:grpSpPr>
          <a:xfrm>
            <a:off x="5510671" y="3124059"/>
            <a:ext cx="1319340" cy="1602860"/>
            <a:chOff x="786232" y="3117931"/>
            <a:chExt cx="1319340" cy="1602860"/>
          </a:xfrm>
        </p:grpSpPr>
        <p:sp>
          <p:nvSpPr>
            <p:cNvPr id="143" name="Rounded Rectangle 14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44" name="TextBox 14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Invoicing</a:t>
              </a:r>
              <a:endParaRPr lang="en-US" b="1" dirty="0">
                <a:solidFill>
                  <a:schemeClr val="bg1"/>
                </a:solidFill>
              </a:endParaRPr>
            </a:p>
          </p:txBody>
        </p:sp>
        <p:sp>
          <p:nvSpPr>
            <p:cNvPr id="145" name="Rounded Rectangle 14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Invoice</a:t>
              </a:r>
              <a:r>
                <a:rPr lang="en-US" sz="800" dirty="0">
                  <a:solidFill>
                    <a:schemeClr val="bg2"/>
                  </a:solidFill>
                </a:rPr>
                <a:t> </a:t>
              </a:r>
              <a:r>
                <a:rPr lang="en-US" sz="600" dirty="0">
                  <a:solidFill>
                    <a:schemeClr val="bg2"/>
                  </a:solidFill>
                </a:rPr>
                <a:t>Generation</a:t>
              </a:r>
            </a:p>
          </p:txBody>
        </p:sp>
        <p:sp>
          <p:nvSpPr>
            <p:cNvPr id="146" name="Rounded Rectangle 14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Trial</a:t>
              </a:r>
              <a:r>
                <a:rPr lang="en-US" sz="700" dirty="0" smtClean="0">
                  <a:solidFill>
                    <a:schemeClr val="bg2"/>
                  </a:solidFill>
                </a:rPr>
                <a:t> </a:t>
              </a:r>
              <a:r>
                <a:rPr lang="en-US" sz="600" dirty="0">
                  <a:solidFill>
                    <a:schemeClr val="bg2"/>
                  </a:solidFill>
                </a:rPr>
                <a:t>Invoice</a:t>
              </a:r>
            </a:p>
          </p:txBody>
        </p:sp>
        <p:sp>
          <p:nvSpPr>
            <p:cNvPr id="147" name="Rounded Rectangle 14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Invoice on Demand / Manual</a:t>
              </a:r>
            </a:p>
          </p:txBody>
        </p:sp>
        <p:sp>
          <p:nvSpPr>
            <p:cNvPr id="148" name="Rounded Rectangle 14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Invoice</a:t>
              </a:r>
              <a:r>
                <a:rPr lang="en-US" sz="900" dirty="0">
                  <a:solidFill>
                    <a:schemeClr val="bg2"/>
                  </a:solidFill>
                </a:rPr>
                <a:t> </a:t>
              </a:r>
              <a:r>
                <a:rPr lang="en-US" sz="600" dirty="0">
                  <a:solidFill>
                    <a:schemeClr val="bg2"/>
                  </a:solidFill>
                </a:rPr>
                <a:t>Cancellation</a:t>
              </a:r>
            </a:p>
          </p:txBody>
        </p:sp>
        <p:sp>
          <p:nvSpPr>
            <p:cNvPr id="149" name="Rounded Rectangle 14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Invoice Approval</a:t>
              </a:r>
            </a:p>
          </p:txBody>
        </p:sp>
        <p:sp>
          <p:nvSpPr>
            <p:cNvPr id="150" name="Rounded Rectangle 14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Invoice Taxation</a:t>
              </a:r>
            </a:p>
          </p:txBody>
        </p:sp>
        <p:sp>
          <p:nvSpPr>
            <p:cNvPr id="151" name="Rounded Rectangle 15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Stop / Resume Invoice</a:t>
              </a:r>
              <a:endParaRPr lang="en-US" sz="600" dirty="0">
                <a:solidFill>
                  <a:schemeClr val="bg2"/>
                </a:solidFill>
              </a:endParaRPr>
            </a:p>
          </p:txBody>
        </p:sp>
      </p:grpSp>
      <p:grpSp>
        <p:nvGrpSpPr>
          <p:cNvPr id="152" name="Group 151"/>
          <p:cNvGrpSpPr/>
          <p:nvPr/>
        </p:nvGrpSpPr>
        <p:grpSpPr>
          <a:xfrm>
            <a:off x="7085484" y="3124059"/>
            <a:ext cx="1319340" cy="1602860"/>
            <a:chOff x="786232" y="3117931"/>
            <a:chExt cx="1319340" cy="1602860"/>
          </a:xfrm>
        </p:grpSpPr>
        <p:sp>
          <p:nvSpPr>
            <p:cNvPr id="153" name="Rounded Rectangle 15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54" name="TextBox 15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Account Receivable</a:t>
              </a:r>
              <a:endParaRPr lang="en-US" b="1" dirty="0">
                <a:solidFill>
                  <a:schemeClr val="bg1"/>
                </a:solidFill>
              </a:endParaRPr>
            </a:p>
          </p:txBody>
        </p:sp>
        <p:sp>
          <p:nvSpPr>
            <p:cNvPr id="155" name="Rounded Rectangle 15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Full / Partial Collection</a:t>
              </a:r>
            </a:p>
          </p:txBody>
        </p:sp>
        <p:sp>
          <p:nvSpPr>
            <p:cNvPr id="156" name="Rounded Rectangle 15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Batch Collection</a:t>
              </a:r>
            </a:p>
          </p:txBody>
        </p:sp>
        <p:sp>
          <p:nvSpPr>
            <p:cNvPr id="157" name="Rounded Rectangle 15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Reversal / </a:t>
              </a:r>
              <a:r>
                <a:rPr lang="en-US" sz="600" dirty="0" smtClean="0">
                  <a:solidFill>
                    <a:schemeClr val="bg2"/>
                  </a:solidFill>
                </a:rPr>
                <a:t>Cancellation</a:t>
              </a:r>
              <a:endParaRPr lang="en-US" sz="600" dirty="0">
                <a:solidFill>
                  <a:schemeClr val="bg2"/>
                </a:solidFill>
              </a:endParaRPr>
            </a:p>
          </p:txBody>
        </p:sp>
        <p:sp>
          <p:nvSpPr>
            <p:cNvPr id="158" name="Rounded Rectangle 15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Rejection / Reminder</a:t>
              </a:r>
            </a:p>
          </p:txBody>
        </p:sp>
        <p:sp>
          <p:nvSpPr>
            <p:cNvPr id="159" name="Rounded Rectangle 15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Possibility to exclude / Write-off / </a:t>
              </a:r>
              <a:r>
                <a:rPr lang="en-US" sz="600" dirty="0" smtClean="0">
                  <a:solidFill>
                    <a:schemeClr val="bg2"/>
                  </a:solidFill>
                </a:rPr>
                <a:t>Forgo</a:t>
              </a:r>
              <a:endParaRPr lang="en-US" sz="600" dirty="0">
                <a:solidFill>
                  <a:schemeClr val="bg2"/>
                </a:solidFill>
              </a:endParaRPr>
            </a:p>
          </p:txBody>
        </p:sp>
        <p:sp>
          <p:nvSpPr>
            <p:cNvPr id="160" name="Rounded Rectangle 15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Collection Reconciliation</a:t>
              </a:r>
            </a:p>
          </p:txBody>
        </p:sp>
        <p:sp>
          <p:nvSpPr>
            <p:cNvPr id="161" name="Rounded Rectangle 16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Prepaid Collection </a:t>
              </a:r>
              <a:r>
                <a:rPr lang="en-US" sz="600" dirty="0" smtClean="0">
                  <a:solidFill>
                    <a:schemeClr val="bg2"/>
                  </a:solidFill>
                </a:rPr>
                <a:t>Processing</a:t>
              </a:r>
              <a:endParaRPr lang="en-US" sz="600" dirty="0">
                <a:solidFill>
                  <a:schemeClr val="bg2"/>
                </a:solidFill>
              </a:endParaRPr>
            </a:p>
          </p:txBody>
        </p:sp>
      </p:grpSp>
      <p:grpSp>
        <p:nvGrpSpPr>
          <p:cNvPr id="162" name="Group 161"/>
          <p:cNvGrpSpPr/>
          <p:nvPr/>
        </p:nvGrpSpPr>
        <p:grpSpPr>
          <a:xfrm>
            <a:off x="8660297" y="3124059"/>
            <a:ext cx="1319340" cy="1602860"/>
            <a:chOff x="786232" y="3117931"/>
            <a:chExt cx="1319340" cy="1602860"/>
          </a:xfrm>
        </p:grpSpPr>
        <p:sp>
          <p:nvSpPr>
            <p:cNvPr id="163" name="Rounded Rectangle 16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64" name="TextBox 16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Other Billing Functions</a:t>
              </a:r>
              <a:endParaRPr lang="en-US" b="1" dirty="0">
                <a:solidFill>
                  <a:schemeClr val="bg1"/>
                </a:solidFill>
              </a:endParaRPr>
            </a:p>
          </p:txBody>
        </p:sp>
        <p:sp>
          <p:nvSpPr>
            <p:cNvPr id="165" name="Rounded Rectangle 16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Dispute &amp; </a:t>
              </a:r>
              <a:r>
                <a:rPr lang="en-US" sz="600" dirty="0" smtClean="0">
                  <a:solidFill>
                    <a:schemeClr val="bg2"/>
                  </a:solidFill>
                </a:rPr>
                <a:t>Adjustments</a:t>
              </a:r>
              <a:endParaRPr lang="en-US" sz="600" dirty="0">
                <a:solidFill>
                  <a:schemeClr val="bg2"/>
                </a:solidFill>
              </a:endParaRPr>
            </a:p>
          </p:txBody>
        </p:sp>
        <p:sp>
          <p:nvSpPr>
            <p:cNvPr id="166" name="Rounded Rectangle 16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Suspense Processing</a:t>
              </a:r>
            </a:p>
          </p:txBody>
        </p:sp>
        <p:sp>
          <p:nvSpPr>
            <p:cNvPr id="167" name="Rounded Rectangle 16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Predictive </a:t>
              </a:r>
              <a:r>
                <a:rPr lang="en-US" sz="600" dirty="0" smtClean="0">
                  <a:solidFill>
                    <a:schemeClr val="bg2"/>
                  </a:solidFill>
                </a:rPr>
                <a:t>Billing</a:t>
              </a:r>
              <a:endParaRPr lang="en-US" sz="600" dirty="0">
                <a:solidFill>
                  <a:schemeClr val="bg2"/>
                </a:solidFill>
              </a:endParaRPr>
            </a:p>
          </p:txBody>
        </p:sp>
        <p:sp>
          <p:nvSpPr>
            <p:cNvPr id="168" name="Rounded Rectangle 16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Late Fee Processing</a:t>
              </a:r>
            </a:p>
          </p:txBody>
        </p:sp>
        <p:sp>
          <p:nvSpPr>
            <p:cNvPr id="169" name="Rounded Rectangle 16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Direct Debit / GL Posting</a:t>
              </a:r>
              <a:endParaRPr lang="en-US" sz="600" dirty="0">
                <a:solidFill>
                  <a:schemeClr val="bg2"/>
                </a:solidFill>
              </a:endParaRPr>
            </a:p>
          </p:txBody>
        </p:sp>
        <p:sp>
          <p:nvSpPr>
            <p:cNvPr id="170" name="Rounded Rectangle 16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a:solidFill>
                    <a:schemeClr val="bg2"/>
                  </a:solidFill>
                </a:rPr>
                <a:t>Client forecasting &amp; Profitability</a:t>
              </a:r>
            </a:p>
          </p:txBody>
        </p:sp>
        <p:sp>
          <p:nvSpPr>
            <p:cNvPr id="171" name="Rounded Rectangle 17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Business Scenario Simulators</a:t>
              </a:r>
              <a:endParaRPr lang="en-US" sz="600" dirty="0">
                <a:solidFill>
                  <a:schemeClr val="bg2"/>
                </a:solidFill>
              </a:endParaRPr>
            </a:p>
          </p:txBody>
        </p:sp>
      </p:grpSp>
      <p:grpSp>
        <p:nvGrpSpPr>
          <p:cNvPr id="172" name="Group 171"/>
          <p:cNvGrpSpPr/>
          <p:nvPr/>
        </p:nvGrpSpPr>
        <p:grpSpPr>
          <a:xfrm>
            <a:off x="10235112" y="3124059"/>
            <a:ext cx="1319340" cy="1602860"/>
            <a:chOff x="786232" y="3117931"/>
            <a:chExt cx="1319340" cy="1602860"/>
          </a:xfrm>
        </p:grpSpPr>
        <p:sp>
          <p:nvSpPr>
            <p:cNvPr id="173" name="Rounded Rectangle 172"/>
            <p:cNvSpPr/>
            <p:nvPr/>
          </p:nvSpPr>
          <p:spPr>
            <a:xfrm>
              <a:off x="786232" y="3140791"/>
              <a:ext cx="1319340" cy="1580000"/>
            </a:xfrm>
            <a:prstGeom prst="roundRect">
              <a:avLst/>
            </a:prstGeom>
            <a:solidFill>
              <a:srgbClr val="697FEB"/>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700" b="1" dirty="0"/>
            </a:p>
          </p:txBody>
        </p:sp>
        <p:sp>
          <p:nvSpPr>
            <p:cNvPr id="174" name="TextBox 173"/>
            <p:cNvSpPr txBox="1"/>
            <p:nvPr/>
          </p:nvSpPr>
          <p:spPr>
            <a:xfrm>
              <a:off x="815393" y="3117931"/>
              <a:ext cx="1290179" cy="200055"/>
            </a:xfrm>
            <a:prstGeom prst="rect">
              <a:avLst/>
            </a:prstGeom>
            <a:noFill/>
          </p:spPr>
          <p:txBody>
            <a:bodyPr wrap="square" rtlCol="0">
              <a:spAutoFit/>
            </a:bodyPr>
            <a:lstStyle/>
            <a:p>
              <a:pPr algn="ctr">
                <a:spcBef>
                  <a:spcPts val="1200"/>
                </a:spcBef>
              </a:pPr>
              <a:r>
                <a:rPr lang="en-US" sz="700" b="1" dirty="0" smtClean="0">
                  <a:solidFill>
                    <a:schemeClr val="bg1"/>
                  </a:solidFill>
                </a:rPr>
                <a:t>Portal &amp; Analytics Func.</a:t>
              </a:r>
              <a:endParaRPr lang="en-US" b="1" dirty="0">
                <a:solidFill>
                  <a:schemeClr val="bg1"/>
                </a:solidFill>
              </a:endParaRPr>
            </a:p>
          </p:txBody>
        </p:sp>
        <p:sp>
          <p:nvSpPr>
            <p:cNvPr id="175" name="Rounded Rectangle 174"/>
            <p:cNvSpPr/>
            <p:nvPr/>
          </p:nvSpPr>
          <p:spPr>
            <a:xfrm>
              <a:off x="834958" y="328600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Electronic Invoice</a:t>
              </a:r>
              <a:endParaRPr lang="en-US" sz="600" dirty="0">
                <a:solidFill>
                  <a:schemeClr val="bg2"/>
                </a:solidFill>
              </a:endParaRPr>
            </a:p>
          </p:txBody>
        </p:sp>
        <p:sp>
          <p:nvSpPr>
            <p:cNvPr id="176" name="Rounded Rectangle 175"/>
            <p:cNvSpPr/>
            <p:nvPr/>
          </p:nvSpPr>
          <p:spPr>
            <a:xfrm>
              <a:off x="834958" y="3480762"/>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Unbilled Transactions</a:t>
              </a:r>
              <a:endParaRPr lang="en-US" sz="600" dirty="0">
                <a:solidFill>
                  <a:schemeClr val="bg2"/>
                </a:solidFill>
              </a:endParaRPr>
            </a:p>
          </p:txBody>
        </p:sp>
        <p:sp>
          <p:nvSpPr>
            <p:cNvPr id="177" name="Rounded Rectangle 176"/>
            <p:cNvSpPr/>
            <p:nvPr/>
          </p:nvSpPr>
          <p:spPr>
            <a:xfrm>
              <a:off x="834958" y="3675518"/>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Analytics &amp; Reporting</a:t>
              </a:r>
              <a:endParaRPr lang="en-US" sz="600" dirty="0">
                <a:solidFill>
                  <a:schemeClr val="bg2"/>
                </a:solidFill>
              </a:endParaRPr>
            </a:p>
          </p:txBody>
        </p:sp>
        <p:sp>
          <p:nvSpPr>
            <p:cNvPr id="178" name="Rounded Rectangle 177"/>
            <p:cNvSpPr/>
            <p:nvPr/>
          </p:nvSpPr>
          <p:spPr>
            <a:xfrm>
              <a:off x="834958" y="3870274"/>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Billing Setup &amp; Configuration</a:t>
              </a:r>
              <a:endParaRPr lang="en-US" sz="600" dirty="0">
                <a:solidFill>
                  <a:schemeClr val="bg2"/>
                </a:solidFill>
              </a:endParaRPr>
            </a:p>
          </p:txBody>
        </p:sp>
        <p:sp>
          <p:nvSpPr>
            <p:cNvPr id="179" name="Rounded Rectangle 178"/>
            <p:cNvSpPr/>
            <p:nvPr/>
          </p:nvSpPr>
          <p:spPr>
            <a:xfrm>
              <a:off x="834958" y="4065030"/>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Billing Preferences</a:t>
              </a:r>
              <a:endParaRPr lang="en-US" sz="600" dirty="0">
                <a:solidFill>
                  <a:schemeClr val="bg2"/>
                </a:solidFill>
              </a:endParaRPr>
            </a:p>
          </p:txBody>
        </p:sp>
        <p:sp>
          <p:nvSpPr>
            <p:cNvPr id="180" name="Rounded Rectangle 179"/>
            <p:cNvSpPr/>
            <p:nvPr/>
          </p:nvSpPr>
          <p:spPr>
            <a:xfrm>
              <a:off x="834958" y="4259786"/>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Billing Cycle Configuration</a:t>
              </a:r>
              <a:endParaRPr lang="en-US" sz="600" dirty="0">
                <a:solidFill>
                  <a:schemeClr val="bg2"/>
                </a:solidFill>
              </a:endParaRPr>
            </a:p>
          </p:txBody>
        </p:sp>
        <p:sp>
          <p:nvSpPr>
            <p:cNvPr id="181" name="Rounded Rectangle 180"/>
            <p:cNvSpPr/>
            <p:nvPr/>
          </p:nvSpPr>
          <p:spPr>
            <a:xfrm>
              <a:off x="834958" y="4454541"/>
              <a:ext cx="1218063" cy="172123"/>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600" dirty="0" smtClean="0">
                  <a:solidFill>
                    <a:schemeClr val="bg2"/>
                  </a:solidFill>
                </a:rPr>
                <a:t>Fee &amp; Pricing View</a:t>
              </a:r>
              <a:endParaRPr lang="en-US" sz="600" dirty="0">
                <a:solidFill>
                  <a:schemeClr val="bg2"/>
                </a:solidFill>
              </a:endParaRPr>
            </a:p>
          </p:txBody>
        </p:sp>
      </p:grpSp>
      <p:sp>
        <p:nvSpPr>
          <p:cNvPr id="182" name="Rectangle 181"/>
          <p:cNvSpPr/>
          <p:nvPr/>
        </p:nvSpPr>
        <p:spPr>
          <a:xfrm>
            <a:off x="626129" y="437272"/>
            <a:ext cx="11046540" cy="2057400"/>
          </a:xfrm>
          <a:prstGeom prst="rect">
            <a:avLst/>
          </a:prstGeom>
          <a:solidFill>
            <a:srgbClr val="A7A8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grpSp>
        <p:nvGrpSpPr>
          <p:cNvPr id="183" name="Group 182"/>
          <p:cNvGrpSpPr/>
          <p:nvPr/>
        </p:nvGrpSpPr>
        <p:grpSpPr>
          <a:xfrm>
            <a:off x="78660" y="28575"/>
            <a:ext cx="12054960" cy="381000"/>
            <a:chOff x="78660" y="28575"/>
            <a:chExt cx="12054960" cy="381000"/>
          </a:xfrm>
        </p:grpSpPr>
        <p:sp>
          <p:nvSpPr>
            <p:cNvPr id="184" name="Rectangle 183"/>
            <p:cNvSpPr/>
            <p:nvPr/>
          </p:nvSpPr>
          <p:spPr>
            <a:xfrm>
              <a:off x="78660" y="28575"/>
              <a:ext cx="12054960" cy="381000"/>
            </a:xfrm>
            <a:prstGeom prst="rect">
              <a:avLst/>
            </a:prstGeom>
            <a:gradFill flip="none" rotWithShape="1">
              <a:gsLst>
                <a:gs pos="0">
                  <a:srgbClr val="191157">
                    <a:shade val="30000"/>
                    <a:satMod val="115000"/>
                  </a:srgbClr>
                </a:gs>
                <a:gs pos="50000">
                  <a:srgbClr val="191157">
                    <a:shade val="67500"/>
                    <a:satMod val="115000"/>
                  </a:srgbClr>
                </a:gs>
                <a:gs pos="100000">
                  <a:srgbClr val="19115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0000"/>
                </a:solidFill>
              </a:endParaRPr>
            </a:p>
          </p:txBody>
        </p:sp>
        <p:sp>
          <p:nvSpPr>
            <p:cNvPr id="185" name="Rectangle 184"/>
            <p:cNvSpPr/>
            <p:nvPr/>
          </p:nvSpPr>
          <p:spPr>
            <a:xfrm>
              <a:off x="153630" y="71437"/>
              <a:ext cx="1575599"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Role based access to Operation Team</a:t>
              </a:r>
              <a:endParaRPr lang="en-US" sz="800" b="1" dirty="0"/>
            </a:p>
          </p:txBody>
        </p:sp>
        <p:sp>
          <p:nvSpPr>
            <p:cNvPr id="186" name="Rectangle 185"/>
            <p:cNvSpPr/>
            <p:nvPr/>
          </p:nvSpPr>
          <p:spPr>
            <a:xfrm>
              <a:off x="2739290" y="71437"/>
              <a:ext cx="1575599"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Relationship Manager</a:t>
              </a:r>
              <a:endParaRPr lang="en-US" sz="800" b="1" dirty="0"/>
            </a:p>
          </p:txBody>
        </p:sp>
        <p:sp>
          <p:nvSpPr>
            <p:cNvPr id="187" name="Rectangle 186"/>
            <p:cNvSpPr/>
            <p:nvPr/>
          </p:nvSpPr>
          <p:spPr>
            <a:xfrm>
              <a:off x="5324950" y="71437"/>
              <a:ext cx="1575599"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Administrator</a:t>
              </a:r>
              <a:endParaRPr lang="en-US" sz="800" b="1" dirty="0"/>
            </a:p>
          </p:txBody>
        </p:sp>
        <p:sp>
          <p:nvSpPr>
            <p:cNvPr id="188" name="Rectangle 187"/>
            <p:cNvSpPr/>
            <p:nvPr/>
          </p:nvSpPr>
          <p:spPr>
            <a:xfrm>
              <a:off x="7910610" y="71437"/>
              <a:ext cx="1575599"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Security Manager</a:t>
              </a:r>
              <a:endParaRPr lang="en-US" sz="800" b="1" dirty="0"/>
            </a:p>
          </p:txBody>
        </p:sp>
        <p:sp>
          <p:nvSpPr>
            <p:cNvPr id="189" name="Rectangle 188"/>
            <p:cNvSpPr/>
            <p:nvPr/>
          </p:nvSpPr>
          <p:spPr>
            <a:xfrm>
              <a:off x="10496269" y="71437"/>
              <a:ext cx="1575599"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Role based access to Technical Support Team</a:t>
              </a:r>
              <a:endParaRPr lang="en-US" sz="800" b="1" dirty="0"/>
            </a:p>
          </p:txBody>
        </p:sp>
      </p:grpSp>
      <p:grpSp>
        <p:nvGrpSpPr>
          <p:cNvPr id="190" name="Group 189"/>
          <p:cNvGrpSpPr/>
          <p:nvPr/>
        </p:nvGrpSpPr>
        <p:grpSpPr>
          <a:xfrm>
            <a:off x="78660" y="457200"/>
            <a:ext cx="378540" cy="5943599"/>
            <a:chOff x="78660" y="457200"/>
            <a:chExt cx="378540" cy="5943599"/>
          </a:xfrm>
        </p:grpSpPr>
        <p:sp>
          <p:nvSpPr>
            <p:cNvPr id="191" name="Rectangle 190"/>
            <p:cNvSpPr/>
            <p:nvPr/>
          </p:nvSpPr>
          <p:spPr>
            <a:xfrm>
              <a:off x="78660" y="457200"/>
              <a:ext cx="378540" cy="1828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tx1"/>
                  </a:solidFill>
                </a:rPr>
                <a:t>Billing Events Canonical Format</a:t>
              </a:r>
            </a:p>
          </p:txBody>
        </p:sp>
        <p:sp>
          <p:nvSpPr>
            <p:cNvPr id="192" name="Rectangle 191"/>
            <p:cNvSpPr/>
            <p:nvPr/>
          </p:nvSpPr>
          <p:spPr>
            <a:xfrm>
              <a:off x="78660" y="2396607"/>
              <a:ext cx="378540" cy="1362076"/>
            </a:xfrm>
            <a:prstGeom prst="rect">
              <a:avLst/>
            </a:prstGeom>
            <a:gradFill flip="none" rotWithShape="1">
              <a:gsLst>
                <a:gs pos="0">
                  <a:srgbClr val="8DD390">
                    <a:tint val="66000"/>
                    <a:satMod val="160000"/>
                  </a:srgbClr>
                </a:gs>
                <a:gs pos="50000">
                  <a:srgbClr val="8DD390">
                    <a:tint val="44500"/>
                    <a:satMod val="160000"/>
                  </a:srgbClr>
                </a:gs>
                <a:gs pos="100000">
                  <a:srgbClr val="8DD39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Reference Data</a:t>
              </a:r>
              <a:endParaRPr lang="en-US" sz="1200" b="1" dirty="0">
                <a:solidFill>
                  <a:schemeClr val="tx1"/>
                </a:solidFill>
              </a:endParaRPr>
            </a:p>
          </p:txBody>
        </p:sp>
        <p:sp>
          <p:nvSpPr>
            <p:cNvPr id="193" name="Rectangle 192"/>
            <p:cNvSpPr/>
            <p:nvPr/>
          </p:nvSpPr>
          <p:spPr>
            <a:xfrm>
              <a:off x="78660" y="5148162"/>
              <a:ext cx="378540" cy="12526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Fee &amp; Pricing</a:t>
              </a:r>
              <a:endParaRPr lang="en-US" sz="1200" b="1" dirty="0">
                <a:solidFill>
                  <a:schemeClr val="tx1"/>
                </a:solidFill>
              </a:endParaRPr>
            </a:p>
          </p:txBody>
        </p:sp>
        <p:sp>
          <p:nvSpPr>
            <p:cNvPr id="194" name="Rectangle 193"/>
            <p:cNvSpPr/>
            <p:nvPr/>
          </p:nvSpPr>
          <p:spPr>
            <a:xfrm>
              <a:off x="78660" y="3869290"/>
              <a:ext cx="378540" cy="1168265"/>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Payments &amp; Collections</a:t>
              </a:r>
              <a:endParaRPr lang="en-US" sz="1200" b="1" dirty="0">
                <a:solidFill>
                  <a:schemeClr val="tx1"/>
                </a:solidFill>
              </a:endParaRPr>
            </a:p>
          </p:txBody>
        </p:sp>
      </p:grpSp>
      <p:grpSp>
        <p:nvGrpSpPr>
          <p:cNvPr id="195" name="Group 194"/>
          <p:cNvGrpSpPr/>
          <p:nvPr/>
        </p:nvGrpSpPr>
        <p:grpSpPr>
          <a:xfrm>
            <a:off x="11755080" y="457200"/>
            <a:ext cx="378540" cy="5934075"/>
            <a:chOff x="11755080" y="457200"/>
            <a:chExt cx="378540" cy="5934075"/>
          </a:xfrm>
        </p:grpSpPr>
        <p:sp>
          <p:nvSpPr>
            <p:cNvPr id="196" name="Rectangle 195"/>
            <p:cNvSpPr/>
            <p:nvPr/>
          </p:nvSpPr>
          <p:spPr>
            <a:xfrm>
              <a:off x="11755080" y="457200"/>
              <a:ext cx="378540" cy="175612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t" anchorCtr="0" forceAA="0" compatLnSpc="1">
              <a:prstTxWarp prst="textNoShape">
                <a:avLst/>
              </a:prstTxWarp>
              <a:noAutofit/>
            </a:bodyPr>
            <a:lstStyle/>
            <a:p>
              <a:pPr algn="ctr">
                <a:lnSpc>
                  <a:spcPct val="90000"/>
                </a:lnSpc>
              </a:pPr>
              <a:r>
                <a:rPr lang="en-US" sz="1200" b="1" dirty="0" smtClean="0">
                  <a:solidFill>
                    <a:schemeClr val="bg1"/>
                  </a:solidFill>
                </a:rPr>
                <a:t>Invoice Distribution</a:t>
              </a:r>
              <a:endParaRPr lang="en-US" sz="1200" b="1" dirty="0">
                <a:solidFill>
                  <a:schemeClr val="bg1"/>
                </a:solidFill>
              </a:endParaRPr>
            </a:p>
          </p:txBody>
        </p:sp>
        <p:sp>
          <p:nvSpPr>
            <p:cNvPr id="197" name="Rectangle 196"/>
            <p:cNvSpPr/>
            <p:nvPr/>
          </p:nvSpPr>
          <p:spPr>
            <a:xfrm>
              <a:off x="11755080" y="2416717"/>
              <a:ext cx="378540" cy="1865155"/>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t" anchorCtr="0" forceAA="0" compatLnSpc="1">
              <a:prstTxWarp prst="textNoShape">
                <a:avLst/>
              </a:prstTxWarp>
              <a:noAutofit/>
            </a:bodyPr>
            <a:lstStyle/>
            <a:p>
              <a:pPr algn="ctr">
                <a:lnSpc>
                  <a:spcPct val="90000"/>
                </a:lnSpc>
              </a:pPr>
              <a:r>
                <a:rPr lang="en-US" sz="1200" b="1" dirty="0" smtClean="0">
                  <a:solidFill>
                    <a:schemeClr val="bg1"/>
                  </a:solidFill>
                </a:rPr>
                <a:t>Financial Processing</a:t>
              </a:r>
              <a:endParaRPr lang="en-US" sz="1200" b="1" dirty="0">
                <a:solidFill>
                  <a:schemeClr val="bg1"/>
                </a:solidFill>
              </a:endParaRPr>
            </a:p>
          </p:txBody>
        </p:sp>
        <p:sp>
          <p:nvSpPr>
            <p:cNvPr id="198" name="Rectangle 197"/>
            <p:cNvSpPr/>
            <p:nvPr/>
          </p:nvSpPr>
          <p:spPr>
            <a:xfrm>
              <a:off x="11755080" y="4485269"/>
              <a:ext cx="378540" cy="1906006"/>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bg1"/>
                  </a:solidFill>
                </a:rPr>
                <a:t>Forecasting &amp; Profitability</a:t>
              </a:r>
              <a:endParaRPr lang="en-US" sz="1200" b="1" dirty="0">
                <a:solidFill>
                  <a:schemeClr val="bg1"/>
                </a:solidFill>
              </a:endParaRPr>
            </a:p>
          </p:txBody>
        </p:sp>
      </p:grpSp>
      <p:sp>
        <p:nvSpPr>
          <p:cNvPr id="199" name="Rectangle 198"/>
          <p:cNvSpPr/>
          <p:nvPr/>
        </p:nvSpPr>
        <p:spPr>
          <a:xfrm>
            <a:off x="743766" y="476689"/>
            <a:ext cx="10797572" cy="228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bg2"/>
                </a:solidFill>
              </a:rPr>
              <a:t>Billing Portal</a:t>
            </a:r>
            <a:endParaRPr lang="en-US" sz="2000" b="1" dirty="0">
              <a:solidFill>
                <a:schemeClr val="bg2"/>
              </a:solidFill>
            </a:endParaRPr>
          </a:p>
        </p:txBody>
      </p:sp>
      <p:grpSp>
        <p:nvGrpSpPr>
          <p:cNvPr id="215" name="Group 214"/>
          <p:cNvGrpSpPr/>
          <p:nvPr/>
        </p:nvGrpSpPr>
        <p:grpSpPr>
          <a:xfrm>
            <a:off x="9368191" y="4826887"/>
            <a:ext cx="2198961" cy="1456851"/>
            <a:chOff x="9368191" y="4826887"/>
            <a:chExt cx="2198961" cy="1456851"/>
          </a:xfrm>
        </p:grpSpPr>
        <p:sp>
          <p:nvSpPr>
            <p:cNvPr id="200" name="Rectangle 199"/>
            <p:cNvSpPr/>
            <p:nvPr/>
          </p:nvSpPr>
          <p:spPr>
            <a:xfrm>
              <a:off x="9368191" y="4826887"/>
              <a:ext cx="2198961" cy="1456851"/>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800" b="1" dirty="0">
                <a:solidFill>
                  <a:srgbClr val="002060"/>
                </a:solidFill>
              </a:endParaRPr>
            </a:p>
          </p:txBody>
        </p:sp>
        <p:sp>
          <p:nvSpPr>
            <p:cNvPr id="210" name="Rectangle 209"/>
            <p:cNvSpPr/>
            <p:nvPr/>
          </p:nvSpPr>
          <p:spPr>
            <a:xfrm>
              <a:off x="9535244" y="5032023"/>
              <a:ext cx="1917482" cy="206727"/>
            </a:xfrm>
            <a:prstGeom prst="rect">
              <a:avLst/>
            </a:prstGeom>
            <a:solidFill>
              <a:srgbClr val="19115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End to End Dataflow Reconciliation</a:t>
              </a:r>
              <a:endParaRPr lang="en-US" sz="800" b="1" dirty="0"/>
            </a:p>
          </p:txBody>
        </p:sp>
        <p:sp>
          <p:nvSpPr>
            <p:cNvPr id="211" name="Rectangle 210"/>
            <p:cNvSpPr/>
            <p:nvPr/>
          </p:nvSpPr>
          <p:spPr>
            <a:xfrm>
              <a:off x="9535244" y="5281261"/>
              <a:ext cx="1917482" cy="206727"/>
            </a:xfrm>
            <a:prstGeom prst="rect">
              <a:avLst/>
            </a:prstGeom>
            <a:solidFill>
              <a:srgbClr val="19115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Analytics &amp; Reporting</a:t>
              </a:r>
              <a:endParaRPr lang="en-US" sz="800" b="1" dirty="0"/>
            </a:p>
          </p:txBody>
        </p:sp>
        <p:sp>
          <p:nvSpPr>
            <p:cNvPr id="212" name="Rectangle 211"/>
            <p:cNvSpPr/>
            <p:nvPr/>
          </p:nvSpPr>
          <p:spPr>
            <a:xfrm>
              <a:off x="9535244" y="5530498"/>
              <a:ext cx="1917482" cy="206727"/>
            </a:xfrm>
            <a:prstGeom prst="rect">
              <a:avLst/>
            </a:prstGeom>
            <a:solidFill>
              <a:srgbClr val="19115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Alerts / Notification</a:t>
              </a:r>
              <a:endParaRPr lang="en-US" sz="800" b="1" dirty="0"/>
            </a:p>
          </p:txBody>
        </p:sp>
        <p:sp>
          <p:nvSpPr>
            <p:cNvPr id="213" name="Rectangle 212"/>
            <p:cNvSpPr/>
            <p:nvPr/>
          </p:nvSpPr>
          <p:spPr>
            <a:xfrm>
              <a:off x="9535244" y="5779735"/>
              <a:ext cx="1917482" cy="206727"/>
            </a:xfrm>
            <a:prstGeom prst="rect">
              <a:avLst/>
            </a:prstGeom>
            <a:solidFill>
              <a:srgbClr val="19115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Metadata Management</a:t>
              </a:r>
              <a:endParaRPr lang="en-US" sz="800" b="1" dirty="0"/>
            </a:p>
          </p:txBody>
        </p:sp>
        <p:sp>
          <p:nvSpPr>
            <p:cNvPr id="214" name="Rectangle 213"/>
            <p:cNvSpPr/>
            <p:nvPr/>
          </p:nvSpPr>
          <p:spPr>
            <a:xfrm>
              <a:off x="9535244" y="6028973"/>
              <a:ext cx="1917482" cy="206727"/>
            </a:xfrm>
            <a:prstGeom prst="rect">
              <a:avLst/>
            </a:prstGeom>
            <a:solidFill>
              <a:srgbClr val="191157"/>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800" b="1" dirty="0" smtClean="0"/>
                <a:t>End to End Dataflow Lineage</a:t>
              </a:r>
              <a:endParaRPr lang="en-US" sz="800" b="1" dirty="0"/>
            </a:p>
          </p:txBody>
        </p:sp>
      </p:grpSp>
      <p:sp>
        <p:nvSpPr>
          <p:cNvPr id="217" name="Rectangle 216"/>
          <p:cNvSpPr/>
          <p:nvPr/>
        </p:nvSpPr>
        <p:spPr>
          <a:xfrm>
            <a:off x="3383629" y="778349"/>
            <a:ext cx="1230131"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Billing Rule Management</a:t>
            </a:r>
            <a:endParaRPr lang="en-US" sz="800" b="1" dirty="0">
              <a:solidFill>
                <a:srgbClr val="002060"/>
              </a:solidFill>
            </a:endParaRPr>
          </a:p>
        </p:txBody>
      </p:sp>
      <p:sp>
        <p:nvSpPr>
          <p:cNvPr id="218" name="Rectangle 217"/>
          <p:cNvSpPr/>
          <p:nvPr/>
        </p:nvSpPr>
        <p:spPr>
          <a:xfrm>
            <a:off x="4697052" y="778349"/>
            <a:ext cx="1198153"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Data Acquisition &amp; Processing</a:t>
            </a:r>
            <a:endParaRPr lang="en-US" sz="800" b="1" dirty="0">
              <a:solidFill>
                <a:srgbClr val="002060"/>
              </a:solidFill>
            </a:endParaRPr>
          </a:p>
        </p:txBody>
      </p:sp>
      <p:sp>
        <p:nvSpPr>
          <p:cNvPr id="219" name="Rectangle 218"/>
          <p:cNvSpPr/>
          <p:nvPr/>
        </p:nvSpPr>
        <p:spPr>
          <a:xfrm>
            <a:off x="5978497" y="778349"/>
            <a:ext cx="2619054"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Billing Execution &amp; Invoicing</a:t>
            </a:r>
            <a:endParaRPr lang="en-US" sz="800" b="1" dirty="0">
              <a:solidFill>
                <a:srgbClr val="002060"/>
              </a:solidFill>
            </a:endParaRPr>
          </a:p>
        </p:txBody>
      </p:sp>
      <p:sp>
        <p:nvSpPr>
          <p:cNvPr id="220" name="Rectangle 219"/>
          <p:cNvSpPr/>
          <p:nvPr/>
        </p:nvSpPr>
        <p:spPr>
          <a:xfrm>
            <a:off x="10217780" y="778349"/>
            <a:ext cx="1292093"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Portal Functions</a:t>
            </a:r>
            <a:endParaRPr lang="en-US" sz="800" b="1" dirty="0">
              <a:solidFill>
                <a:srgbClr val="002060"/>
              </a:solidFill>
            </a:endParaRPr>
          </a:p>
        </p:txBody>
      </p:sp>
      <p:sp>
        <p:nvSpPr>
          <p:cNvPr id="221" name="Rectangle 220"/>
          <p:cNvSpPr/>
          <p:nvPr/>
        </p:nvSpPr>
        <p:spPr>
          <a:xfrm>
            <a:off x="8680843" y="778349"/>
            <a:ext cx="1453644"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Other Billing Functions</a:t>
            </a:r>
            <a:endParaRPr lang="en-US" sz="800" b="1" dirty="0">
              <a:solidFill>
                <a:srgbClr val="002060"/>
              </a:solidFill>
            </a:endParaRPr>
          </a:p>
        </p:txBody>
      </p:sp>
      <p:grpSp>
        <p:nvGrpSpPr>
          <p:cNvPr id="241" name="Group 240"/>
          <p:cNvGrpSpPr/>
          <p:nvPr/>
        </p:nvGrpSpPr>
        <p:grpSpPr>
          <a:xfrm>
            <a:off x="743766" y="778349"/>
            <a:ext cx="2556571" cy="1651068"/>
            <a:chOff x="743766" y="778349"/>
            <a:chExt cx="2556571" cy="1651068"/>
          </a:xfrm>
        </p:grpSpPr>
        <p:sp>
          <p:nvSpPr>
            <p:cNvPr id="216" name="Rectangle 215"/>
            <p:cNvSpPr/>
            <p:nvPr/>
          </p:nvSpPr>
          <p:spPr>
            <a:xfrm>
              <a:off x="743766" y="778349"/>
              <a:ext cx="2556571" cy="1651068"/>
            </a:xfrm>
            <a:prstGeom prst="rect">
              <a:avLst/>
            </a:prstGeom>
            <a:solidFill>
              <a:schemeClr val="bg1">
                <a:lumMod val="75000"/>
              </a:schemeClr>
            </a:solid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b="1" dirty="0" smtClean="0">
                  <a:solidFill>
                    <a:srgbClr val="002060"/>
                  </a:solidFill>
                </a:rPr>
                <a:t>Flexible Billing Setup &amp; Configuration</a:t>
              </a:r>
              <a:endParaRPr lang="en-US" sz="800" b="1" dirty="0">
                <a:solidFill>
                  <a:srgbClr val="002060"/>
                </a:solidFill>
              </a:endParaRPr>
            </a:p>
          </p:txBody>
        </p:sp>
        <p:sp>
          <p:nvSpPr>
            <p:cNvPr id="226" name="AutoShape 557"/>
            <p:cNvSpPr>
              <a:spLocks noChangeArrowheads="1"/>
            </p:cNvSpPr>
            <p:nvPr/>
          </p:nvSpPr>
          <p:spPr bwMode="auto">
            <a:xfrm>
              <a:off x="877434"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Billing Entity</a:t>
              </a:r>
              <a:endParaRPr lang="en-US" sz="800" b="1" dirty="0">
                <a:solidFill>
                  <a:srgbClr val="002060"/>
                </a:solidFill>
                <a:latin typeface="HP Simplified (Body)"/>
              </a:endParaRPr>
            </a:p>
          </p:txBody>
        </p:sp>
        <p:sp>
          <p:nvSpPr>
            <p:cNvPr id="234" name="AutoShape 557"/>
            <p:cNvSpPr>
              <a:spLocks noChangeArrowheads="1"/>
            </p:cNvSpPr>
            <p:nvPr/>
          </p:nvSpPr>
          <p:spPr bwMode="auto">
            <a:xfrm>
              <a:off x="877434"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Billing Method &amp; </a:t>
              </a:r>
            </a:p>
            <a:p>
              <a:pPr algn="ctr" eaLnBrk="0" hangingPunct="0"/>
              <a:r>
                <a:rPr lang="en-US" sz="800" b="1" dirty="0" smtClean="0">
                  <a:solidFill>
                    <a:srgbClr val="002060"/>
                  </a:solidFill>
                  <a:latin typeface="HP Simplified (Body)"/>
                </a:rPr>
                <a:t>Cycle Setup</a:t>
              </a:r>
              <a:endParaRPr lang="en-US" sz="800" b="1" dirty="0">
                <a:solidFill>
                  <a:srgbClr val="002060"/>
                </a:solidFill>
                <a:latin typeface="HP Simplified (Body)"/>
              </a:endParaRPr>
            </a:p>
          </p:txBody>
        </p:sp>
        <p:sp>
          <p:nvSpPr>
            <p:cNvPr id="235" name="AutoShape 557"/>
            <p:cNvSpPr>
              <a:spLocks noChangeArrowheads="1"/>
            </p:cNvSpPr>
            <p:nvPr/>
          </p:nvSpPr>
          <p:spPr bwMode="auto">
            <a:xfrm>
              <a:off x="877434"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Templates</a:t>
              </a:r>
              <a:endParaRPr lang="en-US" sz="800" b="1" dirty="0">
                <a:solidFill>
                  <a:srgbClr val="002060"/>
                </a:solidFill>
                <a:latin typeface="HP Simplified (Body)"/>
              </a:endParaRPr>
            </a:p>
          </p:txBody>
        </p:sp>
        <p:sp>
          <p:nvSpPr>
            <p:cNvPr id="236" name="AutoShape 557"/>
            <p:cNvSpPr>
              <a:spLocks noChangeArrowheads="1"/>
            </p:cNvSpPr>
            <p:nvPr/>
          </p:nvSpPr>
          <p:spPr bwMode="auto">
            <a:xfrm>
              <a:off x="877434"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Billing Preferences</a:t>
              </a:r>
              <a:endParaRPr lang="en-US" sz="800" b="1" dirty="0">
                <a:solidFill>
                  <a:srgbClr val="002060"/>
                </a:solidFill>
                <a:latin typeface="HP Simplified (Body)"/>
              </a:endParaRPr>
            </a:p>
          </p:txBody>
        </p:sp>
        <p:sp>
          <p:nvSpPr>
            <p:cNvPr id="237" name="AutoShape 557"/>
            <p:cNvSpPr>
              <a:spLocks noChangeArrowheads="1"/>
            </p:cNvSpPr>
            <p:nvPr/>
          </p:nvSpPr>
          <p:spPr bwMode="auto">
            <a:xfrm>
              <a:off x="2074414"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Entity</a:t>
              </a:r>
              <a:endParaRPr lang="en-US" sz="800" b="1" dirty="0">
                <a:solidFill>
                  <a:srgbClr val="002060"/>
                </a:solidFill>
                <a:latin typeface="HP Simplified (Body)"/>
              </a:endParaRPr>
            </a:p>
          </p:txBody>
        </p:sp>
        <p:sp>
          <p:nvSpPr>
            <p:cNvPr id="238" name="AutoShape 557"/>
            <p:cNvSpPr>
              <a:spLocks noChangeArrowheads="1"/>
            </p:cNvSpPr>
            <p:nvPr/>
          </p:nvSpPr>
          <p:spPr bwMode="auto">
            <a:xfrm>
              <a:off x="2074414"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Inbound / Outbound</a:t>
              </a:r>
              <a:endParaRPr lang="en-US" sz="800" b="1" dirty="0">
                <a:solidFill>
                  <a:srgbClr val="002060"/>
                </a:solidFill>
                <a:latin typeface="HP Simplified (Body)"/>
              </a:endParaRPr>
            </a:p>
          </p:txBody>
        </p:sp>
        <p:sp>
          <p:nvSpPr>
            <p:cNvPr id="239" name="AutoShape 557"/>
            <p:cNvSpPr>
              <a:spLocks noChangeArrowheads="1"/>
            </p:cNvSpPr>
            <p:nvPr/>
          </p:nvSpPr>
          <p:spPr bwMode="auto">
            <a:xfrm>
              <a:off x="2074414"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Distribution</a:t>
              </a:r>
              <a:endParaRPr lang="en-US" sz="800" b="1" dirty="0">
                <a:solidFill>
                  <a:srgbClr val="002060"/>
                </a:solidFill>
                <a:latin typeface="HP Simplified (Body)"/>
              </a:endParaRPr>
            </a:p>
          </p:txBody>
        </p:sp>
        <p:sp>
          <p:nvSpPr>
            <p:cNvPr id="240" name="AutoShape 557"/>
            <p:cNvSpPr>
              <a:spLocks noChangeArrowheads="1"/>
            </p:cNvSpPr>
            <p:nvPr/>
          </p:nvSpPr>
          <p:spPr bwMode="auto">
            <a:xfrm>
              <a:off x="2074414"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Metadata Mgmt.</a:t>
              </a:r>
              <a:endParaRPr lang="en-US" sz="800" b="1" dirty="0">
                <a:solidFill>
                  <a:srgbClr val="002060"/>
                </a:solidFill>
                <a:latin typeface="HP Simplified (Body)"/>
              </a:endParaRPr>
            </a:p>
          </p:txBody>
        </p:sp>
      </p:grpSp>
      <p:sp>
        <p:nvSpPr>
          <p:cNvPr id="250" name="AutoShape 557"/>
          <p:cNvSpPr>
            <a:spLocks noChangeArrowheads="1"/>
          </p:cNvSpPr>
          <p:nvPr/>
        </p:nvSpPr>
        <p:spPr bwMode="auto">
          <a:xfrm>
            <a:off x="6172216"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Viewer &amp; </a:t>
            </a:r>
          </a:p>
          <a:p>
            <a:pPr algn="ctr" eaLnBrk="0" hangingPunct="0"/>
            <a:r>
              <a:rPr lang="en-US" sz="800" b="1" dirty="0" smtClean="0">
                <a:solidFill>
                  <a:srgbClr val="002060"/>
                </a:solidFill>
                <a:latin typeface="HP Simplified (Body)"/>
              </a:rPr>
              <a:t>Invoice History</a:t>
            </a:r>
            <a:endParaRPr lang="en-US" sz="800" b="1" dirty="0">
              <a:solidFill>
                <a:srgbClr val="002060"/>
              </a:solidFill>
              <a:latin typeface="HP Simplified (Body)"/>
            </a:endParaRPr>
          </a:p>
        </p:txBody>
      </p:sp>
      <p:sp>
        <p:nvSpPr>
          <p:cNvPr id="251" name="AutoShape 557"/>
          <p:cNvSpPr>
            <a:spLocks noChangeArrowheads="1"/>
          </p:cNvSpPr>
          <p:nvPr/>
        </p:nvSpPr>
        <p:spPr bwMode="auto">
          <a:xfrm>
            <a:off x="6172216"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Stop / Resume </a:t>
            </a:r>
          </a:p>
          <a:p>
            <a:pPr algn="ctr" eaLnBrk="0" hangingPunct="0"/>
            <a:r>
              <a:rPr lang="en-US" sz="800" b="1" dirty="0" smtClean="0">
                <a:solidFill>
                  <a:srgbClr val="002060"/>
                </a:solidFill>
                <a:latin typeface="HP Simplified (Body)"/>
              </a:rPr>
              <a:t>Invoice Process</a:t>
            </a:r>
            <a:endParaRPr lang="en-US" sz="800" b="1" dirty="0">
              <a:solidFill>
                <a:srgbClr val="002060"/>
              </a:solidFill>
              <a:latin typeface="HP Simplified (Body)"/>
            </a:endParaRPr>
          </a:p>
        </p:txBody>
      </p:sp>
      <p:sp>
        <p:nvSpPr>
          <p:cNvPr id="252" name="AutoShape 557"/>
          <p:cNvSpPr>
            <a:spLocks noChangeArrowheads="1"/>
          </p:cNvSpPr>
          <p:nvPr/>
        </p:nvSpPr>
        <p:spPr bwMode="auto">
          <a:xfrm>
            <a:off x="6172216"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Cancellation</a:t>
            </a:r>
            <a:endParaRPr lang="en-US" sz="800" b="1" dirty="0">
              <a:solidFill>
                <a:srgbClr val="002060"/>
              </a:solidFill>
              <a:latin typeface="HP Simplified (Body)"/>
            </a:endParaRPr>
          </a:p>
        </p:txBody>
      </p:sp>
      <p:sp>
        <p:nvSpPr>
          <p:cNvPr id="253" name="AutoShape 557"/>
          <p:cNvSpPr>
            <a:spLocks noChangeArrowheads="1"/>
          </p:cNvSpPr>
          <p:nvPr/>
        </p:nvSpPr>
        <p:spPr bwMode="auto">
          <a:xfrm>
            <a:off x="6172216"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Trial / On Demand </a:t>
            </a:r>
          </a:p>
          <a:p>
            <a:pPr algn="ctr" eaLnBrk="0" hangingPunct="0"/>
            <a:r>
              <a:rPr lang="en-US" sz="800" b="1" dirty="0" smtClean="0">
                <a:solidFill>
                  <a:srgbClr val="002060"/>
                </a:solidFill>
                <a:latin typeface="HP Simplified (Body)"/>
              </a:rPr>
              <a:t>Invoice</a:t>
            </a:r>
            <a:endParaRPr lang="en-US" sz="800" b="1" dirty="0">
              <a:solidFill>
                <a:srgbClr val="002060"/>
              </a:solidFill>
              <a:latin typeface="HP Simplified (Body)"/>
            </a:endParaRPr>
          </a:p>
        </p:txBody>
      </p:sp>
      <p:sp>
        <p:nvSpPr>
          <p:cNvPr id="254" name="AutoShape 557"/>
          <p:cNvSpPr>
            <a:spLocks noChangeArrowheads="1"/>
          </p:cNvSpPr>
          <p:nvPr/>
        </p:nvSpPr>
        <p:spPr bwMode="auto">
          <a:xfrm>
            <a:off x="7369196"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Discount </a:t>
            </a:r>
          </a:p>
          <a:p>
            <a:pPr algn="ctr" eaLnBrk="0" hangingPunct="0"/>
            <a:r>
              <a:rPr lang="en-US" sz="800" b="1" dirty="0" smtClean="0">
                <a:solidFill>
                  <a:srgbClr val="002060"/>
                </a:solidFill>
                <a:latin typeface="HP Simplified (Body)"/>
              </a:rPr>
              <a:t>Management</a:t>
            </a:r>
            <a:endParaRPr lang="en-US" sz="800" b="1" dirty="0">
              <a:solidFill>
                <a:srgbClr val="002060"/>
              </a:solidFill>
              <a:latin typeface="HP Simplified (Body)"/>
            </a:endParaRPr>
          </a:p>
        </p:txBody>
      </p:sp>
      <p:sp>
        <p:nvSpPr>
          <p:cNvPr id="255" name="AutoShape 557"/>
          <p:cNvSpPr>
            <a:spLocks noChangeArrowheads="1"/>
          </p:cNvSpPr>
          <p:nvPr/>
        </p:nvSpPr>
        <p:spPr bwMode="auto">
          <a:xfrm>
            <a:off x="7369196"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On Demand,  Rollback / </a:t>
            </a:r>
          </a:p>
          <a:p>
            <a:pPr algn="ctr" eaLnBrk="0" hangingPunct="0"/>
            <a:r>
              <a:rPr lang="en-US" sz="800" b="1" dirty="0" smtClean="0">
                <a:solidFill>
                  <a:srgbClr val="002060"/>
                </a:solidFill>
                <a:latin typeface="HP Simplified (Body)"/>
              </a:rPr>
              <a:t>Re-run</a:t>
            </a:r>
            <a:endParaRPr lang="en-US" sz="800" b="1" dirty="0">
              <a:solidFill>
                <a:srgbClr val="002060"/>
              </a:solidFill>
              <a:latin typeface="HP Simplified (Body)"/>
            </a:endParaRPr>
          </a:p>
        </p:txBody>
      </p:sp>
      <p:sp>
        <p:nvSpPr>
          <p:cNvPr id="256" name="AutoShape 557"/>
          <p:cNvSpPr>
            <a:spLocks noChangeArrowheads="1"/>
          </p:cNvSpPr>
          <p:nvPr/>
        </p:nvSpPr>
        <p:spPr bwMode="auto">
          <a:xfrm>
            <a:off x="7369196"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Backdated &amp; Delayed </a:t>
            </a:r>
          </a:p>
          <a:p>
            <a:pPr algn="ctr" eaLnBrk="0" hangingPunct="0"/>
            <a:r>
              <a:rPr lang="en-US" sz="800" b="1" dirty="0" smtClean="0">
                <a:solidFill>
                  <a:srgbClr val="002060"/>
                </a:solidFill>
                <a:latin typeface="HP Simplified (Body)"/>
              </a:rPr>
              <a:t>Billing Execution</a:t>
            </a:r>
            <a:endParaRPr lang="en-US" sz="800" b="1" dirty="0">
              <a:solidFill>
                <a:srgbClr val="002060"/>
              </a:solidFill>
              <a:latin typeface="HP Simplified (Body)"/>
            </a:endParaRPr>
          </a:p>
        </p:txBody>
      </p:sp>
      <p:sp>
        <p:nvSpPr>
          <p:cNvPr id="257" name="AutoShape 557"/>
          <p:cNvSpPr>
            <a:spLocks noChangeArrowheads="1"/>
          </p:cNvSpPr>
          <p:nvPr/>
        </p:nvSpPr>
        <p:spPr bwMode="auto">
          <a:xfrm>
            <a:off x="7369196"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Invoice Approval</a:t>
            </a:r>
            <a:endParaRPr lang="en-US" sz="800" b="1" dirty="0">
              <a:solidFill>
                <a:srgbClr val="002060"/>
              </a:solidFill>
              <a:latin typeface="HP Simplified (Body)"/>
            </a:endParaRPr>
          </a:p>
        </p:txBody>
      </p:sp>
      <p:sp>
        <p:nvSpPr>
          <p:cNvPr id="258" name="AutoShape 557"/>
          <p:cNvSpPr>
            <a:spLocks noChangeArrowheads="1"/>
          </p:cNvSpPr>
          <p:nvPr/>
        </p:nvSpPr>
        <p:spPr bwMode="auto">
          <a:xfrm>
            <a:off x="8861147"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Adjustments</a:t>
            </a:r>
            <a:endParaRPr lang="en-US" sz="800" b="1" dirty="0">
              <a:solidFill>
                <a:srgbClr val="002060"/>
              </a:solidFill>
              <a:latin typeface="HP Simplified (Body)"/>
            </a:endParaRPr>
          </a:p>
        </p:txBody>
      </p:sp>
      <p:sp>
        <p:nvSpPr>
          <p:cNvPr id="259" name="AutoShape 557"/>
          <p:cNvSpPr>
            <a:spLocks noChangeArrowheads="1"/>
          </p:cNvSpPr>
          <p:nvPr/>
        </p:nvSpPr>
        <p:spPr bwMode="auto">
          <a:xfrm>
            <a:off x="8861147"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Payment Reversal / </a:t>
            </a:r>
          </a:p>
          <a:p>
            <a:pPr algn="ctr" eaLnBrk="0" hangingPunct="0"/>
            <a:r>
              <a:rPr lang="en-US" sz="800" b="1" dirty="0" smtClean="0">
                <a:solidFill>
                  <a:srgbClr val="002060"/>
                </a:solidFill>
                <a:latin typeface="HP Simplified (Body)"/>
              </a:rPr>
              <a:t>Correction</a:t>
            </a:r>
            <a:endParaRPr lang="en-US" sz="800" b="1" dirty="0">
              <a:solidFill>
                <a:srgbClr val="002060"/>
              </a:solidFill>
              <a:latin typeface="HP Simplified (Body)"/>
            </a:endParaRPr>
          </a:p>
        </p:txBody>
      </p:sp>
      <p:sp>
        <p:nvSpPr>
          <p:cNvPr id="260" name="AutoShape 557"/>
          <p:cNvSpPr>
            <a:spLocks noChangeArrowheads="1"/>
          </p:cNvSpPr>
          <p:nvPr/>
        </p:nvSpPr>
        <p:spPr bwMode="auto">
          <a:xfrm>
            <a:off x="8861147"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Payment Rejection &amp; </a:t>
            </a:r>
          </a:p>
          <a:p>
            <a:pPr algn="ctr" eaLnBrk="0" hangingPunct="0"/>
            <a:r>
              <a:rPr lang="en-US" sz="800" b="1" dirty="0" smtClean="0">
                <a:solidFill>
                  <a:srgbClr val="002060"/>
                </a:solidFill>
                <a:latin typeface="HP Simplified (Body)"/>
              </a:rPr>
              <a:t>Write-off</a:t>
            </a:r>
            <a:endParaRPr lang="en-US" sz="800" b="1" dirty="0">
              <a:solidFill>
                <a:srgbClr val="002060"/>
              </a:solidFill>
              <a:latin typeface="HP Simplified (Body)"/>
            </a:endParaRPr>
          </a:p>
        </p:txBody>
      </p:sp>
      <p:sp>
        <p:nvSpPr>
          <p:cNvPr id="261" name="AutoShape 557"/>
          <p:cNvSpPr>
            <a:spLocks noChangeArrowheads="1"/>
          </p:cNvSpPr>
          <p:nvPr/>
        </p:nvSpPr>
        <p:spPr bwMode="auto">
          <a:xfrm>
            <a:off x="8861147"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Pricing Model Viewer</a:t>
            </a:r>
          </a:p>
          <a:p>
            <a:pPr algn="ctr" eaLnBrk="0" hangingPunct="0"/>
            <a:r>
              <a:rPr lang="en-US" sz="800" b="1" dirty="0" smtClean="0">
                <a:solidFill>
                  <a:srgbClr val="002060"/>
                </a:solidFill>
                <a:latin typeface="HP Simplified (Body)"/>
              </a:rPr>
              <a:t>and Simulators</a:t>
            </a:r>
            <a:endParaRPr lang="en-US" sz="800" b="1" dirty="0">
              <a:solidFill>
                <a:srgbClr val="002060"/>
              </a:solidFill>
              <a:latin typeface="HP Simplified (Body)"/>
            </a:endParaRPr>
          </a:p>
        </p:txBody>
      </p:sp>
      <p:sp>
        <p:nvSpPr>
          <p:cNvPr id="262" name="AutoShape 557"/>
          <p:cNvSpPr>
            <a:spLocks noChangeArrowheads="1"/>
          </p:cNvSpPr>
          <p:nvPr/>
        </p:nvSpPr>
        <p:spPr bwMode="auto">
          <a:xfrm>
            <a:off x="10335509" y="10541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Reports &amp; Analytics</a:t>
            </a:r>
            <a:endParaRPr lang="en-US" sz="800" b="1" dirty="0">
              <a:solidFill>
                <a:srgbClr val="002060"/>
              </a:solidFill>
              <a:latin typeface="HP Simplified (Body)"/>
            </a:endParaRPr>
          </a:p>
        </p:txBody>
      </p:sp>
      <p:sp>
        <p:nvSpPr>
          <p:cNvPr id="263" name="AutoShape 557"/>
          <p:cNvSpPr>
            <a:spLocks noChangeArrowheads="1"/>
          </p:cNvSpPr>
          <p:nvPr/>
        </p:nvSpPr>
        <p:spPr bwMode="auto">
          <a:xfrm>
            <a:off x="10335509" y="1399379"/>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Unbilled Transaction</a:t>
            </a:r>
          </a:p>
          <a:p>
            <a:pPr algn="ctr" eaLnBrk="0" hangingPunct="0"/>
            <a:r>
              <a:rPr lang="en-US" sz="800" b="1" dirty="0" smtClean="0">
                <a:solidFill>
                  <a:srgbClr val="002060"/>
                </a:solidFill>
                <a:latin typeface="HP Simplified (Body)"/>
              </a:rPr>
              <a:t>Dashboard</a:t>
            </a:r>
            <a:endParaRPr lang="en-US" sz="800" b="1" dirty="0">
              <a:solidFill>
                <a:srgbClr val="002060"/>
              </a:solidFill>
              <a:latin typeface="HP Simplified (Body)"/>
            </a:endParaRPr>
          </a:p>
        </p:txBody>
      </p:sp>
      <p:sp>
        <p:nvSpPr>
          <p:cNvPr id="264" name="AutoShape 557"/>
          <p:cNvSpPr>
            <a:spLocks noChangeArrowheads="1"/>
          </p:cNvSpPr>
          <p:nvPr/>
        </p:nvSpPr>
        <p:spPr bwMode="auto">
          <a:xfrm>
            <a:off x="10335509" y="17446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Executive </a:t>
            </a:r>
          </a:p>
          <a:p>
            <a:pPr algn="ctr" eaLnBrk="0" hangingPunct="0"/>
            <a:r>
              <a:rPr lang="en-US" sz="800" b="1" dirty="0" smtClean="0">
                <a:solidFill>
                  <a:srgbClr val="002060"/>
                </a:solidFill>
                <a:latin typeface="HP Simplified (Body)"/>
              </a:rPr>
              <a:t>Dashboards</a:t>
            </a:r>
            <a:endParaRPr lang="en-US" sz="800" b="1" dirty="0">
              <a:solidFill>
                <a:srgbClr val="002060"/>
              </a:solidFill>
              <a:latin typeface="HP Simplified (Body)"/>
            </a:endParaRPr>
          </a:p>
        </p:txBody>
      </p:sp>
      <p:sp>
        <p:nvSpPr>
          <p:cNvPr id="265" name="AutoShape 557"/>
          <p:cNvSpPr>
            <a:spLocks noChangeArrowheads="1"/>
          </p:cNvSpPr>
          <p:nvPr/>
        </p:nvSpPr>
        <p:spPr bwMode="auto">
          <a:xfrm>
            <a:off x="10335509" y="2089934"/>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Inquiries &amp; Searches</a:t>
            </a:r>
            <a:endParaRPr lang="en-US" sz="800" b="1" dirty="0">
              <a:solidFill>
                <a:srgbClr val="002060"/>
              </a:solidFill>
              <a:latin typeface="HP Simplified (Body)"/>
            </a:endParaRPr>
          </a:p>
        </p:txBody>
      </p:sp>
      <p:sp>
        <p:nvSpPr>
          <p:cNvPr id="266" name="AutoShape 557"/>
          <p:cNvSpPr>
            <a:spLocks noChangeArrowheads="1"/>
          </p:cNvSpPr>
          <p:nvPr/>
        </p:nvSpPr>
        <p:spPr bwMode="auto">
          <a:xfrm>
            <a:off x="3450241" y="1117601"/>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Add Rule</a:t>
            </a:r>
            <a:endParaRPr lang="en-US" sz="800" b="1" dirty="0">
              <a:solidFill>
                <a:srgbClr val="002060"/>
              </a:solidFill>
              <a:latin typeface="HP Simplified (Body)"/>
            </a:endParaRPr>
          </a:p>
        </p:txBody>
      </p:sp>
      <p:sp>
        <p:nvSpPr>
          <p:cNvPr id="267" name="AutoShape 557"/>
          <p:cNvSpPr>
            <a:spLocks noChangeArrowheads="1"/>
          </p:cNvSpPr>
          <p:nvPr/>
        </p:nvSpPr>
        <p:spPr bwMode="auto">
          <a:xfrm>
            <a:off x="3450241" y="1445153"/>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Change Rule</a:t>
            </a:r>
            <a:endParaRPr lang="en-US" sz="800" b="1" dirty="0">
              <a:solidFill>
                <a:srgbClr val="002060"/>
              </a:solidFill>
              <a:latin typeface="HP Simplified (Body)"/>
            </a:endParaRPr>
          </a:p>
        </p:txBody>
      </p:sp>
      <p:sp>
        <p:nvSpPr>
          <p:cNvPr id="268" name="AutoShape 557"/>
          <p:cNvSpPr>
            <a:spLocks noChangeArrowheads="1"/>
          </p:cNvSpPr>
          <p:nvPr/>
        </p:nvSpPr>
        <p:spPr bwMode="auto">
          <a:xfrm>
            <a:off x="3450241" y="2100257"/>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Activate / De-activate </a:t>
            </a:r>
          </a:p>
          <a:p>
            <a:pPr algn="ctr" eaLnBrk="0" hangingPunct="0"/>
            <a:r>
              <a:rPr lang="en-US" sz="800" b="1" dirty="0" smtClean="0">
                <a:solidFill>
                  <a:srgbClr val="002060"/>
                </a:solidFill>
                <a:latin typeface="HP Simplified (Body)"/>
              </a:rPr>
              <a:t>Rule</a:t>
            </a:r>
            <a:endParaRPr lang="en-US" sz="800" b="1" dirty="0">
              <a:solidFill>
                <a:srgbClr val="002060"/>
              </a:solidFill>
              <a:latin typeface="HP Simplified (Body)"/>
            </a:endParaRPr>
          </a:p>
        </p:txBody>
      </p:sp>
      <p:sp>
        <p:nvSpPr>
          <p:cNvPr id="270" name="AutoShape 557"/>
          <p:cNvSpPr>
            <a:spLocks noChangeArrowheads="1"/>
          </p:cNvSpPr>
          <p:nvPr/>
        </p:nvSpPr>
        <p:spPr bwMode="auto">
          <a:xfrm>
            <a:off x="4786110" y="1197415"/>
            <a:ext cx="1020820" cy="188645"/>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Tx Reversal</a:t>
            </a:r>
            <a:endParaRPr lang="en-US" sz="800" b="1" dirty="0">
              <a:solidFill>
                <a:srgbClr val="002060"/>
              </a:solidFill>
              <a:latin typeface="HP Simplified (Body)"/>
            </a:endParaRPr>
          </a:p>
        </p:txBody>
      </p:sp>
      <p:sp>
        <p:nvSpPr>
          <p:cNvPr id="271" name="AutoShape 557"/>
          <p:cNvSpPr>
            <a:spLocks noChangeArrowheads="1"/>
          </p:cNvSpPr>
          <p:nvPr/>
        </p:nvSpPr>
        <p:spPr bwMode="auto">
          <a:xfrm>
            <a:off x="4786110" y="1435100"/>
            <a:ext cx="1020820" cy="188645"/>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Tx Correction</a:t>
            </a:r>
            <a:endParaRPr lang="en-US" sz="800" b="1" dirty="0">
              <a:solidFill>
                <a:srgbClr val="002060"/>
              </a:solidFill>
              <a:latin typeface="HP Simplified (Body)"/>
            </a:endParaRPr>
          </a:p>
        </p:txBody>
      </p:sp>
      <p:sp>
        <p:nvSpPr>
          <p:cNvPr id="272" name="AutoShape 557"/>
          <p:cNvSpPr>
            <a:spLocks noChangeArrowheads="1"/>
          </p:cNvSpPr>
          <p:nvPr/>
        </p:nvSpPr>
        <p:spPr bwMode="auto">
          <a:xfrm>
            <a:off x="4786110" y="1672785"/>
            <a:ext cx="1020820" cy="188645"/>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Tx Deletion</a:t>
            </a:r>
            <a:endParaRPr lang="en-US" sz="800" b="1" dirty="0">
              <a:solidFill>
                <a:srgbClr val="002060"/>
              </a:solidFill>
              <a:latin typeface="HP Simplified (Body)"/>
            </a:endParaRPr>
          </a:p>
        </p:txBody>
      </p:sp>
      <p:sp>
        <p:nvSpPr>
          <p:cNvPr id="273" name="AutoShape 557"/>
          <p:cNvSpPr>
            <a:spLocks noChangeArrowheads="1"/>
          </p:cNvSpPr>
          <p:nvPr/>
        </p:nvSpPr>
        <p:spPr bwMode="auto">
          <a:xfrm>
            <a:off x="4786110" y="1910470"/>
            <a:ext cx="1020820" cy="188645"/>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View ERR Tx</a:t>
            </a:r>
            <a:endParaRPr lang="en-US" sz="800" b="1" dirty="0">
              <a:solidFill>
                <a:srgbClr val="002060"/>
              </a:solidFill>
              <a:latin typeface="HP Simplified (Body)"/>
            </a:endParaRPr>
          </a:p>
        </p:txBody>
      </p:sp>
      <p:sp>
        <p:nvSpPr>
          <p:cNvPr id="274" name="AutoShape 557"/>
          <p:cNvSpPr>
            <a:spLocks noChangeArrowheads="1"/>
          </p:cNvSpPr>
          <p:nvPr/>
        </p:nvSpPr>
        <p:spPr bwMode="auto">
          <a:xfrm>
            <a:off x="4786110" y="2148155"/>
            <a:ext cx="1020820" cy="188645"/>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Approve ERR Tx</a:t>
            </a:r>
            <a:endParaRPr lang="en-US" sz="800" b="1" dirty="0">
              <a:solidFill>
                <a:srgbClr val="002060"/>
              </a:solidFill>
              <a:latin typeface="HP Simplified (Body)"/>
            </a:endParaRPr>
          </a:p>
        </p:txBody>
      </p:sp>
      <p:sp>
        <p:nvSpPr>
          <p:cNvPr id="275" name="AutoShape 557"/>
          <p:cNvSpPr>
            <a:spLocks noChangeArrowheads="1"/>
          </p:cNvSpPr>
          <p:nvPr/>
        </p:nvSpPr>
        <p:spPr bwMode="auto">
          <a:xfrm>
            <a:off x="3450241" y="1772705"/>
            <a:ext cx="1122305" cy="246772"/>
          </a:xfrm>
          <a:prstGeom prst="flowChartProcess">
            <a:avLst/>
          </a:prstGeom>
          <a:solidFill>
            <a:srgbClr val="00FFFF"/>
          </a:solidFill>
          <a:ln w="9525">
            <a:noFill/>
            <a:miter lim="800000"/>
            <a:headEnd type="none" w="sm" len="sm"/>
            <a:tailEnd type="none" w="sm" len="sm"/>
          </a:ln>
          <a:effectLst/>
          <a:scene3d>
            <a:camera prst="orthographicFront">
              <a:rot lat="0" lon="0" rev="0"/>
            </a:camera>
            <a:lightRig rig="contrasting" dir="t">
              <a:rot lat="0" lon="0" rev="7800000"/>
            </a:lightRig>
          </a:scene3d>
          <a:sp3d>
            <a:bevelT w="139700" h="139700"/>
          </a:sp3d>
          <a:extLst/>
        </p:spPr>
        <p:txBody>
          <a:bodyPr wrap="none" lIns="108000" tIns="46800" rIns="93600" bIns="46800" anchor="ctr"/>
          <a:lstStyle/>
          <a:p>
            <a:pPr algn="ctr" eaLnBrk="0" hangingPunct="0"/>
            <a:r>
              <a:rPr lang="en-US" sz="800" b="1" dirty="0" smtClean="0">
                <a:solidFill>
                  <a:srgbClr val="002060"/>
                </a:solidFill>
                <a:latin typeface="HP Simplified (Body)"/>
              </a:rPr>
              <a:t>View / Assign Rule</a:t>
            </a:r>
            <a:endParaRPr lang="en-US" sz="800" b="1" dirty="0">
              <a:solidFill>
                <a:srgbClr val="002060"/>
              </a:solidFill>
              <a:latin typeface="HP Simplified (Body)"/>
            </a:endParaRPr>
          </a:p>
        </p:txBody>
      </p:sp>
    </p:spTree>
    <p:extLst>
      <p:ext uri="{BB962C8B-B14F-4D97-AF65-F5344CB8AC3E}">
        <p14:creationId xmlns:p14="http://schemas.microsoft.com/office/powerpoint/2010/main" val="1136899295"/>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1832" y="152400"/>
            <a:ext cx="11585369" cy="461665"/>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2400" b="1" kern="1200">
                <a:solidFill>
                  <a:schemeClr val="bg2"/>
                </a:solidFill>
                <a:latin typeface="+mj-lt"/>
                <a:ea typeface="+mj-ea"/>
                <a:cs typeface="+mj-cs"/>
              </a:defRPr>
            </a:lvl1pPr>
          </a:lstStyle>
          <a:p>
            <a:r>
              <a:rPr lang="en-US" dirty="0" smtClean="0"/>
              <a:t>COMPLEX FUNCTIONAL USE CASES</a:t>
            </a:r>
            <a:endParaRPr lang="en-US" dirty="0">
              <a:solidFill>
                <a:srgbClr val="C00000"/>
              </a:solidFill>
            </a:endParaRPr>
          </a:p>
        </p:txBody>
      </p:sp>
      <p:sp>
        <p:nvSpPr>
          <p:cNvPr id="5" name="TextBox 4"/>
          <p:cNvSpPr txBox="1"/>
          <p:nvPr/>
        </p:nvSpPr>
        <p:spPr>
          <a:xfrm>
            <a:off x="266700" y="702965"/>
            <a:ext cx="5334000" cy="5663089"/>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1600" b="1" dirty="0" smtClean="0">
                <a:solidFill>
                  <a:srgbClr val="000000"/>
                </a:solidFill>
              </a:rPr>
              <a:t>Data Loading &amp; Validation</a:t>
            </a:r>
          </a:p>
          <a:p>
            <a:pPr marL="742950" lvl="1" indent="-285750">
              <a:spcBef>
                <a:spcPts val="1200"/>
              </a:spcBef>
              <a:buFont typeface="Wingdings" panose="05000000000000000000" pitchFamily="2" charset="2"/>
              <a:buChar char="§"/>
            </a:pPr>
            <a:r>
              <a:rPr lang="en-US" sz="1100" dirty="0" smtClean="0">
                <a:solidFill>
                  <a:srgbClr val="000000"/>
                </a:solidFill>
              </a:rPr>
              <a:t>Loading fails for Tx, reference data, fee &amp; payments</a:t>
            </a:r>
          </a:p>
          <a:p>
            <a:pPr marL="742950" lvl="1" indent="-285750">
              <a:spcBef>
                <a:spcPts val="1200"/>
              </a:spcBef>
              <a:buFont typeface="Wingdings" panose="05000000000000000000" pitchFamily="2" charset="2"/>
              <a:buChar char="§"/>
            </a:pPr>
            <a:r>
              <a:rPr lang="en-US" sz="1100" dirty="0">
                <a:solidFill>
                  <a:srgbClr val="000000"/>
                </a:solidFill>
              </a:rPr>
              <a:t>Data validation </a:t>
            </a:r>
            <a:r>
              <a:rPr lang="en-US" sz="1100" dirty="0" smtClean="0">
                <a:solidFill>
                  <a:srgbClr val="000000"/>
                </a:solidFill>
              </a:rPr>
              <a:t>failed</a:t>
            </a:r>
          </a:p>
          <a:p>
            <a:pPr marL="742950" lvl="1" indent="-285750">
              <a:spcBef>
                <a:spcPts val="1200"/>
              </a:spcBef>
              <a:buFont typeface="Wingdings" panose="05000000000000000000" pitchFamily="2" charset="2"/>
              <a:buChar char="§"/>
            </a:pPr>
            <a:r>
              <a:rPr lang="en-US" sz="1100" dirty="0">
                <a:solidFill>
                  <a:srgbClr val="000000"/>
                </a:solidFill>
              </a:rPr>
              <a:t>Missing references during </a:t>
            </a:r>
            <a:r>
              <a:rPr lang="en-US" sz="1100" dirty="0" smtClean="0">
                <a:solidFill>
                  <a:srgbClr val="000000"/>
                </a:solidFill>
              </a:rPr>
              <a:t>validations</a:t>
            </a:r>
          </a:p>
          <a:p>
            <a:pPr marL="742950" lvl="1" indent="-285750">
              <a:spcBef>
                <a:spcPts val="1200"/>
              </a:spcBef>
              <a:buFont typeface="Wingdings" panose="05000000000000000000" pitchFamily="2" charset="2"/>
              <a:buChar char="§"/>
            </a:pPr>
            <a:r>
              <a:rPr lang="en-US" sz="1100" dirty="0" smtClean="0">
                <a:solidFill>
                  <a:srgbClr val="000000"/>
                </a:solidFill>
              </a:rPr>
              <a:t>Transaction reversal &amp; correction</a:t>
            </a:r>
          </a:p>
          <a:p>
            <a:pPr marL="742950" lvl="1" indent="-285750">
              <a:spcBef>
                <a:spcPts val="1200"/>
              </a:spcBef>
              <a:buFont typeface="Wingdings" panose="05000000000000000000" pitchFamily="2" charset="2"/>
              <a:buChar char="§"/>
            </a:pPr>
            <a:r>
              <a:rPr lang="en-US" sz="1100" dirty="0" smtClean="0">
                <a:solidFill>
                  <a:srgbClr val="000000"/>
                </a:solidFill>
              </a:rPr>
              <a:t>Flag transaction not to be billed</a:t>
            </a:r>
          </a:p>
          <a:p>
            <a:pPr marL="285750" indent="-285750">
              <a:spcBef>
                <a:spcPts val="1200"/>
              </a:spcBef>
              <a:buFont typeface="Wingdings" panose="05000000000000000000" pitchFamily="2" charset="2"/>
              <a:buChar char="§"/>
            </a:pPr>
            <a:r>
              <a:rPr lang="en-US" sz="1600" b="1" dirty="0">
                <a:solidFill>
                  <a:srgbClr val="000000"/>
                </a:solidFill>
              </a:rPr>
              <a:t>Data Aggregation &amp; Price Tagging</a:t>
            </a:r>
          </a:p>
          <a:p>
            <a:pPr marL="742950" lvl="1" indent="-285750">
              <a:spcBef>
                <a:spcPts val="1200"/>
              </a:spcBef>
              <a:buFont typeface="Wingdings" panose="05000000000000000000" pitchFamily="2" charset="2"/>
              <a:buChar char="§"/>
            </a:pPr>
            <a:r>
              <a:rPr lang="en-US" sz="1100" dirty="0" smtClean="0">
                <a:solidFill>
                  <a:srgbClr val="000000"/>
                </a:solidFill>
              </a:rPr>
              <a:t>Change in aggregation rule</a:t>
            </a:r>
          </a:p>
          <a:p>
            <a:pPr marL="742950" lvl="1" indent="-285750">
              <a:spcBef>
                <a:spcPts val="1200"/>
              </a:spcBef>
              <a:buFont typeface="Wingdings" panose="05000000000000000000" pitchFamily="2" charset="2"/>
              <a:buChar char="§"/>
            </a:pPr>
            <a:r>
              <a:rPr lang="en-US" sz="1100" dirty="0" smtClean="0">
                <a:solidFill>
                  <a:srgbClr val="000000"/>
                </a:solidFill>
              </a:rPr>
              <a:t>Change in price</a:t>
            </a:r>
          </a:p>
          <a:p>
            <a:pPr marL="742950" lvl="1" indent="-285750">
              <a:spcBef>
                <a:spcPts val="1200"/>
              </a:spcBef>
              <a:buFont typeface="Wingdings" panose="05000000000000000000" pitchFamily="2" charset="2"/>
              <a:buChar char="§"/>
            </a:pPr>
            <a:r>
              <a:rPr lang="en-US" sz="1100" dirty="0" smtClean="0">
                <a:solidFill>
                  <a:srgbClr val="000000"/>
                </a:solidFill>
              </a:rPr>
              <a:t>Change in billing entity hierarchy</a:t>
            </a:r>
          </a:p>
          <a:p>
            <a:pPr marL="742950" lvl="1" indent="-285750">
              <a:spcBef>
                <a:spcPts val="1200"/>
              </a:spcBef>
              <a:buFont typeface="Wingdings" panose="05000000000000000000" pitchFamily="2" charset="2"/>
              <a:buChar char="§"/>
            </a:pPr>
            <a:r>
              <a:rPr lang="en-US" sz="1100" dirty="0" smtClean="0">
                <a:solidFill>
                  <a:srgbClr val="000000"/>
                </a:solidFill>
              </a:rPr>
              <a:t>Missing prices</a:t>
            </a:r>
          </a:p>
          <a:p>
            <a:pPr marL="285750" indent="-285750">
              <a:spcBef>
                <a:spcPts val="1200"/>
              </a:spcBef>
              <a:buFont typeface="Wingdings" panose="05000000000000000000" pitchFamily="2" charset="2"/>
              <a:buChar char="§"/>
            </a:pPr>
            <a:r>
              <a:rPr lang="en-US" sz="1600" b="1" dirty="0">
                <a:solidFill>
                  <a:srgbClr val="000000"/>
                </a:solidFill>
              </a:rPr>
              <a:t>Billing Calculation Engine</a:t>
            </a:r>
          </a:p>
          <a:p>
            <a:pPr marL="742950" lvl="1" indent="-285750">
              <a:spcBef>
                <a:spcPts val="1200"/>
              </a:spcBef>
              <a:buFont typeface="Wingdings" panose="05000000000000000000" pitchFamily="2" charset="2"/>
              <a:buChar char="§"/>
            </a:pPr>
            <a:r>
              <a:rPr lang="en-US" sz="1100" dirty="0" smtClean="0">
                <a:solidFill>
                  <a:srgbClr val="000000"/>
                </a:solidFill>
              </a:rPr>
              <a:t>Change in billing calculation rule</a:t>
            </a:r>
          </a:p>
          <a:p>
            <a:pPr marL="742950" lvl="1" indent="-285750">
              <a:spcBef>
                <a:spcPts val="1200"/>
              </a:spcBef>
              <a:buFont typeface="Wingdings" panose="05000000000000000000" pitchFamily="2" charset="2"/>
              <a:buChar char="§"/>
            </a:pPr>
            <a:r>
              <a:rPr lang="en-US" sz="1100" dirty="0">
                <a:solidFill>
                  <a:srgbClr val="000000"/>
                </a:solidFill>
              </a:rPr>
              <a:t>Change in price</a:t>
            </a:r>
          </a:p>
          <a:p>
            <a:pPr marL="742950" lvl="1" indent="-285750">
              <a:spcBef>
                <a:spcPts val="1200"/>
              </a:spcBef>
              <a:buFont typeface="Wingdings" panose="05000000000000000000" pitchFamily="2" charset="2"/>
              <a:buChar char="§"/>
            </a:pPr>
            <a:r>
              <a:rPr lang="en-US" sz="1100" dirty="0">
                <a:solidFill>
                  <a:srgbClr val="000000"/>
                </a:solidFill>
              </a:rPr>
              <a:t>Change in billing entity hierarchy</a:t>
            </a:r>
          </a:p>
          <a:p>
            <a:pPr marL="742950" lvl="1" indent="-285750">
              <a:spcBef>
                <a:spcPts val="1200"/>
              </a:spcBef>
              <a:buFont typeface="Wingdings" panose="05000000000000000000" pitchFamily="2" charset="2"/>
              <a:buChar char="§"/>
            </a:pPr>
            <a:r>
              <a:rPr lang="en-US" sz="1100" dirty="0">
                <a:solidFill>
                  <a:srgbClr val="000000"/>
                </a:solidFill>
              </a:rPr>
              <a:t>Missing </a:t>
            </a:r>
            <a:r>
              <a:rPr lang="en-US" sz="1100" dirty="0" smtClean="0">
                <a:solidFill>
                  <a:srgbClr val="000000"/>
                </a:solidFill>
              </a:rPr>
              <a:t>prices</a:t>
            </a:r>
          </a:p>
          <a:p>
            <a:pPr marL="742950" lvl="1" indent="-285750">
              <a:spcBef>
                <a:spcPts val="1200"/>
              </a:spcBef>
              <a:buFont typeface="Wingdings" panose="05000000000000000000" pitchFamily="2" charset="2"/>
              <a:buChar char="§"/>
            </a:pPr>
            <a:r>
              <a:rPr lang="en-US" sz="1100" dirty="0" smtClean="0">
                <a:solidFill>
                  <a:srgbClr val="000000"/>
                </a:solidFill>
              </a:rPr>
              <a:t>Billing Rollback, rerun and backdated billing</a:t>
            </a:r>
            <a:endParaRPr lang="en-US" sz="1400" dirty="0">
              <a:solidFill>
                <a:srgbClr val="000000"/>
              </a:solidFill>
            </a:endParaRPr>
          </a:p>
        </p:txBody>
      </p:sp>
      <p:sp>
        <p:nvSpPr>
          <p:cNvPr id="7" name="TextBox 6"/>
          <p:cNvSpPr txBox="1"/>
          <p:nvPr/>
        </p:nvSpPr>
        <p:spPr>
          <a:xfrm>
            <a:off x="6565901" y="702965"/>
            <a:ext cx="5334000" cy="2354491"/>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1600" b="1" dirty="0" smtClean="0">
                <a:solidFill>
                  <a:srgbClr val="000000"/>
                </a:solidFill>
              </a:rPr>
              <a:t>Invoice</a:t>
            </a:r>
            <a:endParaRPr lang="en-US" sz="1600" b="1" dirty="0">
              <a:solidFill>
                <a:srgbClr val="000000"/>
              </a:solidFill>
            </a:endParaRPr>
          </a:p>
          <a:p>
            <a:pPr marL="742950" lvl="1" indent="-285750">
              <a:spcBef>
                <a:spcPts val="1200"/>
              </a:spcBef>
              <a:buFont typeface="Wingdings" panose="05000000000000000000" pitchFamily="2" charset="2"/>
              <a:buChar char="§"/>
            </a:pPr>
            <a:r>
              <a:rPr lang="en-US" sz="1100" dirty="0" smtClean="0">
                <a:solidFill>
                  <a:srgbClr val="000000"/>
                </a:solidFill>
              </a:rPr>
              <a:t>Invoice cancellation</a:t>
            </a:r>
          </a:p>
          <a:p>
            <a:pPr marL="742950" lvl="1" indent="-285750">
              <a:spcBef>
                <a:spcPts val="1200"/>
              </a:spcBef>
              <a:buFont typeface="Wingdings" panose="05000000000000000000" pitchFamily="2" charset="2"/>
              <a:buChar char="§"/>
            </a:pPr>
            <a:r>
              <a:rPr lang="en-US" sz="1100" dirty="0" smtClean="0">
                <a:solidFill>
                  <a:srgbClr val="000000"/>
                </a:solidFill>
              </a:rPr>
              <a:t>Invoice rejection</a:t>
            </a:r>
          </a:p>
          <a:p>
            <a:pPr marL="742950" lvl="1" indent="-285750">
              <a:spcBef>
                <a:spcPts val="1200"/>
              </a:spcBef>
              <a:buFont typeface="Wingdings" panose="05000000000000000000" pitchFamily="2" charset="2"/>
              <a:buChar char="§"/>
            </a:pPr>
            <a:r>
              <a:rPr lang="en-US" sz="1100" dirty="0" smtClean="0">
                <a:solidFill>
                  <a:srgbClr val="000000"/>
                </a:solidFill>
              </a:rPr>
              <a:t>Invoice re-creation</a:t>
            </a:r>
          </a:p>
          <a:p>
            <a:pPr marL="285750" indent="-285750">
              <a:spcBef>
                <a:spcPts val="1200"/>
              </a:spcBef>
              <a:buFont typeface="Wingdings" panose="05000000000000000000" pitchFamily="2" charset="2"/>
              <a:buChar char="§"/>
            </a:pPr>
            <a:r>
              <a:rPr lang="en-US" sz="1600" b="1" dirty="0" smtClean="0">
                <a:solidFill>
                  <a:srgbClr val="000000"/>
                </a:solidFill>
              </a:rPr>
              <a:t>Payments &amp; Collections</a:t>
            </a:r>
            <a:endParaRPr lang="en-US" sz="1600" b="1" dirty="0">
              <a:solidFill>
                <a:srgbClr val="000000"/>
              </a:solidFill>
            </a:endParaRPr>
          </a:p>
          <a:p>
            <a:pPr marL="742950" lvl="1" indent="-285750">
              <a:spcBef>
                <a:spcPts val="1200"/>
              </a:spcBef>
              <a:buFont typeface="Wingdings" panose="05000000000000000000" pitchFamily="2" charset="2"/>
              <a:buChar char="§"/>
            </a:pPr>
            <a:r>
              <a:rPr lang="en-US" sz="1100" dirty="0" smtClean="0">
                <a:solidFill>
                  <a:srgbClr val="000000"/>
                </a:solidFill>
              </a:rPr>
              <a:t>Collection Reversal</a:t>
            </a:r>
          </a:p>
          <a:p>
            <a:pPr marL="742950" lvl="1" indent="-285750">
              <a:spcBef>
                <a:spcPts val="1200"/>
              </a:spcBef>
              <a:buFont typeface="Wingdings" panose="05000000000000000000" pitchFamily="2" charset="2"/>
              <a:buChar char="§"/>
            </a:pPr>
            <a:r>
              <a:rPr lang="en-US" sz="1100" dirty="0" smtClean="0">
                <a:solidFill>
                  <a:srgbClr val="000000"/>
                </a:solidFill>
              </a:rPr>
              <a:t>Collection rejection</a:t>
            </a:r>
            <a:endParaRPr lang="en-US" sz="1400" dirty="0">
              <a:solidFill>
                <a:srgbClr val="000000"/>
              </a:solidFill>
            </a:endParaRPr>
          </a:p>
        </p:txBody>
      </p:sp>
    </p:spTree>
    <p:extLst>
      <p:ext uri="{BB962C8B-B14F-4D97-AF65-F5344CB8AC3E}">
        <p14:creationId xmlns:p14="http://schemas.microsoft.com/office/powerpoint/2010/main" val="1599984749"/>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1832" y="152400"/>
            <a:ext cx="11585369" cy="461665"/>
          </a:xfrm>
          <a:prstGeom prst="rect">
            <a:avLst/>
          </a:prstGeom>
        </p:spPr>
        <p:txBody>
          <a:bodyPr vert="horz" lIns="91440" tIns="45720" rIns="91440" bIns="45720" rtlCol="0" anchor="t" anchorCtr="0">
            <a:noAutofit/>
          </a:bodyPr>
          <a:lstStyle>
            <a:lvl1pPr algn="l" defTabSz="914400" rtl="0" eaLnBrk="1" latinLnBrk="0" hangingPunct="1">
              <a:lnSpc>
                <a:spcPct val="100000"/>
              </a:lnSpc>
              <a:spcBef>
                <a:spcPct val="0"/>
              </a:spcBef>
              <a:buNone/>
              <a:defRPr sz="2400" b="1" kern="1200">
                <a:solidFill>
                  <a:schemeClr val="bg2"/>
                </a:solidFill>
                <a:latin typeface="+mj-lt"/>
                <a:ea typeface="+mj-ea"/>
                <a:cs typeface="+mj-cs"/>
              </a:defRPr>
            </a:lvl1pPr>
          </a:lstStyle>
          <a:p>
            <a:r>
              <a:rPr lang="en-US" dirty="0" smtClean="0"/>
              <a:t>COMPLEX FUNCTIONAL USE CASES</a:t>
            </a:r>
            <a:endParaRPr lang="en-US" dirty="0">
              <a:solidFill>
                <a:srgbClr val="C00000"/>
              </a:solidFill>
            </a:endParaRPr>
          </a:p>
        </p:txBody>
      </p:sp>
      <p:sp>
        <p:nvSpPr>
          <p:cNvPr id="5" name="TextBox 4"/>
          <p:cNvSpPr txBox="1"/>
          <p:nvPr/>
        </p:nvSpPr>
        <p:spPr>
          <a:xfrm>
            <a:off x="266700" y="702965"/>
            <a:ext cx="5334000" cy="5478423"/>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1400" dirty="0">
                <a:solidFill>
                  <a:srgbClr val="000000"/>
                </a:solidFill>
              </a:rPr>
              <a:t>Change in billing entity hierarchy</a:t>
            </a:r>
          </a:p>
          <a:p>
            <a:pPr marL="285750" indent="-285750">
              <a:spcBef>
                <a:spcPts val="1200"/>
              </a:spcBef>
              <a:buFont typeface="Wingdings" panose="05000000000000000000" pitchFamily="2" charset="2"/>
              <a:buChar char="§"/>
            </a:pPr>
            <a:r>
              <a:rPr lang="en-US" sz="1400" dirty="0" smtClean="0">
                <a:solidFill>
                  <a:srgbClr val="000000"/>
                </a:solidFill>
              </a:rPr>
              <a:t>Tx </a:t>
            </a:r>
            <a:r>
              <a:rPr lang="en-US" sz="1400" dirty="0">
                <a:solidFill>
                  <a:srgbClr val="000000"/>
                </a:solidFill>
              </a:rPr>
              <a:t>Load reversal</a:t>
            </a:r>
          </a:p>
          <a:p>
            <a:pPr marL="285750" indent="-285750">
              <a:spcBef>
                <a:spcPts val="1200"/>
              </a:spcBef>
              <a:buFont typeface="Wingdings" panose="05000000000000000000" pitchFamily="2" charset="2"/>
              <a:buChar char="§"/>
            </a:pPr>
            <a:r>
              <a:rPr lang="en-US" sz="1400" dirty="0">
                <a:solidFill>
                  <a:srgbClr val="000000"/>
                </a:solidFill>
              </a:rPr>
              <a:t>Tx correction / deletion</a:t>
            </a:r>
          </a:p>
          <a:p>
            <a:pPr marL="285750" indent="-285750">
              <a:spcBef>
                <a:spcPts val="1200"/>
              </a:spcBef>
              <a:buFont typeface="Wingdings" panose="05000000000000000000" pitchFamily="2" charset="2"/>
              <a:buChar char="§"/>
            </a:pPr>
            <a:r>
              <a:rPr lang="en-US" sz="1400" dirty="0">
                <a:solidFill>
                  <a:srgbClr val="000000"/>
                </a:solidFill>
              </a:rPr>
              <a:t>Change in billing rules</a:t>
            </a:r>
          </a:p>
          <a:p>
            <a:pPr marL="285750" indent="-285750">
              <a:spcBef>
                <a:spcPts val="1200"/>
              </a:spcBef>
              <a:buFont typeface="Wingdings" panose="05000000000000000000" pitchFamily="2" charset="2"/>
              <a:buChar char="§"/>
            </a:pPr>
            <a:r>
              <a:rPr lang="en-US" sz="1400" dirty="0">
                <a:solidFill>
                  <a:srgbClr val="000000"/>
                </a:solidFill>
              </a:rPr>
              <a:t>Billing calculation rollback</a:t>
            </a:r>
          </a:p>
          <a:p>
            <a:pPr marL="285750" indent="-285750">
              <a:spcBef>
                <a:spcPts val="1200"/>
              </a:spcBef>
              <a:buFont typeface="Wingdings" panose="05000000000000000000" pitchFamily="2" charset="2"/>
              <a:buChar char="§"/>
            </a:pPr>
            <a:r>
              <a:rPr lang="en-US" sz="1400" dirty="0">
                <a:solidFill>
                  <a:srgbClr val="000000"/>
                </a:solidFill>
              </a:rPr>
              <a:t>Billing calculation rerun</a:t>
            </a:r>
          </a:p>
          <a:p>
            <a:pPr marL="285750" indent="-285750">
              <a:spcBef>
                <a:spcPts val="1200"/>
              </a:spcBef>
              <a:buFont typeface="Wingdings" panose="05000000000000000000" pitchFamily="2" charset="2"/>
              <a:buChar char="§"/>
            </a:pPr>
            <a:r>
              <a:rPr lang="en-US" sz="1400" dirty="0">
                <a:solidFill>
                  <a:srgbClr val="000000"/>
                </a:solidFill>
              </a:rPr>
              <a:t>On demand billing calculation</a:t>
            </a:r>
          </a:p>
          <a:p>
            <a:pPr marL="285750" indent="-285750">
              <a:spcBef>
                <a:spcPts val="1200"/>
              </a:spcBef>
              <a:buFont typeface="Wingdings" panose="05000000000000000000" pitchFamily="2" charset="2"/>
              <a:buChar char="§"/>
            </a:pPr>
            <a:r>
              <a:rPr lang="en-US" sz="1400" dirty="0">
                <a:solidFill>
                  <a:srgbClr val="000000"/>
                </a:solidFill>
              </a:rPr>
              <a:t>Perform backdated billing calculation</a:t>
            </a:r>
          </a:p>
          <a:p>
            <a:pPr marL="285750" indent="-285750">
              <a:spcBef>
                <a:spcPts val="1200"/>
              </a:spcBef>
              <a:buFont typeface="Wingdings" panose="05000000000000000000" pitchFamily="2" charset="2"/>
              <a:buChar char="§"/>
            </a:pPr>
            <a:r>
              <a:rPr lang="en-US" sz="1400" dirty="0">
                <a:solidFill>
                  <a:srgbClr val="000000"/>
                </a:solidFill>
              </a:rPr>
              <a:t>Invoice Stop / resume process</a:t>
            </a:r>
          </a:p>
          <a:p>
            <a:pPr marL="285750" indent="-285750">
              <a:spcBef>
                <a:spcPts val="1200"/>
              </a:spcBef>
              <a:buFont typeface="Wingdings" panose="05000000000000000000" pitchFamily="2" charset="2"/>
              <a:buChar char="§"/>
            </a:pPr>
            <a:r>
              <a:rPr lang="en-US" sz="1400" dirty="0">
                <a:solidFill>
                  <a:srgbClr val="000000"/>
                </a:solidFill>
              </a:rPr>
              <a:t>Invoice cancellation process</a:t>
            </a:r>
          </a:p>
          <a:p>
            <a:pPr marL="285750" indent="-285750">
              <a:spcBef>
                <a:spcPts val="1200"/>
              </a:spcBef>
              <a:buFont typeface="Wingdings" panose="05000000000000000000" pitchFamily="2" charset="2"/>
              <a:buChar char="§"/>
            </a:pPr>
            <a:r>
              <a:rPr lang="en-US" sz="1400" dirty="0">
                <a:solidFill>
                  <a:srgbClr val="000000"/>
                </a:solidFill>
              </a:rPr>
              <a:t>Manual Invoice creation</a:t>
            </a:r>
          </a:p>
          <a:p>
            <a:pPr marL="285750" indent="-285750">
              <a:spcBef>
                <a:spcPts val="1200"/>
              </a:spcBef>
              <a:buFont typeface="Wingdings" panose="05000000000000000000" pitchFamily="2" charset="2"/>
              <a:buChar char="§"/>
            </a:pPr>
            <a:r>
              <a:rPr lang="en-US" sz="1400" dirty="0">
                <a:solidFill>
                  <a:srgbClr val="000000"/>
                </a:solidFill>
              </a:rPr>
              <a:t>On demand invoice</a:t>
            </a:r>
          </a:p>
          <a:p>
            <a:pPr marL="285750" indent="-285750">
              <a:spcBef>
                <a:spcPts val="1200"/>
              </a:spcBef>
              <a:buFont typeface="Wingdings" panose="05000000000000000000" pitchFamily="2" charset="2"/>
              <a:buChar char="§"/>
            </a:pPr>
            <a:r>
              <a:rPr lang="en-US" sz="1400" dirty="0">
                <a:solidFill>
                  <a:srgbClr val="000000"/>
                </a:solidFill>
              </a:rPr>
              <a:t>Trail invoice </a:t>
            </a:r>
          </a:p>
          <a:p>
            <a:pPr marL="285750" indent="-285750">
              <a:spcBef>
                <a:spcPts val="1200"/>
              </a:spcBef>
              <a:buFont typeface="Wingdings" panose="05000000000000000000" pitchFamily="2" charset="2"/>
              <a:buChar char="§"/>
            </a:pPr>
            <a:r>
              <a:rPr lang="en-US" sz="1400" dirty="0">
                <a:solidFill>
                  <a:srgbClr val="000000"/>
                </a:solidFill>
              </a:rPr>
              <a:t>Special Charges</a:t>
            </a:r>
          </a:p>
          <a:p>
            <a:pPr marL="285750" indent="-285750">
              <a:spcBef>
                <a:spcPts val="1200"/>
              </a:spcBef>
              <a:buFont typeface="Wingdings" panose="05000000000000000000" pitchFamily="2" charset="2"/>
              <a:buChar char="§"/>
            </a:pPr>
            <a:r>
              <a:rPr lang="en-US" sz="1400" dirty="0" smtClean="0">
                <a:solidFill>
                  <a:srgbClr val="000000"/>
                </a:solidFill>
              </a:rPr>
              <a:t>Discounts</a:t>
            </a:r>
            <a:endParaRPr lang="en-US" sz="1400" dirty="0">
              <a:solidFill>
                <a:srgbClr val="000000"/>
              </a:solidFill>
            </a:endParaRPr>
          </a:p>
        </p:txBody>
      </p:sp>
      <p:sp>
        <p:nvSpPr>
          <p:cNvPr id="7" name="TextBox 6"/>
          <p:cNvSpPr txBox="1"/>
          <p:nvPr/>
        </p:nvSpPr>
        <p:spPr>
          <a:xfrm>
            <a:off x="6565901" y="702965"/>
            <a:ext cx="5334000" cy="5478423"/>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1400" dirty="0">
                <a:solidFill>
                  <a:srgbClr val="000000"/>
                </a:solidFill>
              </a:rPr>
              <a:t>Change in reference data</a:t>
            </a:r>
          </a:p>
          <a:p>
            <a:pPr marL="285750" indent="-285750">
              <a:spcBef>
                <a:spcPts val="1200"/>
              </a:spcBef>
              <a:buFont typeface="Wingdings" panose="05000000000000000000" pitchFamily="2" charset="2"/>
              <a:buChar char="§"/>
            </a:pPr>
            <a:r>
              <a:rPr lang="en-US" sz="1400" dirty="0">
                <a:solidFill>
                  <a:srgbClr val="000000"/>
                </a:solidFill>
              </a:rPr>
              <a:t>Invoice approval process</a:t>
            </a:r>
          </a:p>
          <a:p>
            <a:pPr marL="285750" indent="-285750">
              <a:spcBef>
                <a:spcPts val="1200"/>
              </a:spcBef>
              <a:buFont typeface="Wingdings" panose="05000000000000000000" pitchFamily="2" charset="2"/>
              <a:buChar char="§"/>
            </a:pPr>
            <a:r>
              <a:rPr lang="en-US" sz="1400" dirty="0">
                <a:solidFill>
                  <a:srgbClr val="000000"/>
                </a:solidFill>
              </a:rPr>
              <a:t>Invoice rejection process</a:t>
            </a:r>
          </a:p>
          <a:p>
            <a:pPr marL="285750" indent="-285750">
              <a:spcBef>
                <a:spcPts val="1200"/>
              </a:spcBef>
              <a:buFont typeface="Wingdings" panose="05000000000000000000" pitchFamily="2" charset="2"/>
              <a:buChar char="§"/>
            </a:pPr>
            <a:r>
              <a:rPr lang="en-US" sz="1400" dirty="0">
                <a:solidFill>
                  <a:srgbClr val="000000"/>
                </a:solidFill>
              </a:rPr>
              <a:t>Invoice correction process</a:t>
            </a:r>
          </a:p>
          <a:p>
            <a:pPr marL="285750" indent="-285750">
              <a:spcBef>
                <a:spcPts val="1200"/>
              </a:spcBef>
              <a:buFont typeface="Wingdings" panose="05000000000000000000" pitchFamily="2" charset="2"/>
              <a:buChar char="§"/>
            </a:pPr>
            <a:r>
              <a:rPr lang="en-US" sz="1400" dirty="0">
                <a:solidFill>
                  <a:srgbClr val="000000"/>
                </a:solidFill>
              </a:rPr>
              <a:t>Dispute &amp; adjustments</a:t>
            </a:r>
          </a:p>
          <a:p>
            <a:pPr marL="285750" indent="-285750">
              <a:spcBef>
                <a:spcPts val="1200"/>
              </a:spcBef>
              <a:buFont typeface="Wingdings" panose="05000000000000000000" pitchFamily="2" charset="2"/>
              <a:buChar char="§"/>
            </a:pPr>
            <a:r>
              <a:rPr lang="en-US" sz="1400" dirty="0">
                <a:solidFill>
                  <a:srgbClr val="000000"/>
                </a:solidFill>
              </a:rPr>
              <a:t>Payments &amp; Collection</a:t>
            </a:r>
          </a:p>
          <a:p>
            <a:pPr marL="285750" indent="-285750">
              <a:spcBef>
                <a:spcPts val="1200"/>
              </a:spcBef>
              <a:buFont typeface="Wingdings" panose="05000000000000000000" pitchFamily="2" charset="2"/>
              <a:buChar char="§"/>
            </a:pPr>
            <a:r>
              <a:rPr lang="en-US" sz="1400" dirty="0">
                <a:solidFill>
                  <a:srgbClr val="000000"/>
                </a:solidFill>
              </a:rPr>
              <a:t>Prepaid collection</a:t>
            </a:r>
          </a:p>
          <a:p>
            <a:pPr marL="285750" indent="-285750">
              <a:spcBef>
                <a:spcPts val="1200"/>
              </a:spcBef>
              <a:buFont typeface="Wingdings" panose="05000000000000000000" pitchFamily="2" charset="2"/>
              <a:buChar char="§"/>
            </a:pPr>
            <a:r>
              <a:rPr lang="en-US" sz="1400" dirty="0">
                <a:solidFill>
                  <a:srgbClr val="000000"/>
                </a:solidFill>
              </a:rPr>
              <a:t>Bulk collection processing</a:t>
            </a:r>
          </a:p>
          <a:p>
            <a:pPr marL="285750" indent="-285750">
              <a:spcBef>
                <a:spcPts val="1200"/>
              </a:spcBef>
              <a:buFont typeface="Wingdings" panose="05000000000000000000" pitchFamily="2" charset="2"/>
              <a:buChar char="§"/>
            </a:pPr>
            <a:r>
              <a:rPr lang="en-US" sz="1400" dirty="0">
                <a:solidFill>
                  <a:srgbClr val="000000"/>
                </a:solidFill>
              </a:rPr>
              <a:t>Full / partial collection processing</a:t>
            </a:r>
          </a:p>
          <a:p>
            <a:pPr marL="285750" indent="-285750">
              <a:spcBef>
                <a:spcPts val="1200"/>
              </a:spcBef>
              <a:buFont typeface="Wingdings" panose="05000000000000000000" pitchFamily="2" charset="2"/>
              <a:buChar char="§"/>
            </a:pPr>
            <a:r>
              <a:rPr lang="en-US" sz="1400" dirty="0">
                <a:solidFill>
                  <a:srgbClr val="000000"/>
                </a:solidFill>
              </a:rPr>
              <a:t>Collection rejection</a:t>
            </a:r>
          </a:p>
          <a:p>
            <a:pPr marL="285750" indent="-285750">
              <a:spcBef>
                <a:spcPts val="1200"/>
              </a:spcBef>
              <a:buFont typeface="Wingdings" panose="05000000000000000000" pitchFamily="2" charset="2"/>
              <a:buChar char="§"/>
            </a:pPr>
            <a:r>
              <a:rPr lang="en-US" sz="1400" dirty="0">
                <a:solidFill>
                  <a:srgbClr val="000000"/>
                </a:solidFill>
              </a:rPr>
              <a:t>Collection reversal</a:t>
            </a:r>
          </a:p>
          <a:p>
            <a:pPr marL="285750" indent="-285750">
              <a:spcBef>
                <a:spcPts val="1200"/>
              </a:spcBef>
              <a:buFont typeface="Wingdings" panose="05000000000000000000" pitchFamily="2" charset="2"/>
              <a:buChar char="§"/>
            </a:pPr>
            <a:r>
              <a:rPr lang="en-US" sz="1400" dirty="0">
                <a:solidFill>
                  <a:srgbClr val="000000"/>
                </a:solidFill>
              </a:rPr>
              <a:t>Collection correction</a:t>
            </a:r>
          </a:p>
          <a:p>
            <a:pPr marL="285750" indent="-285750">
              <a:spcBef>
                <a:spcPts val="1200"/>
              </a:spcBef>
              <a:buFont typeface="Wingdings" panose="05000000000000000000" pitchFamily="2" charset="2"/>
              <a:buChar char="§"/>
            </a:pPr>
            <a:r>
              <a:rPr lang="en-US" sz="1400" dirty="0">
                <a:solidFill>
                  <a:srgbClr val="000000"/>
                </a:solidFill>
              </a:rPr>
              <a:t>Collection reminder</a:t>
            </a:r>
          </a:p>
          <a:p>
            <a:pPr marL="285750" indent="-285750">
              <a:spcBef>
                <a:spcPts val="1200"/>
              </a:spcBef>
              <a:buFont typeface="Wingdings" panose="05000000000000000000" pitchFamily="2" charset="2"/>
              <a:buChar char="§"/>
            </a:pPr>
            <a:r>
              <a:rPr lang="en-US" sz="1400" dirty="0">
                <a:solidFill>
                  <a:srgbClr val="000000"/>
                </a:solidFill>
              </a:rPr>
              <a:t>Possibility to exclude / write off / forgive</a:t>
            </a:r>
          </a:p>
          <a:p>
            <a:pPr marL="285750" indent="-285750">
              <a:spcBef>
                <a:spcPts val="1200"/>
              </a:spcBef>
              <a:buFont typeface="Wingdings" panose="05000000000000000000" pitchFamily="2" charset="2"/>
              <a:buChar char="§"/>
            </a:pPr>
            <a:endParaRPr lang="en-US" sz="1400" dirty="0">
              <a:solidFill>
                <a:srgbClr val="000000"/>
              </a:solidFill>
            </a:endParaRPr>
          </a:p>
        </p:txBody>
      </p:sp>
    </p:spTree>
    <p:extLst>
      <p:ext uri="{BB962C8B-B14F-4D97-AF65-F5344CB8AC3E}">
        <p14:creationId xmlns:p14="http://schemas.microsoft.com/office/powerpoint/2010/main" val="3669017188"/>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057400"/>
            <a:ext cx="7924800" cy="400110"/>
          </a:xfrm>
          <a:prstGeom prst="rect">
            <a:avLst/>
          </a:prstGeom>
          <a:noFill/>
        </p:spPr>
        <p:txBody>
          <a:bodyPr wrap="square" rtlCol="0">
            <a:spAutoFit/>
          </a:bodyPr>
          <a:lstStyle/>
          <a:p>
            <a:pPr>
              <a:spcBef>
                <a:spcPts val="1200"/>
              </a:spcBef>
            </a:pPr>
            <a:r>
              <a:rPr lang="en-US" sz="2000" b="1" dirty="0" smtClean="0">
                <a:solidFill>
                  <a:srgbClr val="000000"/>
                </a:solidFill>
                <a:latin typeface="Calibri" panose="020F0502020204030204" pitchFamily="34" charset="0"/>
              </a:rPr>
              <a:t>Business Case Analysis</a:t>
            </a:r>
            <a:endParaRPr lang="en-US" sz="2000" b="1" dirty="0">
              <a:solidFill>
                <a:srgbClr val="000000"/>
              </a:solidFill>
              <a:latin typeface="Calibri" panose="020F0502020204030204" pitchFamily="34" charset="0"/>
            </a:endParaRPr>
          </a:p>
        </p:txBody>
      </p:sp>
      <p:sp>
        <p:nvSpPr>
          <p:cNvPr id="3" name="TextBox 2"/>
          <p:cNvSpPr txBox="1"/>
          <p:nvPr/>
        </p:nvSpPr>
        <p:spPr>
          <a:xfrm>
            <a:off x="8991600" y="740272"/>
            <a:ext cx="1701107" cy="769441"/>
          </a:xfrm>
          <a:prstGeom prst="rect">
            <a:avLst/>
          </a:prstGeom>
          <a:noFill/>
        </p:spPr>
        <p:txBody>
          <a:bodyPr wrap="none" rtlCol="0">
            <a:spAutoFit/>
          </a:bodyPr>
          <a:lstStyle/>
          <a:p>
            <a:r>
              <a:rPr lang="en-US" sz="4400" dirty="0" smtClean="0">
                <a:solidFill>
                  <a:srgbClr val="FF0000"/>
                </a:solidFill>
                <a:latin typeface="Calibri"/>
                <a:cs typeface="Calibri"/>
              </a:rPr>
              <a:t>DRAFT</a:t>
            </a:r>
            <a:endParaRPr lang="en-US" sz="4400" dirty="0">
              <a:solidFill>
                <a:srgbClr val="FF0000"/>
              </a:solidFill>
              <a:latin typeface="Calibri"/>
              <a:cs typeface="Calibri"/>
            </a:endParaRPr>
          </a:p>
        </p:txBody>
      </p:sp>
    </p:spTree>
    <p:extLst>
      <p:ext uri="{BB962C8B-B14F-4D97-AF65-F5344CB8AC3E}">
        <p14:creationId xmlns:p14="http://schemas.microsoft.com/office/powerpoint/2010/main" val="148159557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Calibri" panose="020F0502020204030204" pitchFamily="34" charset="0"/>
                <a:cs typeface="Calibri" panose="020F0502020204030204" pitchFamily="34" charset="0"/>
              </a:rPr>
              <a:t>Billing Project Cost and Head Count Estimates</a:t>
            </a:r>
            <a:endParaRPr lang="en-US" sz="2000" dirty="0">
              <a:latin typeface="Calibri" panose="020F0502020204030204" pitchFamily="34" charset="0"/>
              <a:cs typeface="Calibri" panose="020F0502020204030204" pitchFamily="34" charset="0"/>
            </a:endParaRPr>
          </a:p>
        </p:txBody>
      </p:sp>
      <p:sp>
        <p:nvSpPr>
          <p:cNvPr id="14" name="Rectangle 13"/>
          <p:cNvSpPr/>
          <p:nvPr/>
        </p:nvSpPr>
        <p:spPr>
          <a:xfrm>
            <a:off x="304800" y="889854"/>
            <a:ext cx="6096000" cy="253146"/>
          </a:xfrm>
          <a:prstGeom prst="rect">
            <a:avLst/>
          </a:prstGeom>
        </p:spPr>
        <p:txBody>
          <a:bodyPr>
            <a:spAutoFit/>
          </a:bodyPr>
          <a:lstStyle/>
          <a:p>
            <a:pPr marL="171450" indent="-171450" defTabSz="877888">
              <a:lnSpc>
                <a:spcPct val="95000"/>
              </a:lnSpc>
              <a:spcBef>
                <a:spcPct val="0"/>
              </a:spcBef>
              <a:buFont typeface="Arial" panose="020B0604020202020204" pitchFamily="34" charset="0"/>
              <a:buChar char="•"/>
              <a:tabLst>
                <a:tab pos="968375" algn="r"/>
              </a:tabLst>
            </a:pPr>
            <a:r>
              <a:rPr lang="en-US" sz="1100" b="1" dirty="0">
                <a:solidFill>
                  <a:srgbClr val="FF0000"/>
                </a:solidFill>
                <a:latin typeface="Calibri" panose="020F0502020204030204" pitchFamily="34" charset="0"/>
                <a:cs typeface="Calibri" panose="020F0502020204030204" pitchFamily="34" charset="0"/>
              </a:rPr>
              <a:t>Note: The Project Cost assumes the current Operating budget and Incremental spend</a:t>
            </a:r>
          </a:p>
        </p:txBody>
      </p:sp>
      <p:sp>
        <p:nvSpPr>
          <p:cNvPr id="4" name="TextBox 3"/>
          <p:cNvSpPr txBox="1"/>
          <p:nvPr/>
        </p:nvSpPr>
        <p:spPr>
          <a:xfrm>
            <a:off x="479961" y="4191000"/>
            <a:ext cx="5920839" cy="2143664"/>
          </a:xfrm>
          <a:prstGeom prst="rect">
            <a:avLst/>
          </a:prstGeom>
          <a:noFill/>
        </p:spPr>
        <p:txBody>
          <a:bodyPr wrap="square" rtlCol="0">
            <a:spAutoFit/>
          </a:bodyPr>
          <a:lstStyle/>
          <a:p>
            <a:pPr lvl="0">
              <a:lnSpc>
                <a:spcPct val="90000"/>
              </a:lnSpc>
            </a:pPr>
            <a:r>
              <a:rPr lang="en-US" sz="1200" b="1" dirty="0" smtClean="0">
                <a:solidFill>
                  <a:srgbClr val="000000"/>
                </a:solidFill>
                <a:latin typeface="Calibri" panose="020F0502020204030204" pitchFamily="34" charset="0"/>
                <a:cs typeface="Calibri" panose="020F0502020204030204" pitchFamily="34" charset="0"/>
              </a:rPr>
              <a:t>Billing </a:t>
            </a:r>
            <a:r>
              <a:rPr lang="en-US" sz="1200" b="1" dirty="0">
                <a:solidFill>
                  <a:srgbClr val="000000"/>
                </a:solidFill>
                <a:latin typeface="Calibri" panose="020F0502020204030204" pitchFamily="34" charset="0"/>
                <a:cs typeface="Calibri" panose="020F0502020204030204" pitchFamily="34" charset="0"/>
              </a:rPr>
              <a:t>IT Head Count:</a:t>
            </a:r>
          </a:p>
          <a:p>
            <a:pPr marL="566738" indent="-171450">
              <a:lnSpc>
                <a:spcPct val="90000"/>
              </a:lnSpc>
              <a:spcBef>
                <a:spcPts val="300"/>
              </a:spcBef>
              <a:buFont typeface="Arial" panose="020B0604020202020204" pitchFamily="34" charset="0"/>
              <a:buChar char="•"/>
            </a:pPr>
            <a:r>
              <a:rPr lang="en-US" sz="1200" dirty="0" smtClean="0">
                <a:solidFill>
                  <a:schemeClr val="bg2"/>
                </a:solidFill>
                <a:latin typeface="Calibri" panose="020F0502020204030204" pitchFamily="34" charset="0"/>
                <a:cs typeface="Calibri" panose="020F0502020204030204" pitchFamily="34" charset="0"/>
              </a:rPr>
              <a:t>IT </a:t>
            </a:r>
            <a:r>
              <a:rPr lang="en-US" sz="1200" dirty="0">
                <a:solidFill>
                  <a:schemeClr val="bg2"/>
                </a:solidFill>
                <a:latin typeface="Calibri" panose="020F0502020204030204" pitchFamily="34" charset="0"/>
                <a:cs typeface="Calibri" panose="020F0502020204030204" pitchFamily="34" charset="0"/>
              </a:rPr>
              <a:t>Systems Headcount Breakdown:</a:t>
            </a:r>
          </a:p>
          <a:p>
            <a:pPr marL="1023938" lvl="1" indent="-171450">
              <a:lnSpc>
                <a:spcPct val="90000"/>
              </a:lnSpc>
              <a:spcBef>
                <a:spcPts val="300"/>
              </a:spcBef>
              <a:buFont typeface="Arial" panose="020B0604020202020204" pitchFamily="34" charset="0"/>
              <a:buChar char="•"/>
            </a:pPr>
            <a:r>
              <a:rPr lang="en-US" sz="1200" dirty="0">
                <a:solidFill>
                  <a:schemeClr val="bg2"/>
                </a:solidFill>
                <a:latin typeface="Calibri" panose="020F0502020204030204" pitchFamily="34" charset="0"/>
                <a:cs typeface="Calibri" panose="020F0502020204030204" pitchFamily="34" charset="0"/>
              </a:rPr>
              <a:t>Billing Processing Systems:  IT Funded – </a:t>
            </a:r>
            <a:r>
              <a:rPr lang="en-US" sz="1200" dirty="0" smtClean="0">
                <a:solidFill>
                  <a:schemeClr val="bg2"/>
                </a:solidFill>
                <a:latin typeface="Calibri" panose="020F0502020204030204" pitchFamily="34" charset="0"/>
                <a:cs typeface="Calibri" panose="020F0502020204030204" pitchFamily="34" charset="0"/>
              </a:rPr>
              <a:t>26 </a:t>
            </a:r>
            <a:r>
              <a:rPr lang="en-US" sz="1200" dirty="0">
                <a:solidFill>
                  <a:schemeClr val="bg2"/>
                </a:solidFill>
                <a:latin typeface="Calibri" panose="020F0502020204030204" pitchFamily="34" charset="0"/>
                <a:cs typeface="Calibri" panose="020F0502020204030204" pitchFamily="34" charset="0"/>
              </a:rPr>
              <a:t>HC; Incremental – </a:t>
            </a:r>
            <a:r>
              <a:rPr lang="en-US" sz="1200" dirty="0" smtClean="0">
                <a:solidFill>
                  <a:schemeClr val="bg2"/>
                </a:solidFill>
                <a:latin typeface="Calibri" panose="020F0502020204030204" pitchFamily="34" charset="0"/>
                <a:cs typeface="Calibri" panose="020F0502020204030204" pitchFamily="34" charset="0"/>
              </a:rPr>
              <a:t>34 </a:t>
            </a:r>
            <a:r>
              <a:rPr lang="en-US" sz="1200" dirty="0">
                <a:solidFill>
                  <a:schemeClr val="bg2"/>
                </a:solidFill>
                <a:latin typeface="Calibri" panose="020F0502020204030204" pitchFamily="34" charset="0"/>
                <a:cs typeface="Calibri" panose="020F0502020204030204" pitchFamily="34" charset="0"/>
              </a:rPr>
              <a:t>HC</a:t>
            </a:r>
          </a:p>
          <a:p>
            <a:pPr marL="1309688" lvl="2">
              <a:lnSpc>
                <a:spcPct val="90000"/>
              </a:lnSpc>
              <a:spcBef>
                <a:spcPts val="300"/>
              </a:spcBef>
            </a:pPr>
            <a:r>
              <a:rPr lang="en-US" sz="1200" dirty="0">
                <a:solidFill>
                  <a:schemeClr val="bg2"/>
                </a:solidFill>
                <a:latin typeface="Calibri" panose="020F0502020204030204" pitchFamily="34" charset="0"/>
                <a:cs typeface="Calibri" panose="020F0502020204030204" pitchFamily="34" charset="0"/>
              </a:rPr>
              <a:t>Total – 60 HC</a:t>
            </a:r>
          </a:p>
          <a:p>
            <a:pPr marL="1023938" lvl="1" indent="-171450">
              <a:lnSpc>
                <a:spcPct val="90000"/>
              </a:lnSpc>
              <a:spcBef>
                <a:spcPts val="300"/>
              </a:spcBef>
              <a:buFont typeface="Arial" panose="020B0604020202020204" pitchFamily="34" charset="0"/>
              <a:buChar char="•"/>
            </a:pPr>
            <a:r>
              <a:rPr lang="en-US" sz="1200" dirty="0">
                <a:solidFill>
                  <a:schemeClr val="bg2"/>
                </a:solidFill>
                <a:latin typeface="Calibri" panose="020F0502020204030204" pitchFamily="34" charset="0"/>
                <a:cs typeface="Calibri" panose="020F0502020204030204" pitchFamily="34" charset="0"/>
              </a:rPr>
              <a:t>Data Acquisition/Source Feeding Systems (220  feeds) : IT funded -  33 HC</a:t>
            </a:r>
          </a:p>
          <a:p>
            <a:pPr marL="1309688" lvl="2">
              <a:lnSpc>
                <a:spcPct val="90000"/>
              </a:lnSpc>
              <a:spcBef>
                <a:spcPts val="300"/>
              </a:spcBef>
            </a:pPr>
            <a:r>
              <a:rPr lang="en-US" sz="1200" dirty="0">
                <a:solidFill>
                  <a:schemeClr val="bg2"/>
                </a:solidFill>
                <a:latin typeface="Calibri" panose="020F0502020204030204" pitchFamily="34" charset="0"/>
                <a:cs typeface="Calibri" panose="020F0502020204030204" pitchFamily="34" charset="0"/>
              </a:rPr>
              <a:t>IT  incremental – 20 </a:t>
            </a:r>
            <a:r>
              <a:rPr lang="en-US" sz="1200" dirty="0" smtClean="0">
                <a:solidFill>
                  <a:schemeClr val="bg2"/>
                </a:solidFill>
                <a:latin typeface="Calibri" panose="020F0502020204030204" pitchFamily="34" charset="0"/>
                <a:cs typeface="Calibri" panose="020F0502020204030204" pitchFamily="34" charset="0"/>
              </a:rPr>
              <a:t>HC ( DMA – 8 HC; Source Systems – 12HC)</a:t>
            </a:r>
            <a:endParaRPr lang="en-US" sz="1200" dirty="0">
              <a:solidFill>
                <a:schemeClr val="bg2"/>
              </a:solidFill>
              <a:latin typeface="Calibri" panose="020F0502020204030204" pitchFamily="34" charset="0"/>
              <a:cs typeface="Calibri" panose="020F0502020204030204" pitchFamily="34" charset="0"/>
            </a:endParaRPr>
          </a:p>
          <a:p>
            <a:pPr marL="166688" indent="-166688">
              <a:spcBef>
                <a:spcPts val="1200"/>
              </a:spcBef>
              <a:buFont typeface="Arial" pitchFamily="34" charset="0"/>
              <a:buChar char="•"/>
            </a:pPr>
            <a:r>
              <a:rPr lang="en-US" sz="1200" b="1" dirty="0" smtClean="0">
                <a:solidFill>
                  <a:srgbClr val="000000"/>
                </a:solidFill>
              </a:rPr>
              <a:t>Total IT Incremental HC ask: 54 HC</a:t>
            </a:r>
          </a:p>
          <a:p>
            <a:pPr marL="166688" indent="-166688">
              <a:spcBef>
                <a:spcPts val="1200"/>
              </a:spcBef>
              <a:buFont typeface="Arial" pitchFamily="34" charset="0"/>
              <a:buChar char="•"/>
            </a:pPr>
            <a:r>
              <a:rPr lang="en-US" sz="1200" b="1" dirty="0" smtClean="0">
                <a:solidFill>
                  <a:srgbClr val="000000"/>
                </a:solidFill>
              </a:rPr>
              <a:t>Total IT Unfunded Cost: for   $ 13 mil (2018 - 5,3 mil; 2019 – 5,3 mil; 2020 – 3,1 mil )</a:t>
            </a:r>
            <a:endParaRPr lang="en-US" sz="1200" b="1" dirty="0">
              <a:solidFill>
                <a:srgbClr val="000000"/>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191000"/>
            <a:ext cx="4724400" cy="2047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630763122"/>
              </p:ext>
            </p:extLst>
          </p:nvPr>
        </p:nvGraphicFramePr>
        <p:xfrm>
          <a:off x="609600" y="1570619"/>
          <a:ext cx="6534150" cy="1652404"/>
        </p:xfrm>
        <a:graphic>
          <a:graphicData uri="http://schemas.openxmlformats.org/drawingml/2006/table">
            <a:tbl>
              <a:tblPr>
                <a:tableStyleId>{9D7B26C5-4107-4FEC-AEDC-1716B250A1EF}</a:tableStyleId>
              </a:tblPr>
              <a:tblGrid>
                <a:gridCol w="297815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tblGrid>
              <a:tr h="113845">
                <a:tc>
                  <a:txBody>
                    <a:bodyPr/>
                    <a:lstStyle/>
                    <a:p>
                      <a:pPr algn="l" fontAlgn="b"/>
                      <a:r>
                        <a:rPr lang="en-US" sz="1100" b="0" i="0" u="none" strike="noStrike" dirty="0" smtClean="0">
                          <a:solidFill>
                            <a:srgbClr val="000000"/>
                          </a:solidFill>
                          <a:effectLst/>
                          <a:latin typeface="Calibri" panose="020F0502020204030204" pitchFamily="34" charset="0"/>
                        </a:rPr>
                        <a:t>In $000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Q4 2017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smtClean="0">
                          <a:solidFill>
                            <a:srgbClr val="000000"/>
                          </a:solidFill>
                          <a:effectLst/>
                          <a:latin typeface="Calibri" panose="020F0502020204030204" pitchFamily="34" charset="0"/>
                        </a:rPr>
                        <a:t>Total</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0"/>
                  </a:ext>
                </a:extLst>
              </a:tr>
              <a:tr h="211202">
                <a:tc>
                  <a:txBody>
                    <a:bodyPr/>
                    <a:lstStyle/>
                    <a:p>
                      <a:pPr algn="l" fontAlgn="b"/>
                      <a:r>
                        <a:rPr lang="en-US" sz="1100" u="none" strike="noStrike" dirty="0">
                          <a:effectLst/>
                        </a:rPr>
                        <a:t>Data Acquisition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4,725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4,725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4,050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13,500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1"/>
                  </a:ext>
                </a:extLst>
              </a:tr>
              <a:tr h="211202">
                <a:tc>
                  <a:txBody>
                    <a:bodyPr/>
                    <a:lstStyle/>
                    <a:p>
                      <a:pPr algn="l" fontAlgn="b"/>
                      <a:r>
                        <a:rPr lang="en-US" sz="1100" u="none" strike="noStrike">
                          <a:effectLst/>
                        </a:rPr>
                        <a:t>Master Data Mgmt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80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480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240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2"/>
                  </a:ext>
                </a:extLst>
              </a:tr>
              <a:tr h="211202">
                <a:tc>
                  <a:txBody>
                    <a:bodyPr/>
                    <a:lstStyle/>
                    <a:p>
                      <a:pPr algn="l" fontAlgn="b"/>
                      <a:r>
                        <a:rPr lang="en-US" sz="1100" u="none" strike="noStrike">
                          <a:effectLst/>
                        </a:rPr>
                        <a:t>Fee Flow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1,520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1,520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760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3,800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3"/>
                  </a:ext>
                </a:extLst>
              </a:tr>
              <a:tr h="211202">
                <a:tc>
                  <a:txBody>
                    <a:bodyPr/>
                    <a:lstStyle/>
                    <a:p>
                      <a:pPr algn="l" fontAlgn="b"/>
                      <a:r>
                        <a:rPr lang="en-US" sz="1100" u="none" strike="noStrike">
                          <a:effectLst/>
                        </a:rPr>
                        <a:t>Billing as Service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340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2,380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2,720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1,360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6,800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4"/>
                  </a:ext>
                </a:extLst>
              </a:tr>
              <a:tr h="211202">
                <a:tc>
                  <a:txBody>
                    <a:bodyPr/>
                    <a:lstStyle/>
                    <a:p>
                      <a:pPr algn="l" fontAlgn="b"/>
                      <a:r>
                        <a:rPr lang="en-US" sz="1100" u="none" strike="noStrike">
                          <a:effectLst/>
                        </a:rPr>
                        <a:t>Billing Portal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1,200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500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200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5"/>
                  </a:ext>
                </a:extLst>
              </a:tr>
              <a:tr h="211202">
                <a:tc>
                  <a:txBody>
                    <a:bodyPr/>
                    <a:lstStyle/>
                    <a:p>
                      <a:pPr algn="l" fontAlgn="b"/>
                      <a:r>
                        <a:rPr lang="en-US" sz="1100" u="none" strike="noStrike">
                          <a:effectLst/>
                        </a:rPr>
                        <a:t>Operating Model and Product Mgmt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180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1,440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1,440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540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3,600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6"/>
                  </a:ext>
                </a:extLst>
              </a:tr>
              <a:tr h="211202">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700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11,745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    11,145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       6,910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smtClean="0">
                          <a:effectLst/>
                        </a:rPr>
                        <a:t>30,500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7"/>
                  </a:ext>
                </a:extLst>
              </a:tr>
            </a:tbl>
          </a:graphicData>
        </a:graphic>
      </p:graphicFrame>
      <p:sp>
        <p:nvSpPr>
          <p:cNvPr id="8" name="TextBox 7"/>
          <p:cNvSpPr txBox="1"/>
          <p:nvPr/>
        </p:nvSpPr>
        <p:spPr>
          <a:xfrm>
            <a:off x="7467600" y="1972508"/>
            <a:ext cx="4648200" cy="1354217"/>
          </a:xfrm>
          <a:prstGeom prst="rect">
            <a:avLst/>
          </a:prstGeom>
          <a:noFill/>
        </p:spPr>
        <p:txBody>
          <a:bodyPr wrap="square" rtlCol="0">
            <a:spAutoFit/>
          </a:bodyPr>
          <a:lstStyle/>
          <a:p>
            <a:pPr marL="166688"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Since the target architecture will utilize enterprise utilities for data acquisition and master data management it will assume upfront investment required  for phase I implementation</a:t>
            </a:r>
          </a:p>
          <a:p>
            <a:pPr marL="166688"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Billing as a Service  and Billing Porta components of the target architecture are also assumed to be upfront investments, required for phase I  and phase II delivery</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3955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304800"/>
            <a:ext cx="8763000" cy="461665"/>
          </a:xfrm>
          <a:prstGeom prst="rect">
            <a:avLst/>
          </a:prstGeom>
        </p:spPr>
        <p:txBody>
          <a:bodyPr/>
          <a:lst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a:lstStyle>
          <a:p>
            <a:r>
              <a:rPr lang="en-US" sz="2000" dirty="0" smtClean="0">
                <a:latin typeface="Calibri" panose="020F0502020204030204" pitchFamily="34" charset="0"/>
              </a:rPr>
              <a:t>Business Case - Data Acquisition Cost Estimate ( model) </a:t>
            </a:r>
            <a:endParaRPr lang="en-US" sz="2000" dirty="0">
              <a:latin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30956339"/>
              </p:ext>
            </p:extLst>
          </p:nvPr>
        </p:nvGraphicFramePr>
        <p:xfrm>
          <a:off x="304800" y="1584960"/>
          <a:ext cx="6542406" cy="1762760"/>
        </p:xfrm>
        <a:graphic>
          <a:graphicData uri="http://schemas.openxmlformats.org/drawingml/2006/table">
            <a:tbl>
              <a:tblPr firstRow="1" firstCol="1" bandRow="1">
                <a:tableStyleId>{5C22544A-7EE6-4342-B048-85BDC9FD1C3A}</a:tableStyleId>
              </a:tblPr>
              <a:tblGrid>
                <a:gridCol w="1643935">
                  <a:extLst>
                    <a:ext uri="{9D8B030D-6E8A-4147-A177-3AD203B41FA5}">
                      <a16:colId xmlns:a16="http://schemas.microsoft.com/office/drawing/2014/main" val="20000"/>
                    </a:ext>
                  </a:extLst>
                </a:gridCol>
                <a:gridCol w="480668">
                  <a:extLst>
                    <a:ext uri="{9D8B030D-6E8A-4147-A177-3AD203B41FA5}">
                      <a16:colId xmlns:a16="http://schemas.microsoft.com/office/drawing/2014/main" val="20001"/>
                    </a:ext>
                  </a:extLst>
                </a:gridCol>
                <a:gridCol w="664241">
                  <a:extLst>
                    <a:ext uri="{9D8B030D-6E8A-4147-A177-3AD203B41FA5}">
                      <a16:colId xmlns:a16="http://schemas.microsoft.com/office/drawing/2014/main" val="20002"/>
                    </a:ext>
                  </a:extLst>
                </a:gridCol>
                <a:gridCol w="830421">
                  <a:extLst>
                    <a:ext uri="{9D8B030D-6E8A-4147-A177-3AD203B41FA5}">
                      <a16:colId xmlns:a16="http://schemas.microsoft.com/office/drawing/2014/main" val="20003"/>
                    </a:ext>
                  </a:extLst>
                </a:gridCol>
                <a:gridCol w="876535">
                  <a:extLst>
                    <a:ext uri="{9D8B030D-6E8A-4147-A177-3AD203B41FA5}">
                      <a16:colId xmlns:a16="http://schemas.microsoft.com/office/drawing/2014/main" val="20004"/>
                    </a:ext>
                  </a:extLst>
                </a:gridCol>
                <a:gridCol w="697353">
                  <a:extLst>
                    <a:ext uri="{9D8B030D-6E8A-4147-A177-3AD203B41FA5}">
                      <a16:colId xmlns:a16="http://schemas.microsoft.com/office/drawing/2014/main" val="20005"/>
                    </a:ext>
                  </a:extLst>
                </a:gridCol>
                <a:gridCol w="757475">
                  <a:extLst>
                    <a:ext uri="{9D8B030D-6E8A-4147-A177-3AD203B41FA5}">
                      <a16:colId xmlns:a16="http://schemas.microsoft.com/office/drawing/2014/main" val="20006"/>
                    </a:ext>
                  </a:extLst>
                </a:gridCol>
                <a:gridCol w="591778">
                  <a:extLst>
                    <a:ext uri="{9D8B030D-6E8A-4147-A177-3AD203B41FA5}">
                      <a16:colId xmlns:a16="http://schemas.microsoft.com/office/drawing/2014/main" val="20007"/>
                    </a:ext>
                  </a:extLst>
                </a:gridCol>
              </a:tblGrid>
              <a:tr h="314960">
                <a:tc>
                  <a:txBody>
                    <a:bodyPr/>
                    <a:lstStyle/>
                    <a:p>
                      <a:pPr marL="0" marR="0">
                        <a:spcBef>
                          <a:spcPts val="0"/>
                        </a:spcBef>
                        <a:spcAft>
                          <a:spcPts val="0"/>
                        </a:spcAft>
                      </a:pPr>
                      <a:r>
                        <a:rPr lang="en-US" sz="1100" dirty="0" smtClean="0">
                          <a:effectLst/>
                        </a:rPr>
                        <a:t>Worst</a:t>
                      </a:r>
                      <a:r>
                        <a:rPr lang="en-US" sz="1100" baseline="0" dirty="0" smtClean="0">
                          <a:effectLst/>
                        </a:rPr>
                        <a:t> Case Scenario </a:t>
                      </a:r>
                      <a:r>
                        <a:rPr lang="en-US" sz="1100" dirty="0" smtClean="0">
                          <a:effectLst/>
                        </a:rPr>
                        <a:t>Based on</a:t>
                      </a:r>
                      <a:r>
                        <a:rPr lang="en-US" sz="1100" baseline="0" dirty="0" smtClean="0">
                          <a:effectLst/>
                        </a:rPr>
                        <a:t> Complexity</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smtClean="0">
                          <a:effectLst/>
                        </a:rPr>
                        <a:t> Unit </a:t>
                      </a:r>
                      <a:r>
                        <a:rPr lang="en-US" sz="1100" dirty="0">
                          <a:effectLst/>
                        </a:rPr>
                        <a:t> </a:t>
                      </a:r>
                      <a:endParaRPr lang="en-US" sz="1100" dirty="0">
                        <a:effectLst/>
                        <a:latin typeface="Calibri"/>
                        <a:ea typeface="Calibri"/>
                        <a:cs typeface="Times New Roman"/>
                      </a:endParaRPr>
                    </a:p>
                  </a:txBody>
                  <a:tcPr marL="19050" marR="19050" marT="0" marB="0"/>
                </a:tc>
                <a:tc>
                  <a:txBody>
                    <a:bodyPr/>
                    <a:lstStyle/>
                    <a:p>
                      <a:pPr marL="0" marR="0" algn="ctr">
                        <a:spcBef>
                          <a:spcPts val="0"/>
                        </a:spcBef>
                        <a:spcAft>
                          <a:spcPts val="0"/>
                        </a:spcAft>
                      </a:pPr>
                      <a:r>
                        <a:rPr lang="en-US" sz="1100" dirty="0">
                          <a:effectLst/>
                        </a:rPr>
                        <a:t>Unit </a:t>
                      </a:r>
                      <a:r>
                        <a:rPr lang="en-US" sz="1100" dirty="0" smtClean="0">
                          <a:effectLst/>
                        </a:rPr>
                        <a:t>Cost</a:t>
                      </a:r>
                    </a:p>
                    <a:p>
                      <a:pPr marL="0" marR="0" algn="ctr">
                        <a:spcBef>
                          <a:spcPts val="0"/>
                        </a:spcBef>
                        <a:spcAft>
                          <a:spcPts val="0"/>
                        </a:spcAft>
                      </a:pPr>
                      <a:r>
                        <a:rPr lang="en-US" sz="1100" dirty="0" smtClean="0">
                          <a:effectLst/>
                        </a:rPr>
                        <a:t>$K</a:t>
                      </a:r>
                      <a:endParaRPr lang="en-US" sz="1100" dirty="0">
                        <a:effectLst/>
                        <a:latin typeface="Calibri"/>
                        <a:ea typeface="Calibri"/>
                        <a:cs typeface="Times New Roman"/>
                      </a:endParaRPr>
                    </a:p>
                  </a:txBody>
                  <a:tcPr marL="19050" marR="19050" marT="0" marB="0"/>
                </a:tc>
                <a:tc>
                  <a:txBody>
                    <a:bodyPr/>
                    <a:lstStyle/>
                    <a:p>
                      <a:pPr marL="0" marR="0" algn="ctr">
                        <a:spcBef>
                          <a:spcPts val="0"/>
                        </a:spcBef>
                        <a:spcAft>
                          <a:spcPts val="0"/>
                        </a:spcAft>
                      </a:pPr>
                      <a:r>
                        <a:rPr lang="en-US" sz="1100" dirty="0">
                          <a:effectLst/>
                        </a:rPr>
                        <a:t>Onboarding</a:t>
                      </a:r>
                      <a:endParaRPr lang="en-US" sz="1100" dirty="0">
                        <a:effectLst/>
                        <a:latin typeface="Calibri"/>
                        <a:ea typeface="Calibri"/>
                        <a:cs typeface="Times New Roman"/>
                      </a:endParaRPr>
                    </a:p>
                  </a:txBody>
                  <a:tcPr marL="19050" marR="19050" marT="0" marB="0"/>
                </a:tc>
                <a:tc>
                  <a:txBody>
                    <a:bodyPr/>
                    <a:lstStyle/>
                    <a:p>
                      <a:pPr marL="0" marR="0">
                        <a:spcBef>
                          <a:spcPts val="0"/>
                        </a:spcBef>
                        <a:spcAft>
                          <a:spcPts val="0"/>
                        </a:spcAft>
                      </a:pPr>
                      <a:r>
                        <a:rPr lang="en-US" sz="1100">
                          <a:effectLst/>
                        </a:rPr>
                        <a:t>Offboarding +Billing Load</a:t>
                      </a:r>
                      <a:endParaRPr lang="en-US" sz="1100">
                        <a:effectLst/>
                        <a:latin typeface="Calibri"/>
                        <a:ea typeface="Calibri"/>
                        <a:cs typeface="Times New Roman"/>
                      </a:endParaRPr>
                    </a:p>
                  </a:txBody>
                  <a:tcPr marL="19050" marR="19050" marT="0" marB="0"/>
                </a:tc>
                <a:tc>
                  <a:txBody>
                    <a:bodyPr/>
                    <a:lstStyle/>
                    <a:p>
                      <a:pPr marL="0" marR="0" algn="ctr">
                        <a:spcBef>
                          <a:spcPts val="0"/>
                        </a:spcBef>
                        <a:spcAft>
                          <a:spcPts val="0"/>
                        </a:spcAft>
                      </a:pPr>
                      <a:r>
                        <a:rPr lang="en-US" sz="1100">
                          <a:effectLst/>
                        </a:rPr>
                        <a:t>Source Activity Code</a:t>
                      </a:r>
                      <a:endParaRPr lang="en-US" sz="1100">
                        <a:effectLst/>
                        <a:latin typeface="Calibri"/>
                        <a:ea typeface="Calibri"/>
                        <a:cs typeface="Times New Roman"/>
                      </a:endParaRPr>
                    </a:p>
                  </a:txBody>
                  <a:tcPr marL="19050" marR="19050" marT="0" marB="0"/>
                </a:tc>
                <a:tc>
                  <a:txBody>
                    <a:bodyPr/>
                    <a:lstStyle/>
                    <a:p>
                      <a:pPr marL="0" marR="0" algn="ctr">
                        <a:spcBef>
                          <a:spcPts val="0"/>
                        </a:spcBef>
                        <a:spcAft>
                          <a:spcPts val="0"/>
                        </a:spcAft>
                      </a:pPr>
                      <a:r>
                        <a:rPr lang="en-US" sz="1100">
                          <a:effectLst/>
                        </a:rPr>
                        <a:t>Total Cost</a:t>
                      </a:r>
                      <a:endParaRPr lang="en-US" sz="1100">
                        <a:effectLst/>
                        <a:latin typeface="Calibri"/>
                        <a:ea typeface="Calibri"/>
                        <a:cs typeface="Times New Roman"/>
                      </a:endParaRPr>
                    </a:p>
                  </a:txBody>
                  <a:tcPr marL="19050" marR="19050" marT="0" marB="0"/>
                </a:tc>
                <a:tc>
                  <a:txBody>
                    <a:bodyPr/>
                    <a:lstStyle/>
                    <a:p>
                      <a:pPr marL="0" marR="0" algn="ctr">
                        <a:spcBef>
                          <a:spcPts val="0"/>
                        </a:spcBef>
                        <a:spcAft>
                          <a:spcPts val="0"/>
                        </a:spcAft>
                      </a:pPr>
                      <a:r>
                        <a:rPr lang="en-US" sz="1100">
                          <a:effectLst/>
                        </a:rPr>
                        <a:t>Cost per Source</a:t>
                      </a:r>
                      <a:endParaRPr lang="en-US" sz="1100">
                        <a:effectLst/>
                        <a:latin typeface="Calibri"/>
                        <a:ea typeface="Calibri"/>
                        <a:cs typeface="Times New Roman"/>
                      </a:endParaRPr>
                    </a:p>
                  </a:txBody>
                  <a:tcPr marL="19050" marR="19050" marT="0" marB="0"/>
                </a:tc>
                <a:extLst>
                  <a:ext uri="{0D108BD9-81ED-4DB2-BD59-A6C34878D82A}">
                    <a16:rowId xmlns:a16="http://schemas.microsoft.com/office/drawing/2014/main" val="10000"/>
                  </a:ext>
                </a:extLst>
              </a:tr>
              <a:tr h="314960">
                <a:tc>
                  <a:txBody>
                    <a:bodyPr/>
                    <a:lstStyle/>
                    <a:p>
                      <a:pPr marL="0" marR="0">
                        <a:spcBef>
                          <a:spcPts val="0"/>
                        </a:spcBef>
                        <a:spcAft>
                          <a:spcPts val="0"/>
                        </a:spcAft>
                      </a:pPr>
                      <a:r>
                        <a:rPr lang="en-US" sz="1100">
                          <a:effectLst/>
                        </a:rPr>
                        <a:t>Complex</a:t>
                      </a:r>
                      <a:endParaRPr lang="en-US" sz="110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18</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150</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2,700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810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540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4,050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225</a:t>
                      </a:r>
                      <a:endParaRPr lang="en-US" sz="1100" dirty="0">
                        <a:effectLst/>
                        <a:latin typeface="Calibri"/>
                        <a:ea typeface="Calibri"/>
                        <a:cs typeface="Times New Roman"/>
                      </a:endParaRPr>
                    </a:p>
                  </a:txBody>
                  <a:tcPr marL="19050" marR="19050" marT="0" marB="0"/>
                </a:tc>
                <a:extLst>
                  <a:ext uri="{0D108BD9-81ED-4DB2-BD59-A6C34878D82A}">
                    <a16:rowId xmlns:a16="http://schemas.microsoft.com/office/drawing/2014/main" val="10001"/>
                  </a:ext>
                </a:extLst>
              </a:tr>
              <a:tr h="314960">
                <a:tc>
                  <a:txBody>
                    <a:bodyPr/>
                    <a:lstStyle/>
                    <a:p>
                      <a:pPr marL="0" marR="0">
                        <a:spcBef>
                          <a:spcPts val="0"/>
                        </a:spcBef>
                        <a:spcAft>
                          <a:spcPts val="0"/>
                        </a:spcAft>
                      </a:pPr>
                      <a:r>
                        <a:rPr lang="en-US" sz="1100">
                          <a:effectLst/>
                        </a:rPr>
                        <a:t>Moderate</a:t>
                      </a:r>
                      <a:endParaRPr lang="en-US" sz="110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29</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100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2,900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870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580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4,350</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150 </a:t>
                      </a:r>
                      <a:endParaRPr lang="en-US" sz="1100" dirty="0">
                        <a:effectLst/>
                        <a:latin typeface="Calibri"/>
                        <a:ea typeface="Calibri"/>
                        <a:cs typeface="Times New Roman"/>
                      </a:endParaRPr>
                    </a:p>
                  </a:txBody>
                  <a:tcPr marL="19050" marR="19050" marT="0" marB="0"/>
                </a:tc>
                <a:extLst>
                  <a:ext uri="{0D108BD9-81ED-4DB2-BD59-A6C34878D82A}">
                    <a16:rowId xmlns:a16="http://schemas.microsoft.com/office/drawing/2014/main" val="10002"/>
                  </a:ext>
                </a:extLst>
              </a:tr>
              <a:tr h="314960">
                <a:tc>
                  <a:txBody>
                    <a:bodyPr/>
                    <a:lstStyle/>
                    <a:p>
                      <a:pPr marL="0" marR="0">
                        <a:spcBef>
                          <a:spcPts val="0"/>
                        </a:spcBef>
                        <a:spcAft>
                          <a:spcPts val="0"/>
                        </a:spcAft>
                      </a:pPr>
                      <a:r>
                        <a:rPr lang="en-US" sz="1100">
                          <a:effectLst/>
                        </a:rPr>
                        <a:t>Low</a:t>
                      </a:r>
                      <a:endParaRPr lang="en-US" sz="110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70</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50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3,500</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1,050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700</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5,250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dirty="0" smtClean="0">
                          <a:effectLst/>
                        </a:rPr>
                        <a:t>75</a:t>
                      </a:r>
                      <a:endParaRPr lang="en-US" sz="1100" dirty="0">
                        <a:effectLst/>
                        <a:latin typeface="Calibri"/>
                        <a:ea typeface="Calibri"/>
                        <a:cs typeface="Times New Roman"/>
                      </a:endParaRPr>
                    </a:p>
                  </a:txBody>
                  <a:tcPr marL="19050" marR="19050" marT="0" marB="0"/>
                </a:tc>
                <a:extLst>
                  <a:ext uri="{0D108BD9-81ED-4DB2-BD59-A6C34878D82A}">
                    <a16:rowId xmlns:a16="http://schemas.microsoft.com/office/drawing/2014/main" val="10003"/>
                  </a:ext>
                </a:extLst>
              </a:tr>
              <a:tr h="314960">
                <a:tc>
                  <a:txBody>
                    <a:bodyPr/>
                    <a:lstStyle/>
                    <a:p>
                      <a:pPr marL="0" marR="0">
                        <a:spcBef>
                          <a:spcPts val="0"/>
                        </a:spcBef>
                        <a:spcAft>
                          <a:spcPts val="0"/>
                        </a:spcAft>
                      </a:pPr>
                      <a:r>
                        <a:rPr lang="en-US" sz="1100" b="1" u="none" dirty="0" smtClean="0">
                          <a:effectLst/>
                        </a:rPr>
                        <a:t>Total </a:t>
                      </a:r>
                      <a:r>
                        <a:rPr lang="en-US" sz="1100" b="1" u="none" dirty="0">
                          <a:effectLst/>
                        </a:rPr>
                        <a:t>Cost</a:t>
                      </a:r>
                      <a:endParaRPr lang="en-US" sz="1100" b="1" u="none"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endParaRPr lang="en-US" sz="1100"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b="1" dirty="0">
                          <a:effectLst/>
                        </a:rPr>
                        <a:t>        </a:t>
                      </a:r>
                      <a:r>
                        <a:rPr lang="en-US" sz="1100" b="1" dirty="0" smtClean="0">
                          <a:effectLst/>
                        </a:rPr>
                        <a:t>9,100</a:t>
                      </a:r>
                      <a:endParaRPr lang="en-US" sz="1100" b="1"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b="1" dirty="0">
                          <a:effectLst/>
                        </a:rPr>
                        <a:t>       </a:t>
                      </a:r>
                      <a:r>
                        <a:rPr lang="en-US" sz="1100" b="1" dirty="0" smtClean="0">
                          <a:effectLst/>
                        </a:rPr>
                        <a:t>2,730 </a:t>
                      </a:r>
                      <a:endParaRPr lang="en-US" sz="1100" b="1"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b="1" dirty="0">
                          <a:effectLst/>
                        </a:rPr>
                        <a:t>         </a:t>
                      </a:r>
                      <a:r>
                        <a:rPr lang="en-US" sz="1100" b="1" dirty="0" smtClean="0">
                          <a:effectLst/>
                        </a:rPr>
                        <a:t>1,82</a:t>
                      </a:r>
                      <a:endParaRPr lang="en-US" sz="1100" b="1" dirty="0">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r>
                        <a:rPr lang="en-US" sz="1100" b="1" dirty="0">
                          <a:effectLst/>
                        </a:rPr>
                        <a:t> </a:t>
                      </a:r>
                      <a:r>
                        <a:rPr lang="en-US" sz="1100" b="1" dirty="0">
                          <a:solidFill>
                            <a:schemeClr val="bg2"/>
                          </a:solidFill>
                          <a:effectLst/>
                        </a:rPr>
                        <a:t> </a:t>
                      </a:r>
                      <a:r>
                        <a:rPr lang="en-US" sz="1100" b="1" dirty="0" smtClean="0">
                          <a:solidFill>
                            <a:schemeClr val="bg2"/>
                          </a:solidFill>
                          <a:effectLst/>
                        </a:rPr>
                        <a:t>13,650 </a:t>
                      </a:r>
                      <a:endParaRPr lang="en-US" sz="1100" b="1" dirty="0">
                        <a:solidFill>
                          <a:schemeClr val="bg2"/>
                        </a:solidFill>
                        <a:effectLst/>
                        <a:latin typeface="Calibri"/>
                        <a:ea typeface="Calibri"/>
                        <a:cs typeface="Times New Roman"/>
                      </a:endParaRPr>
                    </a:p>
                  </a:txBody>
                  <a:tcPr marL="19050" marR="19050" marT="0" marB="0"/>
                </a:tc>
                <a:tc>
                  <a:txBody>
                    <a:bodyPr/>
                    <a:lstStyle/>
                    <a:p>
                      <a:pPr marL="0" marR="0" algn="r">
                        <a:spcBef>
                          <a:spcPts val="0"/>
                        </a:spcBef>
                        <a:spcAft>
                          <a:spcPts val="0"/>
                        </a:spcAft>
                      </a:pPr>
                      <a:r>
                        <a:rPr lang="en-US" sz="1100" dirty="0">
                          <a:effectLst/>
                        </a:rPr>
                        <a:t> </a:t>
                      </a:r>
                      <a:endParaRPr lang="en-US" sz="1100" dirty="0">
                        <a:effectLst/>
                        <a:latin typeface="Calibri"/>
                        <a:ea typeface="Calibri"/>
                        <a:cs typeface="Times New Roman"/>
                      </a:endParaRPr>
                    </a:p>
                  </a:txBody>
                  <a:tcPr marL="19050" marR="19050" marT="0" marB="0"/>
                </a:tc>
                <a:extLst>
                  <a:ext uri="{0D108BD9-81ED-4DB2-BD59-A6C34878D82A}">
                    <a16:rowId xmlns:a16="http://schemas.microsoft.com/office/drawing/2014/main" val="10004"/>
                  </a:ext>
                </a:extLst>
              </a:tr>
            </a:tbl>
          </a:graphicData>
        </a:graphic>
      </p:graphicFrame>
      <p:sp>
        <p:nvSpPr>
          <p:cNvPr id="14" name="TextBox 13"/>
          <p:cNvSpPr txBox="1"/>
          <p:nvPr/>
        </p:nvSpPr>
        <p:spPr>
          <a:xfrm>
            <a:off x="254876" y="1075492"/>
            <a:ext cx="11632324" cy="307777"/>
          </a:xfrm>
          <a:prstGeom prst="rect">
            <a:avLst/>
          </a:prstGeom>
          <a:noFill/>
        </p:spPr>
        <p:txBody>
          <a:bodyPr wrap="square" rtlCol="0">
            <a:spAutoFit/>
          </a:bodyPr>
          <a:lstStyle/>
          <a:p>
            <a:pPr lvl="0" indent="457200" fontAlgn="base">
              <a:spcBef>
                <a:spcPct val="0"/>
              </a:spcBef>
              <a:spcAft>
                <a:spcPct val="0"/>
              </a:spcAft>
            </a:pPr>
            <a:r>
              <a:rPr lang="en-US" altLang="en-US" sz="1400" b="1" dirty="0" smtClean="0">
                <a:solidFill>
                  <a:srgbClr val="000000"/>
                </a:solidFill>
                <a:latin typeface="Arial" pitchFamily="34" charset="0"/>
                <a:ea typeface="Calibri" pitchFamily="34" charset="0"/>
                <a:cs typeface="Times New Roman" pitchFamily="18" charset="0"/>
              </a:rPr>
              <a:t>Billing Data Acquisition :  </a:t>
            </a:r>
            <a:r>
              <a:rPr lang="en-US" altLang="en-US" sz="1400" dirty="0">
                <a:solidFill>
                  <a:srgbClr val="000000"/>
                </a:solidFill>
                <a:latin typeface="Arial" pitchFamily="34" charset="0"/>
                <a:ea typeface="Calibri" pitchFamily="34" charset="0"/>
                <a:cs typeface="Times New Roman" pitchFamily="18" charset="0"/>
              </a:rPr>
              <a:t>a</a:t>
            </a:r>
            <a:r>
              <a:rPr lang="en-US" altLang="en-US" sz="1400" dirty="0" smtClean="0">
                <a:solidFill>
                  <a:srgbClr val="000000"/>
                </a:solidFill>
                <a:latin typeface="Arial" pitchFamily="34" charset="0"/>
                <a:ea typeface="Calibri" pitchFamily="34" charset="0"/>
                <a:cs typeface="Times New Roman" pitchFamily="18" charset="0"/>
              </a:rPr>
              <a:t>ssumes </a:t>
            </a:r>
            <a:r>
              <a:rPr lang="en-US" altLang="en-US" sz="1400" dirty="0">
                <a:solidFill>
                  <a:srgbClr val="000000"/>
                </a:solidFill>
                <a:latin typeface="Arial" pitchFamily="34" charset="0"/>
                <a:ea typeface="Calibri" pitchFamily="34" charset="0"/>
                <a:cs typeface="Times New Roman" pitchFamily="18" charset="0"/>
              </a:rPr>
              <a:t>a source system complexity split of 60%Low; 25% moderate; 15% </a:t>
            </a:r>
            <a:r>
              <a:rPr lang="en-US" altLang="en-US" sz="1400" dirty="0" smtClean="0">
                <a:solidFill>
                  <a:srgbClr val="000000"/>
                </a:solidFill>
                <a:latin typeface="Arial" pitchFamily="34" charset="0"/>
                <a:ea typeface="Calibri" pitchFamily="34" charset="0"/>
                <a:cs typeface="Times New Roman" pitchFamily="18" charset="0"/>
              </a:rPr>
              <a:t>Complex</a:t>
            </a:r>
            <a:endParaRPr lang="en-US" sz="1400" dirty="0">
              <a:solidFill>
                <a:srgbClr val="000000"/>
              </a:solidFill>
            </a:endParaRPr>
          </a:p>
        </p:txBody>
      </p:sp>
      <p:sp>
        <p:nvSpPr>
          <p:cNvPr id="15" name="TextBox 14"/>
          <p:cNvSpPr txBox="1"/>
          <p:nvPr/>
        </p:nvSpPr>
        <p:spPr>
          <a:xfrm>
            <a:off x="220240" y="3810000"/>
            <a:ext cx="11632324" cy="2739211"/>
          </a:xfrm>
          <a:prstGeom prst="rect">
            <a:avLst/>
          </a:prstGeom>
          <a:noFill/>
        </p:spPr>
        <p:txBody>
          <a:bodyPr wrap="square" rtlCol="0">
            <a:spAutoFit/>
          </a:bodyPr>
          <a:lstStyle/>
          <a:p>
            <a:r>
              <a:rPr lang="en-US" sz="1200" b="1" dirty="0"/>
              <a:t>Observations to </a:t>
            </a:r>
            <a:r>
              <a:rPr lang="en-US" sz="1200" b="1" dirty="0" smtClean="0"/>
              <a:t>optimize Data </a:t>
            </a:r>
            <a:r>
              <a:rPr lang="en-US" sz="1200" b="1" dirty="0"/>
              <a:t>Acquisition cost estimates</a:t>
            </a:r>
            <a:r>
              <a:rPr lang="en-US" sz="1200" b="1" dirty="0" smtClean="0"/>
              <a:t>: </a:t>
            </a:r>
            <a:r>
              <a:rPr lang="en-US" sz="1200" dirty="0"/>
              <a:t> </a:t>
            </a:r>
            <a:r>
              <a:rPr lang="en-US" sz="1200" dirty="0" smtClean="0"/>
              <a:t> </a:t>
            </a:r>
          </a:p>
          <a:p>
            <a:endParaRPr lang="en-US" sz="1200" dirty="0" smtClean="0"/>
          </a:p>
          <a:p>
            <a:pPr marL="171450" indent="-171450">
              <a:buFont typeface="Arial" panose="020B0604020202020204" pitchFamily="34" charset="0"/>
              <a:buChar char="•"/>
            </a:pPr>
            <a:r>
              <a:rPr lang="en-US" sz="1200" dirty="0" smtClean="0"/>
              <a:t>Rationalize </a:t>
            </a:r>
            <a:r>
              <a:rPr lang="en-US" sz="1200" dirty="0"/>
              <a:t>source inbounds, reducing the number of source </a:t>
            </a:r>
            <a:r>
              <a:rPr lang="en-US" sz="1200" dirty="0" smtClean="0"/>
              <a:t>files. Many </a:t>
            </a:r>
            <a:r>
              <a:rPr lang="en-US" sz="1200" dirty="0"/>
              <a:t>of the source systems provide numerous “specialized extracts” by product or by location (e.g., YLR provides 5 feeds by Lockbox location</a:t>
            </a:r>
            <a:r>
              <a:rPr lang="en-US" sz="1200" dirty="0" smtClean="0"/>
              <a:t>)</a:t>
            </a:r>
          </a:p>
          <a:p>
            <a:pPr marL="171450" indent="-171450">
              <a:buFont typeface="Arial" panose="020B0604020202020204" pitchFamily="34" charset="0"/>
              <a:buChar char="•"/>
            </a:pPr>
            <a:r>
              <a:rPr lang="en-US" sz="1200" dirty="0" smtClean="0"/>
              <a:t>Approximately </a:t>
            </a:r>
            <a:r>
              <a:rPr lang="en-US" sz="1200" dirty="0"/>
              <a:t>27% of the defined sources exist in EDS – leverage or amend existing source systems already registered in EDS. E.g., assume deposit balance information is pulled from CDS for the CAP invoices. If true then the deposit balances already exist in the EDS B&amp;G source feed thus we can eliminate onboarding costs for CDS. SME’s would be needed to validate this type of analysis/assumption</a:t>
            </a:r>
            <a:r>
              <a:rPr lang="en-US" sz="1200" dirty="0" smtClean="0"/>
              <a:t>.</a:t>
            </a:r>
            <a:endParaRPr lang="en-US" sz="1200" dirty="0"/>
          </a:p>
          <a:p>
            <a:pPr marL="171450" indent="-171450">
              <a:buFont typeface="Arial" panose="020B0604020202020204" pitchFamily="34" charset="0"/>
              <a:buChar char="•"/>
            </a:pPr>
            <a:r>
              <a:rPr lang="en-US" sz="1200" dirty="0" smtClean="0"/>
              <a:t>Outbound </a:t>
            </a:r>
            <a:r>
              <a:rPr lang="en-US" sz="1200" dirty="0"/>
              <a:t>&amp; Billing load cost estimates assumes 10 outbound files per source (average of existing EDS consumers). If Billing out-bounds can follow a simpler set of managed interface definitions then there is opportunity to reduce the estimated $2.7M total cost in this area.</a:t>
            </a:r>
          </a:p>
          <a:p>
            <a:pPr marL="171450" indent="-171450">
              <a:buFont typeface="Arial" panose="020B0604020202020204" pitchFamily="34" charset="0"/>
              <a:buChar char="•"/>
            </a:pPr>
            <a:r>
              <a:rPr lang="en-US" sz="1200" dirty="0" smtClean="0"/>
              <a:t>Net </a:t>
            </a:r>
            <a:r>
              <a:rPr lang="en-US" sz="1200" dirty="0"/>
              <a:t>existing data acquisition costs per billing system against above costs – i.e., going from three data acquisition components to one should yield synergy saves; shift expense from legacy to strategic component build/usage</a:t>
            </a:r>
          </a:p>
          <a:p>
            <a:pPr marL="171450" indent="-171450">
              <a:buFont typeface="Arial" panose="020B0604020202020204" pitchFamily="34" charset="0"/>
              <a:buChar char="•"/>
            </a:pPr>
            <a:r>
              <a:rPr lang="en-US" sz="1200" dirty="0" smtClean="0"/>
              <a:t>Refine </a:t>
            </a:r>
            <a:r>
              <a:rPr lang="en-US" sz="1200" dirty="0"/>
              <a:t>source complexity ratings through further data analysis</a:t>
            </a:r>
          </a:p>
          <a:p>
            <a:pPr marL="166688" indent="-166688">
              <a:spcBef>
                <a:spcPts val="1200"/>
              </a:spcBef>
              <a:buFont typeface="Arial" pitchFamily="34" charset="0"/>
              <a:buChar char="•"/>
            </a:pPr>
            <a:endParaRPr lang="en-US" dirty="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85500272"/>
              </p:ext>
            </p:extLst>
          </p:nvPr>
        </p:nvGraphicFramePr>
        <p:xfrm>
          <a:off x="7981950" y="1676400"/>
          <a:ext cx="3371850" cy="1752600"/>
        </p:xfrm>
        <a:graphic>
          <a:graphicData uri="http://schemas.openxmlformats.org/presentationml/2006/ole">
            <mc:AlternateContent xmlns:mc="http://schemas.openxmlformats.org/markup-compatibility/2006">
              <mc:Choice xmlns:v="urn:schemas-microsoft-com:vml" Requires="v">
                <p:oleObj spid="_x0000_s6261" name="Worksheet" r:id="rId3" imgW="3371831" imgH="1752679" progId="Excel.Sheet.12">
                  <p:embed/>
                </p:oleObj>
              </mc:Choice>
              <mc:Fallback>
                <p:oleObj name="Worksheet" r:id="rId3" imgW="3371831" imgH="1752679" progId="Excel.Shee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1950" y="1676400"/>
                        <a:ext cx="3371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0247349"/>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33" y="241110"/>
            <a:ext cx="11585369" cy="461665"/>
          </a:xfrm>
        </p:spPr>
        <p:txBody>
          <a:bodyPr/>
          <a:lstStyle/>
          <a:p>
            <a:r>
              <a:rPr lang="en-US" sz="2000" dirty="0" smtClean="0">
                <a:latin typeface="Calibri" panose="020F0502020204030204" pitchFamily="34" charset="0"/>
                <a:cs typeface="Calibri" panose="020F0502020204030204" pitchFamily="34" charset="0"/>
              </a:rPr>
              <a:t>Executive Summary </a:t>
            </a:r>
            <a:endParaRPr lang="en-US" sz="2000" dirty="0">
              <a:latin typeface="Calibri" panose="020F0502020204030204" pitchFamily="34" charset="0"/>
              <a:cs typeface="Calibri" panose="020F0502020204030204" pitchFamily="34" charset="0"/>
            </a:endParaRPr>
          </a:p>
        </p:txBody>
      </p:sp>
      <p:sp>
        <p:nvSpPr>
          <p:cNvPr id="3" name="TextBox 2"/>
          <p:cNvSpPr txBox="1"/>
          <p:nvPr/>
        </p:nvSpPr>
        <p:spPr>
          <a:xfrm>
            <a:off x="381000" y="702775"/>
            <a:ext cx="11049000" cy="5816977"/>
          </a:xfrm>
          <a:prstGeom prst="rect">
            <a:avLst/>
          </a:prstGeom>
          <a:noFill/>
        </p:spPr>
        <p:txBody>
          <a:bodyPr wrap="square" rtlCol="0">
            <a:spAutoFit/>
          </a:bodyPr>
          <a:lstStyle/>
          <a:p>
            <a:pPr>
              <a:spcBef>
                <a:spcPts val="600"/>
              </a:spcBef>
            </a:pPr>
            <a:r>
              <a:rPr lang="en-US" sz="1400" b="1" i="1" dirty="0" smtClean="0">
                <a:solidFill>
                  <a:srgbClr val="000000"/>
                </a:solidFill>
                <a:latin typeface="Calibri" panose="020F0502020204030204" pitchFamily="34" charset="0"/>
                <a:cs typeface="Calibri" panose="020F0502020204030204" pitchFamily="34" charset="0"/>
              </a:rPr>
              <a:t>1. Current Challenges:</a:t>
            </a:r>
          </a:p>
          <a:p>
            <a:pPr lvl="1">
              <a:spcBef>
                <a:spcPts val="600"/>
              </a:spcBef>
            </a:pPr>
            <a:r>
              <a:rPr lang="en-US" sz="1400" b="1" i="1" dirty="0" smtClean="0">
                <a:solidFill>
                  <a:srgbClr val="000000"/>
                </a:solidFill>
                <a:latin typeface="Calibri" panose="020F0502020204030204" pitchFamily="34" charset="0"/>
                <a:cs typeface="Calibri" panose="020F0502020204030204" pitchFamily="34" charset="0"/>
              </a:rPr>
              <a:t> Business </a:t>
            </a:r>
            <a:r>
              <a:rPr lang="en-US" sz="1400" b="1" i="1" dirty="0">
                <a:solidFill>
                  <a:srgbClr val="000000"/>
                </a:solidFill>
                <a:latin typeface="Calibri" panose="020F0502020204030204" pitchFamily="34" charset="0"/>
                <a:cs typeface="Calibri" panose="020F0502020204030204" pitchFamily="34" charset="0"/>
              </a:rPr>
              <a:t>Challenges</a:t>
            </a:r>
          </a:p>
          <a:p>
            <a:pPr marL="628650" lvl="1" indent="-171450">
              <a:spcBef>
                <a:spcPts val="600"/>
              </a:spcBef>
              <a:buFont typeface="Arial" panose="020B0604020202020204" pitchFamily="34" charset="0"/>
              <a:buChar char="•"/>
            </a:pPr>
            <a:r>
              <a:rPr lang="en-US" sz="1400" i="1" dirty="0" smtClean="0">
                <a:solidFill>
                  <a:srgbClr val="000000"/>
                </a:solidFill>
                <a:latin typeface="Calibri" panose="020F0502020204030204" pitchFamily="34" charset="0"/>
                <a:cs typeface="Calibri" panose="020F0502020204030204" pitchFamily="34" charset="0"/>
              </a:rPr>
              <a:t>Lack </a:t>
            </a:r>
            <a:r>
              <a:rPr lang="en-US" sz="1400" i="1" dirty="0">
                <a:solidFill>
                  <a:srgbClr val="000000"/>
                </a:solidFill>
                <a:latin typeface="Calibri" panose="020F0502020204030204" pitchFamily="34" charset="0"/>
                <a:cs typeface="Calibri" panose="020F0502020204030204" pitchFamily="34" charset="0"/>
              </a:rPr>
              <a:t>of Business </a:t>
            </a:r>
            <a:r>
              <a:rPr lang="en-US" sz="1400" i="1" dirty="0" smtClean="0">
                <a:solidFill>
                  <a:srgbClr val="000000"/>
                </a:solidFill>
                <a:latin typeface="Calibri" panose="020F0502020204030204" pitchFamily="34" charset="0"/>
                <a:cs typeface="Calibri" panose="020F0502020204030204" pitchFamily="34" charset="0"/>
              </a:rPr>
              <a:t>Transparency due to historically non-standard and complex fee-schedules resulting in low client satisfaction</a:t>
            </a:r>
          </a:p>
          <a:p>
            <a:pPr marL="628650" lvl="1" indent="-171450">
              <a:spcBef>
                <a:spcPts val="600"/>
              </a:spcBef>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Poor Client Satisfaction, low share of </a:t>
            </a:r>
            <a:r>
              <a:rPr lang="en-US" sz="1400" i="1" dirty="0" smtClean="0">
                <a:solidFill>
                  <a:srgbClr val="000000"/>
                </a:solidFill>
                <a:latin typeface="Calibri" panose="020F0502020204030204" pitchFamily="34" charset="0"/>
                <a:cs typeface="Calibri" panose="020F0502020204030204" pitchFamily="34" charset="0"/>
              </a:rPr>
              <a:t>wallet; risk </a:t>
            </a:r>
            <a:r>
              <a:rPr lang="en-US" sz="1400" i="1" dirty="0">
                <a:solidFill>
                  <a:srgbClr val="000000"/>
                </a:solidFill>
                <a:latin typeface="Calibri" panose="020F0502020204030204" pitchFamily="34" charset="0"/>
                <a:cs typeface="Calibri" panose="020F0502020204030204" pitchFamily="34" charset="0"/>
              </a:rPr>
              <a:t>of client </a:t>
            </a:r>
            <a:r>
              <a:rPr lang="en-US" sz="1400" i="1" dirty="0" smtClean="0">
                <a:solidFill>
                  <a:srgbClr val="000000"/>
                </a:solidFill>
                <a:latin typeface="Calibri" panose="020F0502020204030204" pitchFamily="34" charset="0"/>
                <a:cs typeface="Calibri" panose="020F0502020204030204" pitchFamily="34" charset="0"/>
              </a:rPr>
              <a:t>retention and revenue leakage</a:t>
            </a:r>
            <a:endParaRPr lang="en-US" sz="1400" i="1" dirty="0">
              <a:solidFill>
                <a:srgbClr val="000000"/>
              </a:solidFill>
              <a:latin typeface="Calibri" panose="020F0502020204030204" pitchFamily="34" charset="0"/>
              <a:cs typeface="Calibri" panose="020F0502020204030204" pitchFamily="34" charset="0"/>
            </a:endParaRPr>
          </a:p>
          <a:p>
            <a:pPr lvl="1">
              <a:spcBef>
                <a:spcPts val="600"/>
              </a:spcBef>
            </a:pPr>
            <a:r>
              <a:rPr lang="en-US" sz="1400" b="1" i="1" dirty="0" smtClean="0">
                <a:solidFill>
                  <a:srgbClr val="000000"/>
                </a:solidFill>
                <a:latin typeface="Calibri" panose="020F0502020204030204" pitchFamily="34" charset="0"/>
                <a:cs typeface="Calibri" panose="020F0502020204030204" pitchFamily="34" charset="0"/>
              </a:rPr>
              <a:t>Operational </a:t>
            </a:r>
            <a:r>
              <a:rPr lang="en-US" sz="1400" b="1" i="1" dirty="0">
                <a:solidFill>
                  <a:srgbClr val="000000"/>
                </a:solidFill>
                <a:latin typeface="Calibri" panose="020F0502020204030204" pitchFamily="34" charset="0"/>
                <a:cs typeface="Calibri" panose="020F0502020204030204" pitchFamily="34" charset="0"/>
              </a:rPr>
              <a:t>Risk</a:t>
            </a:r>
          </a:p>
          <a:p>
            <a:pPr marL="628650" lvl="1" indent="-171450">
              <a:spcBef>
                <a:spcPts val="600"/>
              </a:spcBef>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Manual interpretation of the fee schedules; no integration with client on-boarding; manual intervention to transform and load invoice production data  ( 500+ files)</a:t>
            </a:r>
          </a:p>
          <a:p>
            <a:pPr marL="628650" lvl="1" indent="-171450">
              <a:spcBef>
                <a:spcPts val="600"/>
              </a:spcBef>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IT Risk due to aging </a:t>
            </a:r>
            <a:r>
              <a:rPr lang="en-US" sz="1400" i="1" dirty="0" smtClean="0">
                <a:solidFill>
                  <a:srgbClr val="000000"/>
                </a:solidFill>
                <a:latin typeface="Calibri" panose="020F0502020204030204" pitchFamily="34" charset="0"/>
                <a:cs typeface="Calibri" panose="020F0502020204030204" pitchFamily="34" charset="0"/>
              </a:rPr>
              <a:t>platforms and </a:t>
            </a:r>
            <a:r>
              <a:rPr lang="en-US" sz="1400" i="1" dirty="0">
                <a:solidFill>
                  <a:srgbClr val="000000"/>
                </a:solidFill>
                <a:latin typeface="Calibri" panose="020F0502020204030204" pitchFamily="34" charset="0"/>
                <a:cs typeface="Calibri" panose="020F0502020204030204" pitchFamily="34" charset="0"/>
              </a:rPr>
              <a:t>unsupported </a:t>
            </a:r>
            <a:r>
              <a:rPr lang="en-US" sz="1400" i="1" dirty="0" smtClean="0">
                <a:solidFill>
                  <a:srgbClr val="000000"/>
                </a:solidFill>
                <a:latin typeface="Calibri" panose="020F0502020204030204" pitchFamily="34" charset="0"/>
                <a:cs typeface="Calibri" panose="020F0502020204030204" pitchFamily="34" charset="0"/>
              </a:rPr>
              <a:t>( end of life) software</a:t>
            </a:r>
            <a:r>
              <a:rPr lang="en-US" sz="1400" i="1" dirty="0">
                <a:solidFill>
                  <a:srgbClr val="000000"/>
                </a:solidFill>
                <a:latin typeface="Calibri" panose="020F0502020204030204" pitchFamily="34" charset="0"/>
                <a:cs typeface="Calibri" panose="020F0502020204030204" pitchFamily="34" charset="0"/>
              </a:rPr>
              <a:t>; r</a:t>
            </a:r>
            <a:r>
              <a:rPr lang="en-US" sz="1400" i="1" dirty="0" smtClean="0">
                <a:solidFill>
                  <a:srgbClr val="000000"/>
                </a:solidFill>
                <a:latin typeface="Calibri" panose="020F0502020204030204" pitchFamily="34" charset="0"/>
                <a:cs typeface="Calibri" panose="020F0502020204030204" pitchFamily="34" charset="0"/>
              </a:rPr>
              <a:t>edundant functionality; excessively complex data flows</a:t>
            </a:r>
            <a:endParaRPr lang="en-US" sz="1400" i="1" dirty="0">
              <a:solidFill>
                <a:srgbClr val="000000"/>
              </a:solidFill>
              <a:latin typeface="Calibri" panose="020F0502020204030204" pitchFamily="34" charset="0"/>
              <a:cs typeface="Calibri" panose="020F0502020204030204" pitchFamily="34" charset="0"/>
            </a:endParaRPr>
          </a:p>
          <a:p>
            <a:pPr>
              <a:spcBef>
                <a:spcPts val="1200"/>
              </a:spcBef>
            </a:pPr>
            <a:r>
              <a:rPr lang="en-US" sz="1400" b="1" i="1" dirty="0" smtClean="0">
                <a:solidFill>
                  <a:srgbClr val="000000"/>
                </a:solidFill>
                <a:latin typeface="Calibri" panose="020F0502020204030204" pitchFamily="34" charset="0"/>
                <a:cs typeface="Calibri" panose="020F0502020204030204" pitchFamily="34" charset="0"/>
              </a:rPr>
              <a:t>2. Ask: </a:t>
            </a:r>
            <a:r>
              <a:rPr lang="en-US" sz="1400" i="1" dirty="0" smtClean="0">
                <a:solidFill>
                  <a:srgbClr val="000000"/>
                </a:solidFill>
                <a:latin typeface="Calibri" panose="020F0502020204030204" pitchFamily="34" charset="0"/>
                <a:cs typeface="Calibri" panose="020F0502020204030204" pitchFamily="34" charset="0"/>
              </a:rPr>
              <a:t>Strategic investment over 3 years  ( business and technology)</a:t>
            </a:r>
          </a:p>
          <a:p>
            <a:pPr lvl="1">
              <a:spcBef>
                <a:spcPts val="1200"/>
              </a:spcBef>
            </a:pPr>
            <a:r>
              <a:rPr lang="en-US" sz="1400" i="1" dirty="0" smtClean="0">
                <a:solidFill>
                  <a:srgbClr val="000000"/>
                </a:solidFill>
                <a:latin typeface="Calibri" panose="020F0502020204030204" pitchFamily="34" charset="0"/>
                <a:cs typeface="Calibri" panose="020F0502020204030204" pitchFamily="34" charset="0"/>
              </a:rPr>
              <a:t>Total </a:t>
            </a:r>
            <a:r>
              <a:rPr lang="en-US" sz="1400" i="1" dirty="0">
                <a:solidFill>
                  <a:srgbClr val="000000"/>
                </a:solidFill>
                <a:latin typeface="Calibri" panose="020F0502020204030204" pitchFamily="34" charset="0"/>
                <a:cs typeface="Calibri" panose="020F0502020204030204" pitchFamily="34" charset="0"/>
              </a:rPr>
              <a:t>projected spend: $</a:t>
            </a:r>
            <a:r>
              <a:rPr lang="en-US" sz="1400" i="1" dirty="0" smtClean="0">
                <a:solidFill>
                  <a:srgbClr val="000000"/>
                </a:solidFill>
                <a:latin typeface="Calibri" panose="020F0502020204030204" pitchFamily="34" charset="0"/>
                <a:cs typeface="Calibri" panose="020F0502020204030204" pitchFamily="34" charset="0"/>
              </a:rPr>
              <a:t>30.5 M; </a:t>
            </a:r>
          </a:p>
          <a:p>
            <a:pPr lvl="1">
              <a:spcBef>
                <a:spcPts val="1200"/>
              </a:spcBef>
            </a:pPr>
            <a:r>
              <a:rPr lang="en-US" sz="1400" i="1" dirty="0" smtClean="0">
                <a:solidFill>
                  <a:srgbClr val="000000"/>
                </a:solidFill>
                <a:latin typeface="Calibri" panose="020F0502020204030204" pitchFamily="34" charset="0"/>
                <a:cs typeface="Calibri" panose="020F0502020204030204" pitchFamily="34" charset="0"/>
              </a:rPr>
              <a:t>Total </a:t>
            </a:r>
            <a:r>
              <a:rPr lang="en-US" sz="1400" i="1" dirty="0">
                <a:solidFill>
                  <a:srgbClr val="000000"/>
                </a:solidFill>
                <a:latin typeface="Calibri" panose="020F0502020204030204" pitchFamily="34" charset="0"/>
                <a:cs typeface="Calibri" panose="020F0502020204030204" pitchFamily="34" charset="0"/>
              </a:rPr>
              <a:t>unfunded for 3 years = </a:t>
            </a:r>
            <a:r>
              <a:rPr lang="en-US" sz="1400" i="1" dirty="0" smtClean="0">
                <a:solidFill>
                  <a:srgbClr val="000000"/>
                </a:solidFill>
                <a:latin typeface="Calibri" panose="020F0502020204030204" pitchFamily="34" charset="0"/>
                <a:cs typeface="Calibri" panose="020F0502020204030204" pitchFamily="34" charset="0"/>
              </a:rPr>
              <a:t>$17.7M</a:t>
            </a:r>
            <a:endParaRPr lang="en-US" sz="1400" i="1" dirty="0">
              <a:solidFill>
                <a:srgbClr val="000000"/>
              </a:solidFill>
              <a:latin typeface="Calibri" panose="020F0502020204030204" pitchFamily="34" charset="0"/>
              <a:cs typeface="Calibri" panose="020F0502020204030204" pitchFamily="34" charset="0"/>
            </a:endParaRPr>
          </a:p>
          <a:p>
            <a:pPr>
              <a:spcBef>
                <a:spcPts val="1200"/>
              </a:spcBef>
            </a:pPr>
            <a:r>
              <a:rPr lang="en-US" sz="1400" b="1" i="1" dirty="0" smtClean="0">
                <a:solidFill>
                  <a:srgbClr val="000000"/>
                </a:solidFill>
                <a:latin typeface="Calibri" panose="020F0502020204030204" pitchFamily="34" charset="0"/>
                <a:cs typeface="Calibri" panose="020F0502020204030204" pitchFamily="34" charset="0"/>
              </a:rPr>
              <a:t>3. Benefits:</a:t>
            </a:r>
          </a:p>
          <a:p>
            <a:pPr marL="742950" lvl="1" indent="-285750">
              <a:buClr>
                <a:schemeClr val="tx1"/>
              </a:buClr>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Business:  realize consistent global billing processes and capabilities across the enterprise leading to increased revenue; improved client service and operational </a:t>
            </a:r>
            <a:r>
              <a:rPr lang="en-US" sz="1400" i="1" dirty="0" smtClean="0">
                <a:solidFill>
                  <a:srgbClr val="000000"/>
                </a:solidFill>
                <a:latin typeface="Calibri" panose="020F0502020204030204" pitchFamily="34" charset="0"/>
                <a:cs typeface="Calibri" panose="020F0502020204030204" pitchFamily="34" charset="0"/>
              </a:rPr>
              <a:t>efficiency. Capture revenue leakage of $10 – $15M per annum</a:t>
            </a:r>
          </a:p>
          <a:p>
            <a:pPr lvl="1">
              <a:buClr>
                <a:schemeClr val="tx1"/>
              </a:buClr>
            </a:pPr>
            <a:endParaRPr lang="en-US" sz="1400" i="1" dirty="0">
              <a:solidFill>
                <a:srgbClr val="000000"/>
              </a:solidFill>
              <a:latin typeface="Calibri" panose="020F0502020204030204" pitchFamily="34" charset="0"/>
              <a:cs typeface="Calibri" panose="020F0502020204030204" pitchFamily="34" charset="0"/>
            </a:endParaRPr>
          </a:p>
          <a:p>
            <a:pPr marL="742950" lvl="1" indent="-285750">
              <a:buClr>
                <a:schemeClr val="tx1"/>
              </a:buClr>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Operational Risk Reduction : reduction of manual processes, spreadsheet processing and spreadsheet related errors</a:t>
            </a:r>
            <a:r>
              <a:rPr lang="en-US" sz="1400" i="1" dirty="0" smtClean="0">
                <a:solidFill>
                  <a:srgbClr val="000000"/>
                </a:solidFill>
                <a:latin typeface="Calibri" panose="020F0502020204030204" pitchFamily="34" charset="0"/>
                <a:cs typeface="Calibri" panose="020F0502020204030204" pitchFamily="34" charset="0"/>
              </a:rPr>
              <a:t>.</a:t>
            </a:r>
          </a:p>
          <a:p>
            <a:pPr marL="742950" lvl="1" indent="-285750">
              <a:buClr>
                <a:schemeClr val="tx1"/>
              </a:buClr>
              <a:buFont typeface="Arial" panose="020B0604020202020204" pitchFamily="34" charset="0"/>
              <a:buChar char="•"/>
            </a:pPr>
            <a:endParaRPr lang="en-US" sz="1400" i="1" dirty="0">
              <a:solidFill>
                <a:srgbClr val="000000"/>
              </a:solidFill>
              <a:latin typeface="Calibri" panose="020F0502020204030204" pitchFamily="34" charset="0"/>
              <a:cs typeface="Calibri" panose="020F0502020204030204" pitchFamily="34" charset="0"/>
            </a:endParaRPr>
          </a:p>
          <a:p>
            <a:pPr marL="742950" lvl="1" indent="-285750">
              <a:buClr>
                <a:schemeClr val="tx1"/>
              </a:buClr>
              <a:buFont typeface="Arial" panose="020B0604020202020204" pitchFamily="34" charset="0"/>
              <a:buChar char="•"/>
            </a:pPr>
            <a:r>
              <a:rPr lang="en-US" sz="1400" i="1" dirty="0">
                <a:solidFill>
                  <a:srgbClr val="000000"/>
                </a:solidFill>
                <a:latin typeface="Calibri" panose="020F0502020204030204" pitchFamily="34" charset="0"/>
                <a:cs typeface="Calibri" panose="020F0502020204030204" pitchFamily="34" charset="0"/>
              </a:rPr>
              <a:t>Platform Efficiency: simplification/rationalized architecture and infrastructure; lower cost for development and maintenance; smaller IT footprint; eliminate billing silos; integrated billing systems globally</a:t>
            </a:r>
          </a:p>
          <a:p>
            <a:pPr marL="285750" indent="-285750">
              <a:buClr>
                <a:schemeClr val="tx1"/>
              </a:buClr>
              <a:buFont typeface="Arial" panose="020B0604020202020204" pitchFamily="34" charset="0"/>
              <a:buChar char="•"/>
            </a:pPr>
            <a:endParaRPr lang="en-US" sz="1400" dirty="0">
              <a:solidFill>
                <a:schemeClr val="bg2"/>
              </a:solidFill>
              <a:latin typeface="Calibri" panose="020F0502020204030204" pitchFamily="34" charset="0"/>
              <a:cs typeface="Calibri" panose="020F0502020204030204" pitchFamily="34" charset="0"/>
            </a:endParaRPr>
          </a:p>
          <a:p>
            <a:pPr>
              <a:spcBef>
                <a:spcPts val="1200"/>
              </a:spcBef>
            </a:pPr>
            <a:endParaRPr lang="en-US" sz="1200" dirty="0">
              <a:solidFill>
                <a:srgbClr val="000000"/>
              </a:solidFill>
              <a:latin typeface="Calibri" panose="020F0502020204030204" pitchFamily="34" charset="0"/>
              <a:cs typeface="Calibri" panose="020F0502020204030204" pitchFamily="34" charset="0"/>
            </a:endParaRPr>
          </a:p>
        </p:txBody>
      </p:sp>
      <p:sp>
        <p:nvSpPr>
          <p:cNvPr id="15" name="TextBox 14"/>
          <p:cNvSpPr txBox="1"/>
          <p:nvPr/>
        </p:nvSpPr>
        <p:spPr>
          <a:xfrm>
            <a:off x="9652693" y="152400"/>
            <a:ext cx="1701107" cy="769441"/>
          </a:xfrm>
          <a:prstGeom prst="rect">
            <a:avLst/>
          </a:prstGeom>
          <a:noFill/>
        </p:spPr>
        <p:txBody>
          <a:bodyPr wrap="none" rtlCol="0">
            <a:spAutoFit/>
          </a:bodyPr>
          <a:lstStyle/>
          <a:p>
            <a:r>
              <a:rPr lang="en-US" sz="4400" dirty="0" smtClean="0">
                <a:solidFill>
                  <a:srgbClr val="FF0000"/>
                </a:solidFill>
                <a:latin typeface="Calibri"/>
                <a:cs typeface="Calibri"/>
              </a:rPr>
              <a:t>DRAFT</a:t>
            </a:r>
            <a:endParaRPr lang="en-US" sz="4400" dirty="0">
              <a:solidFill>
                <a:srgbClr val="FF0000"/>
              </a:solidFill>
              <a:latin typeface="Calibri"/>
              <a:cs typeface="Calibri"/>
            </a:endParaRPr>
          </a:p>
        </p:txBody>
      </p:sp>
    </p:spTree>
    <p:extLst>
      <p:ext uri="{BB962C8B-B14F-4D97-AF65-F5344CB8AC3E}">
        <p14:creationId xmlns:p14="http://schemas.microsoft.com/office/powerpoint/2010/main" val="3662634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Calibri" panose="020F0502020204030204" pitchFamily="34" charset="0"/>
              </a:rPr>
              <a:t>Data File </a:t>
            </a:r>
            <a:r>
              <a:rPr lang="en-US" sz="2000" dirty="0" smtClean="0">
                <a:latin typeface="Calibri" panose="020F0502020204030204" pitchFamily="34" charset="0"/>
              </a:rPr>
              <a:t>Automation</a:t>
            </a:r>
            <a:endParaRPr lang="en-US" sz="2000" dirty="0">
              <a:latin typeface="Calibri" panose="020F0502020204030204" pitchFamily="34" charset="0"/>
            </a:endParaRPr>
          </a:p>
        </p:txBody>
      </p:sp>
      <p:graphicFrame>
        <p:nvGraphicFramePr>
          <p:cNvPr id="6" name="Table Placeholder 4"/>
          <p:cNvGraphicFramePr>
            <a:graphicFrameLocks/>
          </p:cNvGraphicFramePr>
          <p:nvPr>
            <p:extLst>
              <p:ext uri="{D42A27DB-BD31-4B8C-83A1-F6EECF244321}">
                <p14:modId xmlns:p14="http://schemas.microsoft.com/office/powerpoint/2010/main" val="3324731801"/>
              </p:ext>
            </p:extLst>
          </p:nvPr>
        </p:nvGraphicFramePr>
        <p:xfrm>
          <a:off x="453692" y="3069427"/>
          <a:ext cx="11281645" cy="2846626"/>
        </p:xfrm>
        <a:graphic>
          <a:graphicData uri="http://schemas.openxmlformats.org/drawingml/2006/table">
            <a:tbl>
              <a:tblPr firstRow="1" bandRow="1">
                <a:tableStyleId>{7E9639D4-E3E2-4D34-9284-5A2195B3D0D7}</a:tableStyleId>
              </a:tblPr>
              <a:tblGrid>
                <a:gridCol w="1544304">
                  <a:extLst>
                    <a:ext uri="{9D8B030D-6E8A-4147-A177-3AD203B41FA5}">
                      <a16:colId xmlns:a16="http://schemas.microsoft.com/office/drawing/2014/main" val="20001"/>
                    </a:ext>
                  </a:extLst>
                </a:gridCol>
                <a:gridCol w="648321">
                  <a:extLst>
                    <a:ext uri="{9D8B030D-6E8A-4147-A177-3AD203B41FA5}">
                      <a16:colId xmlns:a16="http://schemas.microsoft.com/office/drawing/2014/main" val="20002"/>
                    </a:ext>
                  </a:extLst>
                </a:gridCol>
                <a:gridCol w="648321">
                  <a:extLst>
                    <a:ext uri="{9D8B030D-6E8A-4147-A177-3AD203B41FA5}">
                      <a16:colId xmlns:a16="http://schemas.microsoft.com/office/drawing/2014/main" val="466176123"/>
                    </a:ext>
                  </a:extLst>
                </a:gridCol>
                <a:gridCol w="648321">
                  <a:extLst>
                    <a:ext uri="{9D8B030D-6E8A-4147-A177-3AD203B41FA5}">
                      <a16:colId xmlns:a16="http://schemas.microsoft.com/office/drawing/2014/main" val="227948844"/>
                    </a:ext>
                  </a:extLst>
                </a:gridCol>
                <a:gridCol w="249595">
                  <a:extLst>
                    <a:ext uri="{9D8B030D-6E8A-4147-A177-3AD203B41FA5}">
                      <a16:colId xmlns:a16="http://schemas.microsoft.com/office/drawing/2014/main" val="3444546248"/>
                    </a:ext>
                  </a:extLst>
                </a:gridCol>
                <a:gridCol w="707024">
                  <a:extLst>
                    <a:ext uri="{9D8B030D-6E8A-4147-A177-3AD203B41FA5}">
                      <a16:colId xmlns:a16="http://schemas.microsoft.com/office/drawing/2014/main" val="20005"/>
                    </a:ext>
                  </a:extLst>
                </a:gridCol>
                <a:gridCol w="707024">
                  <a:extLst>
                    <a:ext uri="{9D8B030D-6E8A-4147-A177-3AD203B41FA5}">
                      <a16:colId xmlns:a16="http://schemas.microsoft.com/office/drawing/2014/main" val="3255616482"/>
                    </a:ext>
                  </a:extLst>
                </a:gridCol>
                <a:gridCol w="707024">
                  <a:extLst>
                    <a:ext uri="{9D8B030D-6E8A-4147-A177-3AD203B41FA5}">
                      <a16:colId xmlns:a16="http://schemas.microsoft.com/office/drawing/2014/main" val="1725169889"/>
                    </a:ext>
                  </a:extLst>
                </a:gridCol>
                <a:gridCol w="237067">
                  <a:extLst>
                    <a:ext uri="{9D8B030D-6E8A-4147-A177-3AD203B41FA5}">
                      <a16:colId xmlns:a16="http://schemas.microsoft.com/office/drawing/2014/main" val="410628957"/>
                    </a:ext>
                  </a:extLst>
                </a:gridCol>
                <a:gridCol w="687577">
                  <a:extLst>
                    <a:ext uri="{9D8B030D-6E8A-4147-A177-3AD203B41FA5}">
                      <a16:colId xmlns:a16="http://schemas.microsoft.com/office/drawing/2014/main" val="1468922547"/>
                    </a:ext>
                  </a:extLst>
                </a:gridCol>
                <a:gridCol w="687577">
                  <a:extLst>
                    <a:ext uri="{9D8B030D-6E8A-4147-A177-3AD203B41FA5}">
                      <a16:colId xmlns:a16="http://schemas.microsoft.com/office/drawing/2014/main" val="2706206783"/>
                    </a:ext>
                  </a:extLst>
                </a:gridCol>
                <a:gridCol w="687577">
                  <a:extLst>
                    <a:ext uri="{9D8B030D-6E8A-4147-A177-3AD203B41FA5}">
                      <a16:colId xmlns:a16="http://schemas.microsoft.com/office/drawing/2014/main" val="1384886813"/>
                    </a:ext>
                  </a:extLst>
                </a:gridCol>
                <a:gridCol w="687577">
                  <a:extLst>
                    <a:ext uri="{9D8B030D-6E8A-4147-A177-3AD203B41FA5}">
                      <a16:colId xmlns:a16="http://schemas.microsoft.com/office/drawing/2014/main" val="3313363765"/>
                    </a:ext>
                  </a:extLst>
                </a:gridCol>
                <a:gridCol w="263824">
                  <a:extLst>
                    <a:ext uri="{9D8B030D-6E8A-4147-A177-3AD203B41FA5}">
                      <a16:colId xmlns:a16="http://schemas.microsoft.com/office/drawing/2014/main" val="782568208"/>
                    </a:ext>
                  </a:extLst>
                </a:gridCol>
                <a:gridCol w="723504">
                  <a:extLst>
                    <a:ext uri="{9D8B030D-6E8A-4147-A177-3AD203B41FA5}">
                      <a16:colId xmlns:a16="http://schemas.microsoft.com/office/drawing/2014/main" val="1858215823"/>
                    </a:ext>
                  </a:extLst>
                </a:gridCol>
                <a:gridCol w="723504">
                  <a:extLst>
                    <a:ext uri="{9D8B030D-6E8A-4147-A177-3AD203B41FA5}">
                      <a16:colId xmlns:a16="http://schemas.microsoft.com/office/drawing/2014/main" val="2208792774"/>
                    </a:ext>
                  </a:extLst>
                </a:gridCol>
                <a:gridCol w="723504">
                  <a:extLst>
                    <a:ext uri="{9D8B030D-6E8A-4147-A177-3AD203B41FA5}">
                      <a16:colId xmlns:a16="http://schemas.microsoft.com/office/drawing/2014/main" val="2927300787"/>
                    </a:ext>
                  </a:extLst>
                </a:gridCol>
              </a:tblGrid>
              <a:tr h="367043">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3">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100" b="1" dirty="0" smtClean="0">
                          <a:solidFill>
                            <a:schemeClr val="bg1"/>
                          </a:solidFill>
                        </a:rPr>
                        <a:t>Allocation</a:t>
                      </a:r>
                      <a:endParaRPr lang="en-US" sz="1100" b="1" dirty="0" smtClean="0">
                        <a:solidFill>
                          <a:schemeClr val="bg1"/>
                        </a:solidFill>
                        <a:latin typeface="Arial" charset="0"/>
                        <a:ea typeface="Arial" charset="0"/>
                        <a:cs typeface="Arial" charset="0"/>
                      </a:endParaRPr>
                    </a:p>
                  </a:txBody>
                  <a:tcPr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endParaRPr lang="en-US"/>
                    </a:p>
                  </a:txBody>
                  <a:tcPr/>
                </a:tc>
                <a:tc hMerge="1">
                  <a:txBody>
                    <a:bodyPr/>
                    <a:lstStyle/>
                    <a:p>
                      <a:endParaRPr lang="en-US"/>
                    </a:p>
                  </a:txBody>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100" b="1" dirty="0" smtClean="0">
                        <a:solidFill>
                          <a:schemeClr val="bg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3">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100" b="1" baseline="0" dirty="0" smtClean="0">
                          <a:solidFill>
                            <a:schemeClr val="bg1"/>
                          </a:solidFill>
                        </a:rPr>
                        <a:t>Effort Per Interface </a:t>
                      </a:r>
                      <a:r>
                        <a:rPr lang="en-US" sz="1000" b="1" baseline="0" dirty="0" smtClean="0">
                          <a:solidFill>
                            <a:schemeClr val="bg1"/>
                          </a:solidFill>
                        </a:rPr>
                        <a:t>(Hours)</a:t>
                      </a:r>
                      <a:endParaRPr lang="en-US" sz="1000" b="1" dirty="0" smtClean="0">
                        <a:solidFill>
                          <a:schemeClr val="bg1"/>
                        </a:solidFill>
                        <a:latin typeface="Arial" charset="0"/>
                        <a:ea typeface="Arial" charset="0"/>
                        <a:cs typeface="Arial" charset="0"/>
                      </a:endParaRPr>
                    </a:p>
                  </a:txBody>
                  <a:tcPr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endParaRPr lang="en-US"/>
                    </a:p>
                  </a:txBody>
                  <a:tcPr/>
                </a:tc>
                <a:tc hMerge="1">
                  <a:txBody>
                    <a:bodyPr/>
                    <a:lstStyle/>
                    <a:p>
                      <a:endParaRPr lang="en-US"/>
                    </a:p>
                  </a:txBody>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100" b="1" dirty="0" smtClean="0">
                        <a:solidFill>
                          <a:schemeClr val="bg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4">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100" b="1" dirty="0" smtClean="0">
                          <a:solidFill>
                            <a:schemeClr val="bg1"/>
                          </a:solidFill>
                          <a:latin typeface="Arial" charset="0"/>
                          <a:ea typeface="Arial" charset="0"/>
                          <a:cs typeface="Arial" charset="0"/>
                        </a:rPr>
                        <a:t>Total Project Effort </a:t>
                      </a:r>
                      <a:r>
                        <a:rPr lang="en-US" sz="1000" b="1" dirty="0" smtClean="0">
                          <a:solidFill>
                            <a:schemeClr val="bg1"/>
                          </a:solidFill>
                          <a:latin typeface="Arial" charset="0"/>
                          <a:ea typeface="Arial" charset="0"/>
                          <a:cs typeface="Arial" charset="0"/>
                        </a:rPr>
                        <a:t>(Hours)</a:t>
                      </a:r>
                    </a:p>
                    <a:p>
                      <a:pPr marL="0" marR="0" indent="0" algn="ctr" defTabSz="2166978" rtl="0" eaLnBrk="1" fontAlgn="auto" latinLnBrk="0" hangingPunct="1">
                        <a:lnSpc>
                          <a:spcPct val="100000"/>
                        </a:lnSpc>
                        <a:spcBef>
                          <a:spcPts val="0"/>
                        </a:spcBef>
                        <a:spcAft>
                          <a:spcPts val="0"/>
                        </a:spcAft>
                        <a:buClrTx/>
                        <a:buSzTx/>
                        <a:buFontTx/>
                        <a:buNone/>
                        <a:tabLst/>
                        <a:defRPr/>
                      </a:pPr>
                      <a:r>
                        <a:rPr lang="en-US" sz="1000" b="1" dirty="0" smtClean="0">
                          <a:solidFill>
                            <a:schemeClr val="bg1"/>
                          </a:solidFill>
                          <a:latin typeface="Arial" charset="0"/>
                          <a:ea typeface="Arial" charset="0"/>
                          <a:cs typeface="Arial" charset="0"/>
                        </a:rPr>
                        <a:t>{Assumes 120 Interfaces}</a:t>
                      </a:r>
                    </a:p>
                  </a:txBody>
                  <a:tcPr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endParaRPr lang="en-US"/>
                    </a:p>
                  </a:txBody>
                  <a:tcPr/>
                </a:tc>
                <a:tc hMerge="1">
                  <a:txBody>
                    <a:bodyPr/>
                    <a:lstStyle/>
                    <a:p>
                      <a:endParaRPr lang="en-US"/>
                    </a:p>
                  </a:txBody>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68580" marR="68580"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100" b="1" dirty="0" smtClean="0">
                        <a:solidFill>
                          <a:schemeClr val="bg1"/>
                        </a:solidFill>
                        <a:latin typeface="Arial" charset="0"/>
                        <a:ea typeface="Arial" charset="0"/>
                        <a:cs typeface="Arial" charset="0"/>
                      </a:endParaRPr>
                    </a:p>
                  </a:txBody>
                  <a:tcPr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3">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100" b="1" dirty="0" smtClean="0">
                          <a:solidFill>
                            <a:schemeClr val="bg1"/>
                          </a:solidFill>
                          <a:latin typeface="Arial" charset="0"/>
                          <a:ea typeface="Arial" charset="0"/>
                          <a:cs typeface="Arial" charset="0"/>
                        </a:rPr>
                        <a:t>Resource Estimates</a:t>
                      </a:r>
                    </a:p>
                  </a:txBody>
                  <a:tcPr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68580" marR="68580"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68580" marR="68580"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226811">
                <a:tc>
                  <a:txBody>
                    <a:bodyPr/>
                    <a:lstStyle/>
                    <a:p>
                      <a:pPr algn="ctr"/>
                      <a:endParaRPr lang="en-US" sz="1400" dirty="0" smtClean="0">
                        <a:solidFill>
                          <a:schemeClr val="tx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r>
                        <a:rPr lang="en-US" sz="900" b="0" dirty="0" smtClean="0">
                          <a:solidFill>
                            <a:schemeClr val="bg1"/>
                          </a:solidFill>
                          <a:latin typeface="Arial" charset="0"/>
                          <a:ea typeface="Arial" charset="0"/>
                          <a:cs typeface="Arial" charset="0"/>
                        </a:rPr>
                        <a:t>Easy</a:t>
                      </a:r>
                    </a:p>
                  </a:txBody>
                  <a:tcPr marL="60960" marR="6096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Med</a:t>
                      </a:r>
                    </a:p>
                  </a:txBody>
                  <a:tcPr marL="60960" marR="6096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Hard</a:t>
                      </a:r>
                    </a:p>
                  </a:txBody>
                  <a:tcPr marL="60960" marR="60960"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endParaRPr lang="en-US" sz="900" b="0" dirty="0" smtClean="0">
                        <a:solidFill>
                          <a:schemeClr val="bg1"/>
                        </a:solidFill>
                        <a:latin typeface="Arial" charset="0"/>
                        <a:ea typeface="Arial" charset="0"/>
                        <a:cs typeface="Arial" charset="0"/>
                      </a:endParaRPr>
                    </a:p>
                  </a:txBody>
                  <a:tcPr marL="60960" marR="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a:r>
                        <a:rPr lang="en-US" sz="900" b="0" dirty="0" smtClean="0">
                          <a:solidFill>
                            <a:schemeClr val="bg1"/>
                          </a:solidFill>
                          <a:latin typeface="Arial" charset="0"/>
                          <a:ea typeface="Arial" charset="0"/>
                          <a:cs typeface="Arial" charset="0"/>
                        </a:rPr>
                        <a:t>Easy</a:t>
                      </a:r>
                    </a:p>
                  </a:txBody>
                  <a:tcPr marL="60960" marR="6096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Med</a:t>
                      </a:r>
                    </a:p>
                  </a:txBody>
                  <a:tcPr marL="60960" marR="6096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Hard</a:t>
                      </a:r>
                    </a:p>
                  </a:txBody>
                  <a:tcPr marL="60960" marR="60960" anchor="ctr">
                    <a:lnL>
                      <a:noFill/>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endParaRPr lang="en-US" sz="900" b="0" dirty="0" smtClean="0">
                        <a:solidFill>
                          <a:schemeClr val="bg1"/>
                        </a:solidFill>
                        <a:latin typeface="Arial" charset="0"/>
                        <a:ea typeface="Arial" charset="0"/>
                        <a:cs typeface="Arial" charset="0"/>
                      </a:endParaRPr>
                    </a:p>
                  </a:txBody>
                  <a:tcPr marL="60960" marR="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a:r>
                        <a:rPr lang="en-US" sz="900" b="0" dirty="0" smtClean="0">
                          <a:solidFill>
                            <a:schemeClr val="bg1"/>
                          </a:solidFill>
                          <a:latin typeface="Arial" charset="0"/>
                          <a:ea typeface="Arial" charset="0"/>
                          <a:cs typeface="Arial" charset="0"/>
                        </a:rPr>
                        <a:t>Easy</a:t>
                      </a:r>
                    </a:p>
                  </a:txBody>
                  <a:tcPr marL="60960" marR="60960"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Med</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Hard</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Total</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endParaRPr lang="en-US" sz="900" b="0" dirty="0" smtClean="0">
                        <a:solidFill>
                          <a:schemeClr val="bg1"/>
                        </a:solidFill>
                        <a:latin typeface="Arial" charset="0"/>
                        <a:ea typeface="Arial" charset="0"/>
                        <a:cs typeface="Arial" charset="0"/>
                      </a:endParaRP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a:r>
                        <a:rPr lang="en-US" sz="900" b="0" dirty="0" smtClean="0">
                          <a:solidFill>
                            <a:schemeClr val="bg1"/>
                          </a:solidFill>
                          <a:latin typeface="Arial" charset="0"/>
                          <a:ea typeface="Arial" charset="0"/>
                          <a:cs typeface="Arial" charset="0"/>
                        </a:rPr>
                        <a:t>2 Years</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3 Years</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ctr"/>
                      <a:r>
                        <a:rPr lang="en-US" sz="900" b="0" dirty="0" smtClean="0">
                          <a:solidFill>
                            <a:schemeClr val="bg1"/>
                          </a:solidFill>
                          <a:latin typeface="Arial" charset="0"/>
                          <a:ea typeface="Arial" charset="0"/>
                          <a:cs typeface="Arial" charset="0"/>
                        </a:rPr>
                        <a:t>4 Years</a:t>
                      </a:r>
                    </a:p>
                  </a:txBody>
                  <a:tcPr marL="60960" marR="6096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extLst>
                  <a:ext uri="{0D108BD9-81ED-4DB2-BD59-A6C34878D82A}">
                    <a16:rowId xmlns:a16="http://schemas.microsoft.com/office/drawing/2014/main" val="2746475800"/>
                  </a:ext>
                </a:extLst>
              </a:tr>
              <a:tr h="107963">
                <a:tc>
                  <a:txBody>
                    <a:bodyPr/>
                    <a:lstStyle/>
                    <a:p>
                      <a:pPr marL="0" marR="0" lvl="0" indent="0" algn="l" defTabSz="216697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12700" cap="flat" cmpd="sng" algn="ctr">
                      <a:no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12700" cap="flat" cmpd="sng" algn="ctr">
                      <a:no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w="12700" cap="flat" cmpd="sng" algn="ctr">
                      <a:no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6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6918">
                <a:tc>
                  <a:txBody>
                    <a:bodyPr/>
                    <a:lstStyle/>
                    <a:p>
                      <a:pPr algn="r" fontAlgn="b"/>
                      <a:r>
                        <a:rPr lang="en-US" sz="1050" b="1" i="0" u="none" strike="noStrike" dirty="0" smtClean="0">
                          <a:solidFill>
                            <a:schemeClr val="tx1"/>
                          </a:solidFill>
                          <a:effectLst/>
                          <a:latin typeface="+mn-lt"/>
                          <a:ea typeface="+mn-ea"/>
                          <a:cs typeface="+mn-cs"/>
                        </a:rPr>
                        <a:t>Advantage</a:t>
                      </a:r>
                      <a:r>
                        <a:rPr lang="en-US" sz="1050" b="1" i="0" u="none" strike="noStrike" baseline="0" dirty="0" smtClean="0">
                          <a:solidFill>
                            <a:schemeClr val="tx1"/>
                          </a:solidFill>
                          <a:effectLst/>
                          <a:latin typeface="+mn-lt"/>
                          <a:ea typeface="+mn-ea"/>
                          <a:cs typeface="+mn-cs"/>
                        </a:rPr>
                        <a:t> BA</a:t>
                      </a:r>
                      <a:endParaRPr lang="en-US" sz="1050" b="1" i="0" u="none" strike="noStrike" dirty="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50%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75%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75%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pt-BR" sz="11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105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368</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735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hr-HR" sz="11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4,200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14,700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29,400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48,300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16</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8</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050" b="1" i="0" u="none" strike="noStrike" dirty="0" smtClean="0">
                          <a:solidFill>
                            <a:schemeClr val="tx1"/>
                          </a:solidFill>
                          <a:effectLst/>
                          <a:latin typeface="+mn-lt"/>
                          <a:ea typeface="+mn-ea"/>
                          <a:cs typeface="+mn-cs"/>
                        </a:rPr>
                        <a:t>CAP</a:t>
                      </a:r>
                      <a:r>
                        <a:rPr lang="en-US" sz="1050" b="1" i="0" u="none" strike="noStrike" baseline="0" dirty="0" smtClean="0">
                          <a:solidFill>
                            <a:schemeClr val="tx1"/>
                          </a:solidFill>
                          <a:effectLst/>
                          <a:latin typeface="+mn-lt"/>
                          <a:ea typeface="+mn-ea"/>
                          <a:cs typeface="+mn-cs"/>
                        </a:rPr>
                        <a:t> SME</a:t>
                      </a:r>
                      <a:endParaRPr lang="en-US" sz="1050" b="1" i="0" u="none" strike="noStrike" dirty="0" smtClean="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a:solidFill>
                            <a:schemeClr val="bg2"/>
                          </a:solidFill>
                          <a:effectLst/>
                          <a:latin typeface="Arial" charset="0"/>
                          <a:ea typeface="Arial" charset="0"/>
                          <a:cs typeface="Arial"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kern="1200" dirty="0">
                          <a:solidFill>
                            <a:schemeClr val="bg2"/>
                          </a:solidFill>
                          <a:effectLst/>
                          <a:latin typeface="Arial" charset="0"/>
                          <a:ea typeface="Arial" charset="0"/>
                          <a:cs typeface="Arial" charset="0"/>
                        </a:rPr>
                        <a:t>15%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kern="1200" dirty="0">
                          <a:solidFill>
                            <a:schemeClr val="bg2"/>
                          </a:solidFill>
                          <a:effectLst/>
                          <a:latin typeface="Arial" charset="0"/>
                          <a:ea typeface="Arial" charset="0"/>
                          <a:cs typeface="Arial"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74</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hr-HR" sz="11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420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2,940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1,960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5,320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050" b="1" i="0" u="none" strike="noStrike" dirty="0" smtClean="0">
                          <a:solidFill>
                            <a:schemeClr val="tx1"/>
                          </a:solidFill>
                          <a:effectLst/>
                          <a:latin typeface="+mn-lt"/>
                          <a:ea typeface="+mn-ea"/>
                          <a:cs typeface="+mn-cs"/>
                        </a:rPr>
                        <a:t>Interface</a:t>
                      </a:r>
                      <a:r>
                        <a:rPr lang="en-US" sz="1050" b="1" i="0" u="none" strike="noStrike" baseline="0" dirty="0" smtClean="0">
                          <a:solidFill>
                            <a:schemeClr val="tx1"/>
                          </a:solidFill>
                          <a:effectLst/>
                          <a:latin typeface="+mn-lt"/>
                          <a:ea typeface="+mn-ea"/>
                          <a:cs typeface="+mn-cs"/>
                        </a:rPr>
                        <a:t> BA</a:t>
                      </a:r>
                      <a:endParaRPr lang="en-US" sz="1050" b="1" i="0" u="none" strike="noStrike" dirty="0" smtClean="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a:solidFill>
                            <a:schemeClr val="bg2"/>
                          </a:solidFill>
                          <a:effectLst/>
                          <a:latin typeface="Arial" charset="0"/>
                          <a:ea typeface="Arial" charset="0"/>
                          <a:cs typeface="Arial"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a:solidFill>
                            <a:schemeClr val="bg2"/>
                          </a:solidFill>
                          <a:effectLst/>
                          <a:latin typeface="Arial" charset="0"/>
                          <a:ea typeface="Arial" charset="0"/>
                          <a:cs typeface="Arial" charset="0"/>
                        </a:rPr>
                        <a:t>10%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75%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49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735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bg2"/>
                        </a:solidFill>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1,960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29,400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31,360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7</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6</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050" b="1" i="0" u="none" strike="noStrike" kern="1200" dirty="0" smtClean="0">
                          <a:solidFill>
                            <a:schemeClr val="tx1"/>
                          </a:solidFill>
                          <a:effectLst/>
                          <a:latin typeface="+mn-lt"/>
                          <a:ea typeface="+mn-ea"/>
                          <a:cs typeface="+mn-cs"/>
                        </a:rPr>
                        <a:t>Advantage Tech</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a:solidFill>
                            <a:schemeClr val="bg2"/>
                          </a:solidFill>
                          <a:effectLst/>
                          <a:latin typeface="Arial" charset="0"/>
                          <a:ea typeface="Arial" charset="0"/>
                          <a:cs typeface="Arial"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a:solidFill>
                            <a:schemeClr val="bg2"/>
                          </a:solidFill>
                          <a:effectLst/>
                          <a:latin typeface="Arial" charset="0"/>
                          <a:ea typeface="Arial" charset="0"/>
                          <a:cs typeface="Arial" charset="0"/>
                        </a:rPr>
                        <a:t>15%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60%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74</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588</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bg2"/>
                        </a:solidFill>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2,940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23,520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26,460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050" b="1" i="0" u="none" strike="noStrike" kern="1200" dirty="0" smtClean="0">
                          <a:solidFill>
                            <a:schemeClr val="tx1"/>
                          </a:solidFill>
                          <a:effectLst/>
                          <a:latin typeface="+mn-lt"/>
                          <a:ea typeface="+mn-ea"/>
                          <a:cs typeface="+mn-cs"/>
                        </a:rPr>
                        <a:t>Fiserv</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a:solidFill>
                            <a:schemeClr val="bg2"/>
                          </a:solidFill>
                          <a:effectLst/>
                          <a:latin typeface="Arial" charset="0"/>
                          <a:ea typeface="Arial" charset="0"/>
                          <a:cs typeface="Arial"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a:solidFill>
                            <a:schemeClr val="bg2"/>
                          </a:solidFill>
                          <a:effectLst/>
                          <a:latin typeface="Arial" charset="0"/>
                          <a:ea typeface="Arial" charset="0"/>
                          <a:cs typeface="Arial" charset="0"/>
                        </a:rPr>
                        <a:t>10%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10%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98</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bg2"/>
                        </a:solidFill>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1,960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3,920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5,880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494826"/>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050" b="1" i="0" u="none" strike="noStrike" kern="1200" dirty="0" smtClean="0">
                          <a:solidFill>
                            <a:schemeClr val="tx1"/>
                          </a:solidFill>
                          <a:effectLst/>
                          <a:latin typeface="+mn-lt"/>
                          <a:ea typeface="+mn-ea"/>
                          <a:cs typeface="+mn-cs"/>
                        </a:rPr>
                        <a:t>Finance SME</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100" b="0" i="0" u="none" strike="noStrike" kern="1200">
                          <a:solidFill>
                            <a:schemeClr val="bg2"/>
                          </a:solidFill>
                          <a:effectLst/>
                          <a:latin typeface="Arial" charset="0"/>
                          <a:ea typeface="Arial" charset="0"/>
                          <a:cs typeface="Arial"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kern="1200" dirty="0">
                          <a:solidFill>
                            <a:schemeClr val="bg2"/>
                          </a:solidFill>
                          <a:effectLst/>
                          <a:latin typeface="Arial" charset="0"/>
                          <a:ea typeface="Arial" charset="0"/>
                          <a:cs typeface="Arial" charset="0"/>
                        </a:rPr>
                        <a:t>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25</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bg2"/>
                        </a:solidFill>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420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980</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1,960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3,360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1184384"/>
                  </a:ext>
                </a:extLst>
              </a:tr>
              <a:tr h="286918">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1100" b="0" i="0" u="none" strike="noStrike" dirty="0" smtClean="0">
                        <a:solidFill>
                          <a:schemeClr val="bg2"/>
                        </a:solidFill>
                        <a:effectLst/>
                        <a:latin typeface="Arial" charset="0"/>
                        <a:ea typeface="Arial" charset="0"/>
                        <a:cs typeface="Arial" charset="0"/>
                      </a:endParaRPr>
                    </a:p>
                  </a:txBody>
                  <a:tcPr marL="60960" marR="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kern="1200" dirty="0">
                        <a:solidFill>
                          <a:schemeClr val="bg2"/>
                        </a:solidFill>
                        <a:effectLst/>
                        <a:latin typeface="Arial" charset="0"/>
                        <a:ea typeface="Arial" charset="0"/>
                        <a:cs typeface="Arial"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kern="1200" dirty="0">
                        <a:solidFill>
                          <a:schemeClr val="bg2"/>
                        </a:solidFill>
                        <a:effectLst/>
                        <a:latin typeface="Arial" charset="0"/>
                        <a:ea typeface="Arial" charset="0"/>
                        <a:cs typeface="Arial"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kern="1200" dirty="0">
                        <a:solidFill>
                          <a:schemeClr val="bg2"/>
                        </a:solidFill>
                        <a:effectLst/>
                        <a:latin typeface="Arial" charset="0"/>
                        <a:ea typeface="Arial" charset="0"/>
                        <a:cs typeface="Arial"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is-IS" sz="1100" b="0" i="0" u="none" strike="noStrike" dirty="0" smtClean="0">
                        <a:solidFill>
                          <a:schemeClr val="bg2"/>
                        </a:solidFill>
                        <a:effectLst/>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dirty="0" smtClean="0">
                        <a:solidFill>
                          <a:schemeClr val="bg2"/>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r" fontAlgn="b"/>
                      <a:r>
                        <a:rPr lang="en-US" sz="1200" b="1" i="0" u="none" strike="noStrike" dirty="0" smtClean="0">
                          <a:solidFill>
                            <a:srgbClr val="000000"/>
                          </a:solidFill>
                          <a:effectLst/>
                          <a:latin typeface="Arial" panose="020B0604020202020204" pitchFamily="34" charset="0"/>
                          <a:cs typeface="Arial" panose="020B0604020202020204" pitchFamily="34" charset="0"/>
                        </a:rPr>
                        <a:t>Total </a:t>
                      </a:r>
                      <a:r>
                        <a:rPr lang="en-US" sz="1200" b="1"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12700" marR="12192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42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0000"/>
                        <a:lumOff val="40000"/>
                      </a:schemeClr>
                    </a:solidFill>
                  </a:tcPr>
                </a:tc>
                <a:tc>
                  <a:txBody>
                    <a:bodyPr/>
                    <a:lstStyle/>
                    <a:p>
                      <a:pPr algn="ctr" fontAlgn="b"/>
                      <a:r>
                        <a:rPr lang="en-US" sz="1100" b="1" i="0" u="none" strike="noStrike">
                          <a:solidFill>
                            <a:schemeClr val="bg1"/>
                          </a:solidFill>
                          <a:effectLst/>
                          <a:latin typeface="Arial" panose="020B0604020202020204" pitchFamily="34" charset="0"/>
                          <a:cs typeface="Arial" panose="020B0604020202020204" pitchFamily="34" charset="0"/>
                        </a:rPr>
                        <a:t>29</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0000"/>
                        <a:lumOff val="40000"/>
                      </a:schemeClr>
                    </a:solidFill>
                  </a:tcPr>
                </a:tc>
                <a:tc>
                  <a:txBody>
                    <a:bodyPr/>
                    <a:lstStyle/>
                    <a:p>
                      <a:pPr algn="ctr" fontAlgn="b"/>
                      <a:r>
                        <a:rPr lang="en-US" sz="1100" b="1" i="0" u="none" strike="noStrike" dirty="0">
                          <a:solidFill>
                            <a:schemeClr val="bg1"/>
                          </a:solidFill>
                          <a:effectLst/>
                          <a:latin typeface="Arial" panose="020B0604020202020204" pitchFamily="34" charset="0"/>
                          <a:cs typeface="Arial" panose="020B0604020202020204" pitchFamily="34" charset="0"/>
                        </a:rPr>
                        <a:t>22</a:t>
                      </a:r>
                    </a:p>
                  </a:txBody>
                  <a:tcPr marL="12700" marR="1270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0000"/>
                        <a:lumOff val="40000"/>
                      </a:schemeClr>
                    </a:solidFill>
                  </a:tcPr>
                </a:tc>
                <a:extLst>
                  <a:ext uri="{0D108BD9-81ED-4DB2-BD59-A6C34878D82A}">
                    <a16:rowId xmlns:a16="http://schemas.microsoft.com/office/drawing/2014/main" val="393006382"/>
                  </a:ext>
                </a:extLst>
              </a:tr>
            </a:tbl>
          </a:graphicData>
        </a:graphic>
      </p:graphicFrame>
      <p:sp>
        <p:nvSpPr>
          <p:cNvPr id="9" name="Text Placeholder 1"/>
          <p:cNvSpPr txBox="1">
            <a:spLocks/>
          </p:cNvSpPr>
          <p:nvPr/>
        </p:nvSpPr>
        <p:spPr>
          <a:xfrm>
            <a:off x="304799" y="966655"/>
            <a:ext cx="11582400" cy="400110"/>
          </a:xfrm>
          <a:prstGeom prst="rect">
            <a:avLst/>
          </a:prstGeom>
        </p:spPr>
        <p:txBody>
          <a:bodyPr/>
          <a:lst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accent1"/>
                </a:solidFill>
              </a:rPr>
              <a:t>R</a:t>
            </a:r>
            <a:r>
              <a:rPr lang="en-US" sz="1800" dirty="0" smtClean="0">
                <a:solidFill>
                  <a:schemeClr val="accent1"/>
                </a:solidFill>
              </a:rPr>
              <a:t>esource estimate and duration based upon Advantage interface development:</a:t>
            </a:r>
          </a:p>
          <a:p>
            <a:pPr marL="0" indent="0">
              <a:buNone/>
            </a:pPr>
            <a:endParaRPr lang="en-US" sz="1800" dirty="0" smtClean="0">
              <a:solidFill>
                <a:schemeClr val="accent1"/>
              </a:solidFill>
            </a:endParaRPr>
          </a:p>
          <a:p>
            <a:pPr marL="0" indent="0">
              <a:buNone/>
            </a:pPr>
            <a:endParaRPr 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1553337480"/>
              </p:ext>
            </p:extLst>
          </p:nvPr>
        </p:nvGraphicFramePr>
        <p:xfrm>
          <a:off x="453692" y="1537512"/>
          <a:ext cx="11105408" cy="989788"/>
        </p:xfrm>
        <a:graphic>
          <a:graphicData uri="http://schemas.openxmlformats.org/drawingml/2006/table">
            <a:tbl>
              <a:tblPr firstRow="1" bandRow="1">
                <a:tableStyleId>{5C22544A-7EE6-4342-B048-85BDC9FD1C3A}</a:tableStyleId>
              </a:tblPr>
              <a:tblGrid>
                <a:gridCol w="894073">
                  <a:extLst>
                    <a:ext uri="{9D8B030D-6E8A-4147-A177-3AD203B41FA5}">
                      <a16:colId xmlns:a16="http://schemas.microsoft.com/office/drawing/2014/main" val="3808063426"/>
                    </a:ext>
                  </a:extLst>
                </a:gridCol>
                <a:gridCol w="1574265">
                  <a:extLst>
                    <a:ext uri="{9D8B030D-6E8A-4147-A177-3AD203B41FA5}">
                      <a16:colId xmlns:a16="http://schemas.microsoft.com/office/drawing/2014/main" val="691482256"/>
                    </a:ext>
                  </a:extLst>
                </a:gridCol>
                <a:gridCol w="6455343">
                  <a:extLst>
                    <a:ext uri="{9D8B030D-6E8A-4147-A177-3AD203B41FA5}">
                      <a16:colId xmlns:a16="http://schemas.microsoft.com/office/drawing/2014/main" val="453264302"/>
                    </a:ext>
                  </a:extLst>
                </a:gridCol>
                <a:gridCol w="1155032">
                  <a:extLst>
                    <a:ext uri="{9D8B030D-6E8A-4147-A177-3AD203B41FA5}">
                      <a16:colId xmlns:a16="http://schemas.microsoft.com/office/drawing/2014/main" val="1310934013"/>
                    </a:ext>
                  </a:extLst>
                </a:gridCol>
                <a:gridCol w="1026695">
                  <a:extLst>
                    <a:ext uri="{9D8B030D-6E8A-4147-A177-3AD203B41FA5}">
                      <a16:colId xmlns:a16="http://schemas.microsoft.com/office/drawing/2014/main" val="3002429603"/>
                    </a:ext>
                  </a:extLst>
                </a:gridCol>
              </a:tblGrid>
              <a:tr h="247447">
                <a:tc>
                  <a:txBody>
                    <a:bodyPr/>
                    <a:lstStyle/>
                    <a:p>
                      <a:r>
                        <a:rPr lang="en-US" sz="1000" dirty="0" smtClean="0"/>
                        <a:t>Difficulty</a:t>
                      </a:r>
                      <a:endParaRPr lang="en-US" sz="1000" dirty="0"/>
                    </a:p>
                  </a:txBody>
                  <a:tcPr marL="60960" marR="6096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Example</a:t>
                      </a:r>
                      <a:endParaRPr lang="en-US" sz="1000" dirty="0"/>
                    </a:p>
                  </a:txBody>
                  <a:tcPr marL="121920" marR="1219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Description</a:t>
                      </a:r>
                      <a:endParaRPr lang="en-US" sz="1000" dirty="0"/>
                    </a:p>
                  </a:txBody>
                  <a:tcPr marL="121920" marR="1219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t>Duration</a:t>
                      </a:r>
                    </a:p>
                  </a:txBody>
                  <a:tcPr marL="121920" marR="1219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t>Average</a:t>
                      </a:r>
                    </a:p>
                  </a:txBody>
                  <a:tcPr marL="121920" marR="12192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851794"/>
                  </a:ext>
                </a:extLst>
              </a:tr>
              <a:tr h="247447">
                <a:tc>
                  <a:txBody>
                    <a:bodyPr/>
                    <a:lstStyle/>
                    <a:p>
                      <a:r>
                        <a:rPr lang="en-US" sz="1000" dirty="0" smtClean="0"/>
                        <a:t>Easy</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ETF </a:t>
                      </a:r>
                      <a:r>
                        <a:rPr lang="en-US" sz="1000" dirty="0" err="1" smtClean="0"/>
                        <a:t>PowerShare</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Data is coming in on existing feeds. New fee patterns &amp; activities needed.</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1</a:t>
                      </a:r>
                      <a:r>
                        <a:rPr lang="en-US" sz="1000" baseline="0" dirty="0" smtClean="0"/>
                        <a:t> – 2 mo.</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30 days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423716"/>
                  </a:ext>
                </a:extLst>
              </a:tr>
              <a:tr h="247447">
                <a:tc>
                  <a:txBody>
                    <a:bodyPr/>
                    <a:lstStyle/>
                    <a:p>
                      <a:r>
                        <a:rPr lang="en-US" sz="1000" dirty="0" smtClean="0"/>
                        <a:t>Medium</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DM Edge</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File sent in an Advantage file format. NDM</a:t>
                      </a:r>
                      <a:r>
                        <a:rPr lang="en-US" sz="1000" baseline="0" dirty="0" smtClean="0"/>
                        <a:t> job, blob &amp; Advantage patch required.</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3</a:t>
                      </a:r>
                      <a:r>
                        <a:rPr lang="en-US" sz="1000" baseline="0" dirty="0" smtClean="0"/>
                        <a:t> – 4 mo.</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70 days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114306"/>
                  </a:ext>
                </a:extLst>
              </a:tr>
              <a:tr h="247447">
                <a:tc>
                  <a:txBody>
                    <a:bodyPr/>
                    <a:lstStyle/>
                    <a:p>
                      <a:r>
                        <a:rPr lang="en-US" sz="1000" dirty="0" smtClean="0"/>
                        <a:t>Hard</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Eagle</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New Interface. BRD, NDM, stored procedures &amp; aggregation rules needed.</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6</a:t>
                      </a:r>
                      <a:r>
                        <a:rPr lang="en-US" sz="1000" baseline="0" dirty="0" smtClean="0"/>
                        <a:t> – 8 mo.</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000" dirty="0" smtClean="0"/>
                        <a:t>140 days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117769"/>
                  </a:ext>
                </a:extLst>
              </a:tr>
            </a:tbl>
          </a:graphicData>
        </a:graphic>
      </p:graphicFrame>
    </p:spTree>
    <p:extLst>
      <p:ext uri="{BB962C8B-B14F-4D97-AF65-F5344CB8AC3E}">
        <p14:creationId xmlns:p14="http://schemas.microsoft.com/office/powerpoint/2010/main" val="206975803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Calibri" panose="020F0502020204030204" pitchFamily="34" charset="0"/>
              </a:rPr>
              <a:t>Data File Automation</a:t>
            </a:r>
            <a:endParaRPr lang="en-US" sz="2000" dirty="0">
              <a:latin typeface="Calibri" panose="020F0502020204030204" pitchFamily="34" charset="0"/>
            </a:endParaRPr>
          </a:p>
        </p:txBody>
      </p:sp>
      <p:sp>
        <p:nvSpPr>
          <p:cNvPr id="9" name="Text Placeholder 1"/>
          <p:cNvSpPr txBox="1">
            <a:spLocks/>
          </p:cNvSpPr>
          <p:nvPr/>
        </p:nvSpPr>
        <p:spPr>
          <a:xfrm>
            <a:off x="304799" y="966655"/>
            <a:ext cx="11582400" cy="400110"/>
          </a:xfrm>
          <a:prstGeom prst="rect">
            <a:avLst/>
          </a:prstGeom>
        </p:spPr>
        <p:txBody>
          <a:bodyPr/>
          <a:lst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chemeClr val="accent1"/>
                </a:solidFill>
              </a:rPr>
              <a:t>Key Explanations:</a:t>
            </a:r>
          </a:p>
          <a:p>
            <a:pPr marL="0" indent="0">
              <a:buNone/>
            </a:pPr>
            <a:endParaRPr lang="en-US" sz="1800" dirty="0" smtClean="0">
              <a:solidFill>
                <a:schemeClr val="accent1"/>
              </a:solidFill>
            </a:endParaRPr>
          </a:p>
          <a:p>
            <a:pPr marL="0" indent="0">
              <a:buNone/>
            </a:pPr>
            <a:endParaRPr lang="en-US" sz="1800" dirty="0"/>
          </a:p>
        </p:txBody>
      </p:sp>
      <p:sp>
        <p:nvSpPr>
          <p:cNvPr id="10" name="Text Placeholder 10"/>
          <p:cNvSpPr txBox="1">
            <a:spLocks/>
          </p:cNvSpPr>
          <p:nvPr/>
        </p:nvSpPr>
        <p:spPr>
          <a:xfrm>
            <a:off x="316752" y="1420807"/>
            <a:ext cx="11234424" cy="1341934"/>
          </a:xfrm>
          <a:prstGeom prst="rect">
            <a:avLst/>
          </a:prstGeom>
        </p:spPr>
        <p:txBody>
          <a:bodyPr/>
          <a:lst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Bef>
                <a:spcPts val="300"/>
              </a:spcBef>
              <a:buFont typeface="Arial" panose="020B0604020202020204" pitchFamily="34" charset="0"/>
              <a:buAutoNum type="arabicPeriod"/>
            </a:pPr>
            <a:r>
              <a:rPr lang="en-US" sz="1200" b="1" dirty="0" smtClean="0"/>
              <a:t>120 Interface Estimate:</a:t>
            </a:r>
          </a:p>
          <a:p>
            <a:pPr lvl="2">
              <a:spcBef>
                <a:spcPts val="300"/>
              </a:spcBef>
              <a:buFont typeface="Wingdings" panose="05000000000000000000" pitchFamily="2" charset="2"/>
              <a:buChar char="§"/>
            </a:pPr>
            <a:r>
              <a:rPr lang="en-US" sz="1100" dirty="0" smtClean="0"/>
              <a:t>All manual files do not come from separate source systems.</a:t>
            </a:r>
          </a:p>
          <a:p>
            <a:pPr lvl="2">
              <a:spcBef>
                <a:spcPts val="300"/>
              </a:spcBef>
              <a:buFont typeface="Wingdings" panose="05000000000000000000" pitchFamily="2" charset="2"/>
              <a:buChar char="§"/>
            </a:pPr>
            <a:r>
              <a:rPr lang="en-US" sz="1100" dirty="0" smtClean="0"/>
              <a:t>Until further analysis is performed, it is estimated that, on average, five manual files come from the same data source. </a:t>
            </a:r>
          </a:p>
          <a:p>
            <a:pPr marL="342900" indent="-342900">
              <a:spcBef>
                <a:spcPts val="300"/>
              </a:spcBef>
              <a:buFont typeface="Arial" panose="020B0604020202020204" pitchFamily="34" charset="0"/>
              <a:buAutoNum type="arabicPeriod"/>
            </a:pPr>
            <a:endParaRPr lang="en-US" sz="1200" b="1" dirty="0" smtClean="0"/>
          </a:p>
          <a:p>
            <a:pPr marL="342900" indent="-342900">
              <a:spcBef>
                <a:spcPts val="300"/>
              </a:spcBef>
              <a:buFont typeface="Arial" panose="020B0604020202020204" pitchFamily="34" charset="0"/>
              <a:buAutoNum type="arabicPeriod"/>
            </a:pPr>
            <a:r>
              <a:rPr lang="en-US" sz="1200" b="1" dirty="0" smtClean="0"/>
              <a:t>Resource estimates assume: </a:t>
            </a:r>
          </a:p>
          <a:p>
            <a:pPr lvl="2">
              <a:spcBef>
                <a:spcPts val="300"/>
              </a:spcBef>
              <a:buFont typeface="Wingdings" panose="05000000000000000000" pitchFamily="2" charset="2"/>
              <a:buChar char="§"/>
            </a:pPr>
            <a:r>
              <a:rPr lang="en-US" sz="1100" dirty="0" smtClean="0"/>
              <a:t>35 hours per week @ 90%</a:t>
            </a:r>
          </a:p>
          <a:p>
            <a:pPr lvl="2">
              <a:spcBef>
                <a:spcPts val="300"/>
              </a:spcBef>
              <a:buFont typeface="Wingdings" panose="05000000000000000000" pitchFamily="2" charset="2"/>
              <a:buChar char="§"/>
            </a:pPr>
            <a:r>
              <a:rPr lang="en-US" sz="1100" dirty="0" smtClean="0"/>
              <a:t>48 weeks in a year</a:t>
            </a:r>
          </a:p>
          <a:p>
            <a:pPr marL="344487" lvl="2" indent="0">
              <a:spcBef>
                <a:spcPts val="300"/>
              </a:spcBef>
              <a:buNone/>
            </a:pPr>
            <a:r>
              <a:rPr lang="en-US" sz="1100" dirty="0" smtClean="0"/>
              <a:t>Ex:  {48.300 total </a:t>
            </a:r>
            <a:r>
              <a:rPr lang="en-US" sz="1100" dirty="0"/>
              <a:t>h</a:t>
            </a:r>
            <a:r>
              <a:rPr lang="en-US" sz="1100" dirty="0" smtClean="0"/>
              <a:t>ours / (35 hours * 0.9)} / {48 weeks / year * 2 years} = 16 Resources</a:t>
            </a:r>
          </a:p>
          <a:p>
            <a:pPr marL="344487" lvl="2" indent="0">
              <a:spcBef>
                <a:spcPts val="300"/>
              </a:spcBef>
              <a:buNone/>
            </a:pPr>
            <a:endParaRPr lang="en-US" sz="1100" dirty="0"/>
          </a:p>
          <a:p>
            <a:pPr marL="228600" indent="-228600">
              <a:spcBef>
                <a:spcPts val="300"/>
              </a:spcBef>
              <a:buFont typeface="+mj-lt"/>
              <a:buAutoNum type="arabicPeriod"/>
            </a:pPr>
            <a:r>
              <a:rPr lang="en-US" sz="1100" b="1" dirty="0"/>
              <a:t>LOB and/or </a:t>
            </a:r>
            <a:r>
              <a:rPr lang="en-US" sz="1100" b="1" dirty="0" smtClean="0"/>
              <a:t>source system </a:t>
            </a:r>
            <a:r>
              <a:rPr lang="en-US" sz="1100" b="1" dirty="0"/>
              <a:t>SMEs are not included in the </a:t>
            </a:r>
            <a:r>
              <a:rPr lang="en-US" sz="1100" b="1" dirty="0" smtClean="0"/>
              <a:t>resource estimates.</a:t>
            </a:r>
          </a:p>
          <a:p>
            <a:pPr marL="228600" indent="-228600">
              <a:spcBef>
                <a:spcPts val="300"/>
              </a:spcBef>
              <a:buFont typeface="+mj-lt"/>
              <a:buAutoNum type="arabicPeriod"/>
            </a:pPr>
            <a:endParaRPr lang="en-US" sz="1100" b="1" dirty="0" smtClean="0"/>
          </a:p>
          <a:p>
            <a:pPr marL="228600" indent="-228600">
              <a:spcBef>
                <a:spcPts val="300"/>
              </a:spcBef>
              <a:buFont typeface="+mj-lt"/>
              <a:buAutoNum type="arabicPeriod"/>
            </a:pPr>
            <a:r>
              <a:rPr lang="en-US" sz="1100" b="1" dirty="0" smtClean="0"/>
              <a:t>The Roles and Responsibilities are as follows:</a:t>
            </a:r>
          </a:p>
          <a:p>
            <a:pPr marL="344487" lvl="2" indent="0">
              <a:spcBef>
                <a:spcPts val="300"/>
              </a:spcBef>
              <a:buNone/>
            </a:pPr>
            <a:endParaRPr lang="en-US" sz="1100" dirty="0"/>
          </a:p>
          <a:p>
            <a:pPr marL="228600" indent="-228600">
              <a:spcBef>
                <a:spcPts val="300"/>
              </a:spcBef>
              <a:buFont typeface="+mj-lt"/>
              <a:buAutoNum type="arabicPeriod"/>
            </a:pPr>
            <a:endParaRPr lang="en-US" sz="1100" dirty="0" smtClean="0"/>
          </a:p>
        </p:txBody>
      </p:sp>
      <p:graphicFrame>
        <p:nvGraphicFramePr>
          <p:cNvPr id="3" name="Table 2"/>
          <p:cNvGraphicFramePr>
            <a:graphicFrameLocks noGrp="1"/>
          </p:cNvGraphicFramePr>
          <p:nvPr>
            <p:extLst>
              <p:ext uri="{D42A27DB-BD31-4B8C-83A1-F6EECF244321}">
                <p14:modId xmlns:p14="http://schemas.microsoft.com/office/powerpoint/2010/main" val="2479425967"/>
              </p:ext>
            </p:extLst>
          </p:nvPr>
        </p:nvGraphicFramePr>
        <p:xfrm>
          <a:off x="828297" y="4218826"/>
          <a:ext cx="10060833" cy="1756207"/>
        </p:xfrm>
        <a:graphic>
          <a:graphicData uri="http://schemas.openxmlformats.org/drawingml/2006/table">
            <a:tbl>
              <a:tblPr firstRow="1" bandRow="1">
                <a:tableStyleId>{5C22544A-7EE6-4342-B048-85BDC9FD1C3A}</a:tableStyleId>
              </a:tblPr>
              <a:tblGrid>
                <a:gridCol w="1574265">
                  <a:extLst>
                    <a:ext uri="{9D8B030D-6E8A-4147-A177-3AD203B41FA5}">
                      <a16:colId xmlns:a16="http://schemas.microsoft.com/office/drawing/2014/main" val="691482256"/>
                    </a:ext>
                  </a:extLst>
                </a:gridCol>
                <a:gridCol w="8486568">
                  <a:extLst>
                    <a:ext uri="{9D8B030D-6E8A-4147-A177-3AD203B41FA5}">
                      <a16:colId xmlns:a16="http://schemas.microsoft.com/office/drawing/2014/main" val="453264302"/>
                    </a:ext>
                  </a:extLst>
                </a:gridCol>
              </a:tblGrid>
              <a:tr h="247447">
                <a:tc>
                  <a:txBody>
                    <a:bodyPr/>
                    <a:lstStyle/>
                    <a:p>
                      <a:r>
                        <a:rPr lang="en-US" sz="1000" dirty="0" smtClean="0"/>
                        <a:t>Role</a:t>
                      </a:r>
                      <a:endParaRPr lang="en-US" sz="1000" dirty="0"/>
                    </a:p>
                  </a:txBody>
                  <a:tcPr marL="121920" marR="12192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Responsibilities</a:t>
                      </a:r>
                      <a:endParaRPr lang="en-US" sz="1000" dirty="0"/>
                    </a:p>
                  </a:txBody>
                  <a:tcPr marL="121920" marR="1219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851794"/>
                  </a:ext>
                </a:extLst>
              </a:tr>
              <a:tr h="247447">
                <a:tc>
                  <a:txBody>
                    <a:bodyPr/>
                    <a:lstStyle/>
                    <a:p>
                      <a:pPr algn="l" fontAlgn="b"/>
                      <a:r>
                        <a:rPr lang="en-US" sz="1050" b="0" i="0" u="none" strike="noStrike" dirty="0" smtClean="0">
                          <a:solidFill>
                            <a:schemeClr val="tx1"/>
                          </a:solidFill>
                          <a:effectLst/>
                          <a:latin typeface="+mn-lt"/>
                          <a:ea typeface="+mn-ea"/>
                          <a:cs typeface="+mn-cs"/>
                        </a:rPr>
                        <a:t>Advantage</a:t>
                      </a:r>
                      <a:r>
                        <a:rPr lang="en-US" sz="1050" b="0" i="0" u="none" strike="noStrike" baseline="0" dirty="0" smtClean="0">
                          <a:solidFill>
                            <a:schemeClr val="tx1"/>
                          </a:solidFill>
                          <a:effectLst/>
                          <a:latin typeface="+mn-lt"/>
                          <a:ea typeface="+mn-ea"/>
                          <a:cs typeface="+mn-cs"/>
                        </a:rPr>
                        <a:t> BA</a:t>
                      </a:r>
                      <a:endParaRPr lang="en-US" sz="1050" b="0" i="0" u="none" strike="noStrike" dirty="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Configure Fee Patterns,</a:t>
                      </a:r>
                      <a:r>
                        <a:rPr lang="en-US" sz="1000" baseline="0" dirty="0" smtClean="0"/>
                        <a:t> Update Stored Procedures, Aggregation Logic, Billing Rules.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423716"/>
                  </a:ext>
                </a:extLst>
              </a:tr>
              <a:tr h="24744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chemeClr val="tx1"/>
                          </a:solidFill>
                          <a:effectLst/>
                          <a:latin typeface="+mn-lt"/>
                          <a:ea typeface="+mn-ea"/>
                          <a:cs typeface="+mn-cs"/>
                        </a:rPr>
                        <a:t>CAP</a:t>
                      </a:r>
                      <a:r>
                        <a:rPr lang="en-US" sz="1050" b="0" i="0" u="none" strike="noStrike" baseline="0" dirty="0" smtClean="0">
                          <a:solidFill>
                            <a:schemeClr val="tx1"/>
                          </a:solidFill>
                          <a:effectLst/>
                          <a:latin typeface="+mn-lt"/>
                          <a:ea typeface="+mn-ea"/>
                          <a:cs typeface="+mn-cs"/>
                        </a:rPr>
                        <a:t> SME</a:t>
                      </a:r>
                      <a:endParaRPr lang="en-US" sz="1050" b="0" i="0" u="none" strike="noStrike" dirty="0" smtClean="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Setup</a:t>
                      </a:r>
                      <a:r>
                        <a:rPr lang="en-US" sz="1000" baseline="0" dirty="0" smtClean="0"/>
                        <a:t> CAP service codes, Configure Blob BA.</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114306"/>
                  </a:ext>
                </a:extLst>
              </a:tr>
              <a:tr h="24744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dirty="0" smtClean="0">
                          <a:solidFill>
                            <a:schemeClr val="tx1"/>
                          </a:solidFill>
                          <a:effectLst/>
                          <a:latin typeface="+mn-lt"/>
                          <a:ea typeface="+mn-ea"/>
                          <a:cs typeface="+mn-cs"/>
                        </a:rPr>
                        <a:t>Interface</a:t>
                      </a:r>
                      <a:r>
                        <a:rPr lang="en-US" sz="1050" b="0" i="0" u="none" strike="noStrike" baseline="0" dirty="0" smtClean="0">
                          <a:solidFill>
                            <a:schemeClr val="tx1"/>
                          </a:solidFill>
                          <a:effectLst/>
                          <a:latin typeface="+mn-lt"/>
                          <a:ea typeface="+mn-ea"/>
                          <a:cs typeface="+mn-cs"/>
                        </a:rPr>
                        <a:t> BA</a:t>
                      </a:r>
                      <a:endParaRPr lang="en-US" sz="1050" b="0" i="0" u="none" strike="noStrike" dirty="0" smtClean="0">
                        <a:solidFill>
                          <a:schemeClr val="bg2"/>
                        </a:solidFill>
                        <a:effectLst/>
                        <a:latin typeface="Arial" charset="0"/>
                        <a:ea typeface="Arial" charset="0"/>
                        <a:cs typeface="Arial" charset="0"/>
                      </a:endParaRP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Develop</a:t>
                      </a:r>
                      <a:r>
                        <a:rPr lang="en-US" sz="1000" baseline="0" dirty="0" smtClean="0"/>
                        <a:t> BRD with Source System SMEs.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117769"/>
                  </a:ext>
                </a:extLst>
              </a:tr>
              <a:tr h="24744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Advantage Tech</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Update</a:t>
                      </a:r>
                      <a:r>
                        <a:rPr lang="en-US" sz="1000" baseline="0" dirty="0" smtClean="0"/>
                        <a:t> Stored Procedures, Create NDM Jobs, Build Interfaces.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0190348"/>
                  </a:ext>
                </a:extLst>
              </a:tr>
              <a:tr h="24744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Fiserv</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Update</a:t>
                      </a:r>
                      <a:r>
                        <a:rPr lang="en-US" sz="1000" baseline="0" dirty="0" smtClean="0"/>
                        <a:t> Invoice Formats.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2131689"/>
                  </a:ext>
                </a:extLst>
              </a:tr>
              <a:tr h="247447">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effectLst/>
                          <a:latin typeface="+mn-lt"/>
                          <a:ea typeface="+mn-ea"/>
                          <a:cs typeface="+mn-cs"/>
                        </a:rPr>
                        <a:t>Finance SME</a:t>
                      </a:r>
                    </a:p>
                  </a:txBody>
                  <a:tcPr marL="60960" marR="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smtClean="0"/>
                        <a:t>Configure Ledgers.</a:t>
                      </a:r>
                      <a:endParaRPr lang="en-US" sz="1000"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5723882"/>
                  </a:ext>
                </a:extLst>
              </a:tr>
            </a:tbl>
          </a:graphicData>
        </a:graphic>
      </p:graphicFrame>
    </p:spTree>
    <p:extLst>
      <p:ext uri="{BB962C8B-B14F-4D97-AF65-F5344CB8AC3E}">
        <p14:creationId xmlns:p14="http://schemas.microsoft.com/office/powerpoint/2010/main" val="292731897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Calibri" panose="020F0502020204030204" pitchFamily="34" charset="0"/>
                <a:cs typeface="Calibri" panose="020F0502020204030204" pitchFamily="34" charset="0"/>
              </a:rPr>
              <a:t>Business Case - High Level Activity/Deliverables</a:t>
            </a:r>
            <a:endParaRPr lang="en-US" sz="2000" dirty="0">
              <a:latin typeface="Calibri" panose="020F0502020204030204" pitchFamily="34" charset="0"/>
              <a:cs typeface="Calibri" panose="020F0502020204030204" pitchFamily="34" charset="0"/>
            </a:endParaRPr>
          </a:p>
        </p:txBody>
      </p:sp>
      <p:sp>
        <p:nvSpPr>
          <p:cNvPr id="45" name="Right Arrow 44"/>
          <p:cNvSpPr/>
          <p:nvPr/>
        </p:nvSpPr>
        <p:spPr>
          <a:xfrm>
            <a:off x="9067800" y="1524000"/>
            <a:ext cx="609600" cy="3733800"/>
          </a:xfrm>
          <a:prstGeom prst="rightArrow">
            <a:avLst>
              <a:gd name="adj1" fmla="val 50000"/>
              <a:gd name="adj2" fmla="val 16052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1833" y="1066800"/>
            <a:ext cx="9527967" cy="5324535"/>
          </a:xfrm>
          <a:prstGeom prst="rect">
            <a:avLst/>
          </a:prstGeom>
          <a:noFill/>
        </p:spPr>
        <p:txBody>
          <a:bodyPr wrap="square" numCol="2" rtlCol="0">
            <a:spAutoFit/>
          </a:bodyPr>
          <a:lstStyle/>
          <a:p>
            <a:pPr lvl="0"/>
            <a:r>
              <a:rPr lang="en-US" sz="1200" b="1" dirty="0">
                <a:solidFill>
                  <a:srgbClr val="000000"/>
                </a:solidFill>
                <a:latin typeface="Calibri" panose="020F0502020204030204" pitchFamily="34" charset="0"/>
                <a:ea typeface="Calibri" panose="020F0502020204030204" pitchFamily="34" charset="0"/>
              </a:rPr>
              <a:t>01 Operational/Process Stream and Data Governance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Invoicing/Billing template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Product/Services/Activities hierarchy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Fee flow templates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operating model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data governance process and approval process</a:t>
            </a:r>
          </a:p>
          <a:p>
            <a:pPr marL="168275" lvl="0"/>
            <a:endParaRPr lang="en-US" sz="1200" b="1" dirty="0">
              <a:solidFill>
                <a:srgbClr val="000000"/>
              </a:solidFill>
              <a:latin typeface="Calibri" panose="020F0502020204030204" pitchFamily="34" charset="0"/>
              <a:ea typeface="Calibri" panose="020F0502020204030204" pitchFamily="34" charset="0"/>
            </a:endParaRPr>
          </a:p>
          <a:p>
            <a:pPr lvl="0"/>
            <a:r>
              <a:rPr lang="en-US" sz="1200" b="1" dirty="0">
                <a:solidFill>
                  <a:srgbClr val="000000"/>
                </a:solidFill>
                <a:latin typeface="Calibri" panose="020F0502020204030204" pitchFamily="34" charset="0"/>
                <a:ea typeface="Calibri" panose="020F0502020204030204" pitchFamily="34" charset="0"/>
              </a:rPr>
              <a:t>02 Data Acquisition</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Automation of manual uploads </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Utilization of enterprise data management services</a:t>
            </a:r>
          </a:p>
          <a:p>
            <a:pPr marL="168275" lvl="0"/>
            <a:endParaRPr lang="en-US" sz="1100" dirty="0">
              <a:solidFill>
                <a:srgbClr val="000000"/>
              </a:solidFill>
              <a:latin typeface="Calibri" panose="020F0502020204030204" pitchFamily="34" charset="0"/>
              <a:ea typeface="Calibri" panose="020F0502020204030204" pitchFamily="34" charset="0"/>
            </a:endParaRPr>
          </a:p>
          <a:p>
            <a:pPr lvl="0"/>
            <a:r>
              <a:rPr lang="en-US" sz="1200" b="1" dirty="0">
                <a:solidFill>
                  <a:srgbClr val="000000"/>
                </a:solidFill>
                <a:latin typeface="Calibri" panose="020F0502020204030204" pitchFamily="34" charset="0"/>
                <a:ea typeface="Calibri" panose="020F0502020204030204" pitchFamily="34" charset="0"/>
              </a:rPr>
              <a:t>03 Master Data Management</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Master Data Classes Management ( Account Master, FX Rates)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Product Catalog On-boarding</a:t>
            </a:r>
          </a:p>
          <a:p>
            <a:pPr marL="168275" lvl="0"/>
            <a:endParaRPr lang="en-US" sz="1100" dirty="0">
              <a:solidFill>
                <a:srgbClr val="000000"/>
              </a:solidFill>
              <a:latin typeface="Calibri" panose="020F0502020204030204" pitchFamily="34" charset="0"/>
              <a:ea typeface="Calibri" panose="020F0502020204030204" pitchFamily="34" charset="0"/>
            </a:endParaRPr>
          </a:p>
          <a:p>
            <a:pPr lvl="0"/>
            <a:r>
              <a:rPr lang="en-US" sz="1200" b="1" dirty="0">
                <a:solidFill>
                  <a:srgbClr val="000000"/>
                </a:solidFill>
                <a:latin typeface="Calibri" panose="020F0502020204030204" pitchFamily="34" charset="0"/>
                <a:ea typeface="Calibri" panose="020F0502020204030204" pitchFamily="34" charset="0"/>
              </a:rPr>
              <a:t>04 Fee Flow  and Pricing</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Create and Maintain Product Catalog via RDH</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Work Flow Capability for approvals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Eliminate manual intervention in the fee schedule setup </a:t>
            </a:r>
            <a:r>
              <a:rPr lang="en-US" sz="1200" dirty="0" smtClean="0">
                <a:solidFill>
                  <a:srgbClr val="000000"/>
                </a:solidFill>
                <a:latin typeface="Calibri" panose="020F0502020204030204" pitchFamily="34" charset="0"/>
                <a:ea typeface="Calibri" panose="020F0502020204030204" pitchFamily="34" charset="0"/>
              </a:rPr>
              <a:t>process</a:t>
            </a:r>
          </a:p>
          <a:p>
            <a:pPr marL="168275" lvl="0"/>
            <a:endParaRPr lang="en-US" sz="1200" dirty="0">
              <a:solidFill>
                <a:srgbClr val="000000"/>
              </a:solidFill>
              <a:latin typeface="Calibri" panose="020F0502020204030204" pitchFamily="34" charset="0"/>
              <a:ea typeface="Calibri" panose="020F0502020204030204" pitchFamily="34" charset="0"/>
            </a:endParaRPr>
          </a:p>
          <a:p>
            <a:pPr lvl="0"/>
            <a:r>
              <a:rPr lang="en-US" sz="1200" b="1" dirty="0">
                <a:solidFill>
                  <a:srgbClr val="000000"/>
                </a:solidFill>
                <a:latin typeface="Calibri" panose="020F0502020204030204" pitchFamily="34" charset="0"/>
                <a:ea typeface="Calibri" panose="020F0502020204030204" pitchFamily="34" charset="0"/>
              </a:rPr>
              <a:t>05  Billing Engine/Billing Workflow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Ability to manage Billing Rules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Ability to set up and generate invoices/bills based on Customer Fee schedules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Relationship management for account and invoice group</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Workflow/Validation and Approval process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Posting of revenue and accruals to GL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Calculating unbilled and tracking lineage of unbilled</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Managing account receivables/Direct Debit Capability/balance </a:t>
            </a:r>
            <a:r>
              <a:rPr lang="en-US" sz="1200" dirty="0" smtClean="0">
                <a:solidFill>
                  <a:srgbClr val="000000"/>
                </a:solidFill>
                <a:latin typeface="Calibri" panose="020F0502020204030204" pitchFamily="34" charset="0"/>
                <a:ea typeface="Calibri" panose="020F0502020204030204" pitchFamily="34" charset="0"/>
              </a:rPr>
              <a:t>earnings</a:t>
            </a:r>
          </a:p>
          <a:p>
            <a:pPr marL="168275" lvl="0"/>
            <a:endParaRPr lang="en-US" sz="1200" dirty="0">
              <a:solidFill>
                <a:srgbClr val="000000"/>
              </a:solidFill>
              <a:latin typeface="Calibri" panose="020F0502020204030204" pitchFamily="34" charset="0"/>
              <a:ea typeface="Calibri" panose="020F0502020204030204" pitchFamily="34" charset="0"/>
            </a:endParaRPr>
          </a:p>
          <a:p>
            <a:pPr lvl="0"/>
            <a:r>
              <a:rPr lang="en-US" sz="1200" dirty="0">
                <a:solidFill>
                  <a:srgbClr val="000000"/>
                </a:solidFill>
                <a:latin typeface="Calibri" panose="020F0502020204030204" pitchFamily="34" charset="0"/>
                <a:ea typeface="Calibri" panose="020F0502020204030204" pitchFamily="34" charset="0"/>
              </a:rPr>
              <a:t> </a:t>
            </a:r>
            <a:r>
              <a:rPr lang="en-US" sz="1200" b="1" dirty="0">
                <a:solidFill>
                  <a:srgbClr val="000000"/>
                </a:solidFill>
                <a:latin typeface="Calibri" panose="020F0502020204030204" pitchFamily="34" charset="0"/>
                <a:ea typeface="Calibri" panose="020F0502020204030204" pitchFamily="34" charset="0"/>
              </a:rPr>
              <a:t>06 Billing Portal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Invoice/Bill view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Fee Schedule View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Integration of Account Information in Billing Engines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Reports/Dashboard</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History of Client Invoices/Fee Schedules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Relationship Management/</a:t>
            </a:r>
            <a:r>
              <a:rPr lang="en-US" sz="1200" dirty="0" err="1">
                <a:solidFill>
                  <a:srgbClr val="000000"/>
                </a:solidFill>
                <a:latin typeface="Calibri" panose="020F0502020204030204" pitchFamily="34" charset="0"/>
                <a:ea typeface="Calibri" panose="020F0502020204030204" pitchFamily="34" charset="0"/>
              </a:rPr>
              <a:t>MyTasks</a:t>
            </a:r>
            <a:r>
              <a:rPr lang="en-US" sz="1200" dirty="0">
                <a:solidFill>
                  <a:srgbClr val="000000"/>
                </a:solidFill>
                <a:latin typeface="Calibri" panose="020F0502020204030204" pitchFamily="34" charset="0"/>
                <a:ea typeface="Calibri" panose="020F0502020204030204" pitchFamily="34" charset="0"/>
              </a:rPr>
              <a:t> for Client Inquires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Inquiry Portal</a:t>
            </a:r>
          </a:p>
          <a:p>
            <a:pPr lvl="0"/>
            <a:r>
              <a:rPr lang="en-US" sz="1200" dirty="0">
                <a:solidFill>
                  <a:srgbClr val="000000"/>
                </a:solidFill>
                <a:latin typeface="Calibri" panose="020F0502020204030204" pitchFamily="34" charset="0"/>
                <a:ea typeface="Calibri" panose="020F0502020204030204" pitchFamily="34" charset="0"/>
              </a:rPr>
              <a:t> </a:t>
            </a:r>
            <a:endParaRPr lang="en-US" sz="1400" dirty="0">
              <a:solidFill>
                <a:srgbClr val="4B4B4B"/>
              </a:solidFill>
              <a:latin typeface="Calibri" panose="020F0502020204030204" pitchFamily="34" charset="0"/>
              <a:cs typeface="Calibri" panose="020F0502020204030204" pitchFamily="34" charset="0"/>
            </a:endParaRPr>
          </a:p>
          <a:p>
            <a:pPr lvl="0"/>
            <a:endParaRPr lang="en-US" sz="1200" dirty="0">
              <a:solidFill>
                <a:srgbClr val="000000"/>
              </a:solidFill>
              <a:latin typeface="Calibri" panose="020F0502020204030204" pitchFamily="34" charset="0"/>
              <a:ea typeface="Calibri" panose="020F0502020204030204" pitchFamily="34" charset="0"/>
            </a:endParaRPr>
          </a:p>
          <a:p>
            <a:pPr marL="166688" indent="-166688">
              <a:spcBef>
                <a:spcPts val="1200"/>
              </a:spcBef>
              <a:buFont typeface="Arial" pitchFamily="34" charset="0"/>
              <a:buChar char="•"/>
            </a:pPr>
            <a:endParaRPr lang="en-US" dirty="0">
              <a:solidFill>
                <a:srgbClr val="000000"/>
              </a:solidFill>
            </a:endParaRPr>
          </a:p>
        </p:txBody>
      </p:sp>
      <p:sp>
        <p:nvSpPr>
          <p:cNvPr id="9" name="TextBox 8"/>
          <p:cNvSpPr txBox="1"/>
          <p:nvPr/>
        </p:nvSpPr>
        <p:spPr>
          <a:xfrm>
            <a:off x="9829800" y="2838271"/>
            <a:ext cx="2006600"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solidFill>
                  <a:srgbClr val="000000"/>
                </a:solidFill>
                <a:latin typeface="Calibri"/>
                <a:cs typeface="Calibri"/>
              </a:rPr>
              <a:t>New Billing Architecture, delivered over </a:t>
            </a:r>
            <a:r>
              <a:rPr lang="en-US" sz="1200" dirty="0">
                <a:solidFill>
                  <a:srgbClr val="000000"/>
                </a:solidFill>
                <a:latin typeface="Calibri"/>
                <a:cs typeface="Calibri"/>
              </a:rPr>
              <a:t> </a:t>
            </a:r>
            <a:r>
              <a:rPr lang="en-US" sz="1200" dirty="0" smtClean="0">
                <a:solidFill>
                  <a:srgbClr val="000000"/>
                </a:solidFill>
                <a:latin typeface="Calibri"/>
                <a:cs typeface="Calibri"/>
              </a:rPr>
              <a:t>3.25 years</a:t>
            </a:r>
          </a:p>
          <a:p>
            <a:pPr marL="171450" indent="-171450">
              <a:buFont typeface="Arial" panose="020B0604020202020204" pitchFamily="34" charset="0"/>
              <a:buChar char="•"/>
            </a:pPr>
            <a:r>
              <a:rPr lang="en-US" sz="1200" dirty="0" smtClean="0">
                <a:solidFill>
                  <a:srgbClr val="000000"/>
                </a:solidFill>
                <a:latin typeface="Calibri"/>
                <a:cs typeface="Calibri"/>
              </a:rPr>
              <a:t>XX% overall reduction in TCO</a:t>
            </a:r>
          </a:p>
          <a:p>
            <a:pPr marL="171450" indent="-171450">
              <a:buFont typeface="Arial" panose="020B0604020202020204" pitchFamily="34" charset="0"/>
              <a:buChar char="•"/>
            </a:pPr>
            <a:r>
              <a:rPr lang="en-US" sz="1200" dirty="0" smtClean="0">
                <a:solidFill>
                  <a:srgbClr val="000000"/>
                </a:solidFill>
                <a:latin typeface="Calibri"/>
                <a:cs typeface="Calibri"/>
              </a:rPr>
              <a:t>Retirement of 10 applications</a:t>
            </a:r>
            <a:endParaRPr lang="en-US" sz="1200" dirty="0">
              <a:solidFill>
                <a:srgbClr val="000000"/>
              </a:solidFill>
              <a:latin typeface="Calibri"/>
              <a:cs typeface="Calibri"/>
            </a:endParaRPr>
          </a:p>
        </p:txBody>
      </p:sp>
    </p:spTree>
    <p:extLst>
      <p:ext uri="{BB962C8B-B14F-4D97-AF65-F5344CB8AC3E}">
        <p14:creationId xmlns:p14="http://schemas.microsoft.com/office/powerpoint/2010/main" val="18856817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Rectangle 318"/>
          <p:cNvSpPr/>
          <p:nvPr/>
        </p:nvSpPr>
        <p:spPr>
          <a:xfrm>
            <a:off x="-41442" y="6591731"/>
            <a:ext cx="12244178" cy="273199"/>
          </a:xfrm>
          <a:prstGeom prst="rect">
            <a:avLst/>
          </a:prstGeom>
          <a:solidFill>
            <a:srgbClr val="A29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Left-Right Arrow 306"/>
          <p:cNvSpPr/>
          <p:nvPr/>
        </p:nvSpPr>
        <p:spPr>
          <a:xfrm rot="15453656">
            <a:off x="-1098992" y="3479312"/>
            <a:ext cx="4730231" cy="23383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p:cNvSpPr txBox="1"/>
          <p:nvPr/>
        </p:nvSpPr>
        <p:spPr>
          <a:xfrm>
            <a:off x="6895720" y="413724"/>
            <a:ext cx="1121730" cy="369332"/>
          </a:xfrm>
          <a:prstGeom prst="rect">
            <a:avLst/>
          </a:prstGeom>
          <a:noFill/>
          <a:ln>
            <a:noFill/>
          </a:ln>
        </p:spPr>
        <p:txBody>
          <a:bodyPr wrap="square" rtlCol="0">
            <a:spAutoFit/>
          </a:bodyPr>
          <a:lstStyle/>
          <a:p>
            <a:r>
              <a:rPr lang="en-US" sz="900" b="1" dirty="0" smtClean="0">
                <a:solidFill>
                  <a:schemeClr val="accent4">
                    <a:lumMod val="50000"/>
                  </a:schemeClr>
                </a:solidFill>
              </a:rPr>
              <a:t>GMR SEI  </a:t>
            </a:r>
          </a:p>
          <a:p>
            <a:r>
              <a:rPr lang="en-US" sz="900" b="1" dirty="0" smtClean="0">
                <a:solidFill>
                  <a:schemeClr val="accent4">
                    <a:lumMod val="50000"/>
                  </a:schemeClr>
                </a:solidFill>
              </a:rPr>
              <a:t>XBC  YHU </a:t>
            </a:r>
            <a:endParaRPr lang="en-US" sz="900" b="1" dirty="0">
              <a:solidFill>
                <a:schemeClr val="accent4">
                  <a:lumMod val="50000"/>
                </a:schemeClr>
              </a:solidFill>
            </a:endParaRPr>
          </a:p>
        </p:txBody>
      </p:sp>
      <p:sp>
        <p:nvSpPr>
          <p:cNvPr id="270" name="Right Arrow 269"/>
          <p:cNvSpPr/>
          <p:nvPr/>
        </p:nvSpPr>
        <p:spPr>
          <a:xfrm rot="20180793">
            <a:off x="6580241" y="1169385"/>
            <a:ext cx="1722161" cy="1393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ight Arrow 267"/>
          <p:cNvSpPr/>
          <p:nvPr/>
        </p:nvSpPr>
        <p:spPr>
          <a:xfrm rot="8011576">
            <a:off x="6811389" y="951565"/>
            <a:ext cx="1171891" cy="1750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ight Arrow 251"/>
          <p:cNvSpPr/>
          <p:nvPr/>
        </p:nvSpPr>
        <p:spPr>
          <a:xfrm rot="15876713">
            <a:off x="4634061" y="3910674"/>
            <a:ext cx="4584124" cy="2675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560" y="-13874"/>
            <a:ext cx="12244178" cy="273199"/>
          </a:xfrm>
          <a:prstGeom prst="rect">
            <a:avLst/>
          </a:prstGeom>
          <a:solidFill>
            <a:srgbClr val="A29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Left-Right Arrow 235"/>
          <p:cNvSpPr/>
          <p:nvPr/>
        </p:nvSpPr>
        <p:spPr>
          <a:xfrm rot="18924697">
            <a:off x="2640232" y="2968139"/>
            <a:ext cx="4959449" cy="123007"/>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ight Arrow 218"/>
          <p:cNvSpPr/>
          <p:nvPr/>
        </p:nvSpPr>
        <p:spPr>
          <a:xfrm rot="15296805">
            <a:off x="5342936" y="3596002"/>
            <a:ext cx="4010227" cy="2577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ight Arrow 216"/>
          <p:cNvSpPr/>
          <p:nvPr/>
        </p:nvSpPr>
        <p:spPr>
          <a:xfrm rot="11068289">
            <a:off x="2768052" y="5089342"/>
            <a:ext cx="5619788" cy="1502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Left-Right Arrow 211"/>
          <p:cNvSpPr/>
          <p:nvPr/>
        </p:nvSpPr>
        <p:spPr>
          <a:xfrm rot="15673835" flipV="1">
            <a:off x="5578334" y="3383190"/>
            <a:ext cx="3457911" cy="20582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Left-Right Arrow 203"/>
          <p:cNvSpPr/>
          <p:nvPr/>
        </p:nvSpPr>
        <p:spPr>
          <a:xfrm>
            <a:off x="1703769" y="3415174"/>
            <a:ext cx="2866268" cy="9946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ight Arrow 196"/>
          <p:cNvSpPr/>
          <p:nvPr/>
        </p:nvSpPr>
        <p:spPr>
          <a:xfrm rot="12171180">
            <a:off x="2504788" y="5659583"/>
            <a:ext cx="4561593" cy="1396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Left-Right Arrow 195"/>
          <p:cNvSpPr/>
          <p:nvPr/>
        </p:nvSpPr>
        <p:spPr>
          <a:xfrm rot="4521826">
            <a:off x="3833254" y="2038136"/>
            <a:ext cx="2144480" cy="17474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Left-Right Arrow 187"/>
          <p:cNvSpPr/>
          <p:nvPr/>
        </p:nvSpPr>
        <p:spPr>
          <a:xfrm rot="12048433">
            <a:off x="2628708" y="593116"/>
            <a:ext cx="1503052" cy="12693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ight Arrow 185"/>
          <p:cNvSpPr/>
          <p:nvPr/>
        </p:nvSpPr>
        <p:spPr>
          <a:xfrm rot="13025437">
            <a:off x="3914662" y="627650"/>
            <a:ext cx="556542" cy="1371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Left-Right Arrow 184"/>
          <p:cNvSpPr/>
          <p:nvPr/>
        </p:nvSpPr>
        <p:spPr>
          <a:xfrm rot="16200000">
            <a:off x="3790900" y="1756871"/>
            <a:ext cx="1342549" cy="14170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Left-Right Arrow 182"/>
          <p:cNvSpPr/>
          <p:nvPr/>
        </p:nvSpPr>
        <p:spPr>
          <a:xfrm rot="16585609" flipV="1">
            <a:off x="5160037" y="3503088"/>
            <a:ext cx="3669600" cy="20030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Left-Right Arrow 74"/>
          <p:cNvSpPr/>
          <p:nvPr/>
        </p:nvSpPr>
        <p:spPr>
          <a:xfrm rot="16402883" flipV="1">
            <a:off x="4788238" y="3537769"/>
            <a:ext cx="3669600" cy="20030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Arrow 180"/>
          <p:cNvSpPr/>
          <p:nvPr/>
        </p:nvSpPr>
        <p:spPr>
          <a:xfrm rot="7747162">
            <a:off x="3240165" y="4063577"/>
            <a:ext cx="3293438" cy="1817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Left-Right Arrow 173"/>
          <p:cNvSpPr/>
          <p:nvPr/>
        </p:nvSpPr>
        <p:spPr>
          <a:xfrm rot="7522869">
            <a:off x="4240004" y="1625115"/>
            <a:ext cx="1819005" cy="16063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Left-Right Arrow 167"/>
          <p:cNvSpPr/>
          <p:nvPr/>
        </p:nvSpPr>
        <p:spPr>
          <a:xfrm rot="3432018">
            <a:off x="3103048" y="1699856"/>
            <a:ext cx="1603954" cy="204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ight Arrow 164"/>
          <p:cNvSpPr/>
          <p:nvPr/>
        </p:nvSpPr>
        <p:spPr>
          <a:xfrm rot="18689279">
            <a:off x="4646413" y="1811020"/>
            <a:ext cx="1592936" cy="1857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54460" y="3135305"/>
            <a:ext cx="562975" cy="400110"/>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ZEF</a:t>
            </a:r>
          </a:p>
          <a:p>
            <a:pPr algn="ctr"/>
            <a:r>
              <a:rPr lang="en-US" sz="1000" b="1" dirty="0" smtClean="0">
                <a:solidFill>
                  <a:schemeClr val="bg1"/>
                </a:solidFill>
              </a:rPr>
              <a:t>(ECIF)</a:t>
            </a:r>
            <a:endParaRPr lang="en-US" sz="1000" b="1" dirty="0">
              <a:solidFill>
                <a:schemeClr val="bg1"/>
              </a:solidFill>
            </a:endParaRPr>
          </a:p>
        </p:txBody>
      </p:sp>
      <p:sp>
        <p:nvSpPr>
          <p:cNvPr id="6" name="Right Arrow 5"/>
          <p:cNvSpPr/>
          <p:nvPr/>
        </p:nvSpPr>
        <p:spPr>
          <a:xfrm>
            <a:off x="2547753" y="3257257"/>
            <a:ext cx="1859905" cy="1194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Right Arrow 6"/>
          <p:cNvSpPr/>
          <p:nvPr/>
        </p:nvSpPr>
        <p:spPr>
          <a:xfrm rot="21051742">
            <a:off x="5477416" y="2882476"/>
            <a:ext cx="4710754" cy="11478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16308" y="2328647"/>
            <a:ext cx="1930400" cy="923330"/>
          </a:xfrm>
          <a:prstGeom prst="rect">
            <a:avLst/>
          </a:prstGeom>
          <a:noFill/>
          <a:ln>
            <a:noFill/>
          </a:ln>
        </p:spPr>
        <p:txBody>
          <a:bodyPr wrap="square" rtlCol="0">
            <a:spAutoFit/>
          </a:bodyPr>
          <a:lstStyle/>
          <a:p>
            <a:r>
              <a:rPr lang="en-US" sz="900" b="1" dirty="0" smtClean="0">
                <a:solidFill>
                  <a:schemeClr val="accent4">
                    <a:lumMod val="50000"/>
                  </a:schemeClr>
                </a:solidFill>
              </a:rPr>
              <a:t>AFS   ED5   QSS  XAA  XHL   YAH  YBQ  YEC  YHC   YKC  YLN  YMV </a:t>
            </a:r>
          </a:p>
          <a:p>
            <a:r>
              <a:rPr lang="en-US" sz="900" b="1" dirty="0" smtClean="0">
                <a:solidFill>
                  <a:schemeClr val="accent4">
                    <a:lumMod val="50000"/>
                  </a:schemeClr>
                </a:solidFill>
              </a:rPr>
              <a:t>YPR  YRH  ZOR  CRM  ITM  SFH  XBC  YAA  YAM YDW  YGM  YIB</a:t>
            </a:r>
          </a:p>
          <a:p>
            <a:r>
              <a:rPr lang="en-US" sz="900" b="1" dirty="0" smtClean="0">
                <a:solidFill>
                  <a:schemeClr val="accent4">
                    <a:lumMod val="50000"/>
                  </a:schemeClr>
                </a:solidFill>
              </a:rPr>
              <a:t>YKS  YLZ  YNR  YQT  ZMD  ZTF</a:t>
            </a:r>
            <a:endParaRPr lang="en-US" sz="900" b="1" dirty="0">
              <a:solidFill>
                <a:schemeClr val="accent4">
                  <a:lumMod val="50000"/>
                </a:schemeClr>
              </a:solidFill>
            </a:endParaRPr>
          </a:p>
        </p:txBody>
      </p:sp>
      <p:sp>
        <p:nvSpPr>
          <p:cNvPr id="10" name="Right Arrow 9"/>
          <p:cNvSpPr/>
          <p:nvPr/>
        </p:nvSpPr>
        <p:spPr>
          <a:xfrm rot="811889">
            <a:off x="5228320" y="3666596"/>
            <a:ext cx="5085664" cy="13630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97890" y="2771770"/>
            <a:ext cx="1688766" cy="646331"/>
          </a:xfrm>
          <a:prstGeom prst="rect">
            <a:avLst/>
          </a:prstGeom>
          <a:noFill/>
          <a:ln>
            <a:noFill/>
          </a:ln>
        </p:spPr>
        <p:txBody>
          <a:bodyPr wrap="square" rtlCol="0">
            <a:spAutoFit/>
          </a:bodyPr>
          <a:lstStyle/>
          <a:p>
            <a:r>
              <a:rPr lang="en-US" sz="900" b="1" dirty="0" smtClean="0">
                <a:solidFill>
                  <a:schemeClr val="accent4">
                    <a:lumMod val="50000"/>
                  </a:schemeClr>
                </a:solidFill>
              </a:rPr>
              <a:t>BRM  CLD  MMD  ZNF   CAS   FRA  </a:t>
            </a:r>
          </a:p>
          <a:p>
            <a:r>
              <a:rPr lang="en-US" sz="900" b="1" dirty="0" smtClean="0">
                <a:solidFill>
                  <a:schemeClr val="accent4">
                    <a:lumMod val="50000"/>
                  </a:schemeClr>
                </a:solidFill>
              </a:rPr>
              <a:t>NEX   CDS   ITR </a:t>
            </a:r>
          </a:p>
          <a:p>
            <a:r>
              <a:rPr lang="en-US" sz="900" b="1" dirty="0" smtClean="0">
                <a:solidFill>
                  <a:schemeClr val="accent4">
                    <a:lumMod val="50000"/>
                  </a:schemeClr>
                </a:solidFill>
              </a:rPr>
              <a:t>ZDD </a:t>
            </a:r>
          </a:p>
        </p:txBody>
      </p:sp>
      <p:sp>
        <p:nvSpPr>
          <p:cNvPr id="14" name="Left-Right Arrow 13"/>
          <p:cNvSpPr/>
          <p:nvPr/>
        </p:nvSpPr>
        <p:spPr>
          <a:xfrm rot="19819447">
            <a:off x="5272970" y="2851660"/>
            <a:ext cx="812800" cy="1524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322058" y="3254994"/>
            <a:ext cx="193595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216025" y="3907603"/>
            <a:ext cx="1857828" cy="507831"/>
          </a:xfrm>
          <a:prstGeom prst="rect">
            <a:avLst/>
          </a:prstGeom>
          <a:noFill/>
          <a:ln>
            <a:noFill/>
          </a:ln>
        </p:spPr>
        <p:txBody>
          <a:bodyPr wrap="square" rtlCol="0">
            <a:spAutoFit/>
          </a:bodyPr>
          <a:lstStyle/>
          <a:p>
            <a:r>
              <a:rPr lang="en-US" sz="900" b="1" dirty="0" smtClean="0">
                <a:solidFill>
                  <a:schemeClr val="accent4">
                    <a:lumMod val="50000"/>
                  </a:schemeClr>
                </a:solidFill>
              </a:rPr>
              <a:t>ALM  BWH  CFL CRW  EWH  RDH   XTP  CSI      FCM  TRI  YSE  ERI  GCS    WPC  ZFD</a:t>
            </a:r>
            <a:endParaRPr lang="en-US" sz="900" b="1" dirty="0">
              <a:solidFill>
                <a:schemeClr val="accent4">
                  <a:lumMod val="50000"/>
                </a:schemeClr>
              </a:solidFill>
            </a:endParaRPr>
          </a:p>
        </p:txBody>
      </p:sp>
      <p:sp>
        <p:nvSpPr>
          <p:cNvPr id="26" name="Right Arrow 25"/>
          <p:cNvSpPr/>
          <p:nvPr/>
        </p:nvSpPr>
        <p:spPr>
          <a:xfrm rot="646606">
            <a:off x="3515294" y="3019465"/>
            <a:ext cx="1090458" cy="1181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4504561" y="2895929"/>
            <a:ext cx="328722" cy="1325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801274" y="4349258"/>
            <a:ext cx="461986" cy="246221"/>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YAG</a:t>
            </a:r>
            <a:endParaRPr lang="en-US" sz="1000" b="1" dirty="0">
              <a:solidFill>
                <a:schemeClr val="bg1"/>
              </a:solidFill>
            </a:endParaRPr>
          </a:p>
        </p:txBody>
      </p:sp>
      <p:sp>
        <p:nvSpPr>
          <p:cNvPr id="30" name="Right Arrow 29"/>
          <p:cNvSpPr/>
          <p:nvPr/>
        </p:nvSpPr>
        <p:spPr>
          <a:xfrm rot="19993248">
            <a:off x="6565258" y="2294079"/>
            <a:ext cx="1094276" cy="1065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637980" y="1684459"/>
            <a:ext cx="4606198" cy="646331"/>
          </a:xfrm>
          <a:prstGeom prst="rect">
            <a:avLst/>
          </a:prstGeom>
          <a:noFill/>
          <a:ln>
            <a:noFill/>
          </a:ln>
        </p:spPr>
        <p:txBody>
          <a:bodyPr wrap="square" rtlCol="0">
            <a:spAutoFit/>
          </a:bodyPr>
          <a:lstStyle/>
          <a:p>
            <a:r>
              <a:rPr lang="en-US" sz="900" b="1" dirty="0" smtClean="0">
                <a:solidFill>
                  <a:schemeClr val="accent4">
                    <a:lumMod val="50000"/>
                  </a:schemeClr>
                </a:solidFill>
              </a:rPr>
              <a:t>ACT ALS  ATC   CIA  CPR  AUD  BAI  BCA  CIP   CRW  BWH BWI  CDS  CIT  CSC  CSF  CSI  CUE  DCS  DSE  EPH   FMT  FTS  FXY  GDP  GFC  GPS  GSF   GTX  OCH  INX  ITM  MRV   MSA  NAX  PRS  QSS  RAP  RBI  RMB  RPX SNC SPS  TLX TQI  WST YED</a:t>
            </a:r>
          </a:p>
        </p:txBody>
      </p:sp>
      <p:sp>
        <p:nvSpPr>
          <p:cNvPr id="32" name="Left-Right Arrow 31"/>
          <p:cNvSpPr/>
          <p:nvPr/>
        </p:nvSpPr>
        <p:spPr>
          <a:xfrm rot="21051742">
            <a:off x="6652665" y="2541611"/>
            <a:ext cx="1304383" cy="14063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891086" y="2347567"/>
            <a:ext cx="2137611" cy="369332"/>
          </a:xfrm>
          <a:prstGeom prst="rect">
            <a:avLst/>
          </a:prstGeom>
          <a:noFill/>
          <a:ln>
            <a:noFill/>
          </a:ln>
        </p:spPr>
        <p:txBody>
          <a:bodyPr wrap="square" rtlCol="0">
            <a:spAutoFit/>
          </a:bodyPr>
          <a:lstStyle/>
          <a:p>
            <a:r>
              <a:rPr lang="en-US" sz="900" b="1" dirty="0" smtClean="0">
                <a:solidFill>
                  <a:schemeClr val="accent4">
                    <a:lumMod val="50000"/>
                  </a:schemeClr>
                </a:solidFill>
              </a:rPr>
              <a:t>AFS  ATT   CFC  MMD  CNP CRK   GSP  GTS  KYC</a:t>
            </a:r>
          </a:p>
        </p:txBody>
      </p:sp>
      <p:sp>
        <p:nvSpPr>
          <p:cNvPr id="35" name="Left-Right Arrow 34"/>
          <p:cNvSpPr/>
          <p:nvPr/>
        </p:nvSpPr>
        <p:spPr>
          <a:xfrm rot="16619248">
            <a:off x="6078413" y="2078011"/>
            <a:ext cx="773171" cy="12942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5133995">
            <a:off x="6071978" y="3384395"/>
            <a:ext cx="1188012" cy="1857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4350837">
            <a:off x="4487028" y="2639141"/>
            <a:ext cx="884896" cy="1234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p:cNvSpPr/>
          <p:nvPr/>
        </p:nvSpPr>
        <p:spPr>
          <a:xfrm rot="5400000">
            <a:off x="5071101" y="4058984"/>
            <a:ext cx="2595834" cy="19483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p:cNvSpPr/>
          <p:nvPr/>
        </p:nvSpPr>
        <p:spPr>
          <a:xfrm rot="2774959">
            <a:off x="6671896" y="2985619"/>
            <a:ext cx="602451" cy="7760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363093" y="1367392"/>
            <a:ext cx="675929" cy="246221"/>
          </a:xfrm>
          <a:prstGeom prst="rect">
            <a:avLst/>
          </a:prstGeom>
          <a:noFill/>
          <a:ln>
            <a:noFill/>
          </a:ln>
        </p:spPr>
        <p:txBody>
          <a:bodyPr wrap="square" rtlCol="0">
            <a:spAutoFit/>
          </a:bodyPr>
          <a:lstStyle/>
          <a:p>
            <a:r>
              <a:rPr lang="en-US" sz="1000" b="1" dirty="0" smtClean="0">
                <a:solidFill>
                  <a:schemeClr val="accent4">
                    <a:lumMod val="50000"/>
                  </a:schemeClr>
                </a:solidFill>
              </a:rPr>
              <a:t>FRA</a:t>
            </a:r>
          </a:p>
        </p:txBody>
      </p:sp>
      <p:sp>
        <p:nvSpPr>
          <p:cNvPr id="43" name="Right Arrow 42"/>
          <p:cNvSpPr/>
          <p:nvPr/>
        </p:nvSpPr>
        <p:spPr>
          <a:xfrm rot="4017083">
            <a:off x="5312153" y="1985631"/>
            <a:ext cx="1087381" cy="138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Right Arrow 43"/>
          <p:cNvSpPr/>
          <p:nvPr/>
        </p:nvSpPr>
        <p:spPr>
          <a:xfrm rot="17855458">
            <a:off x="4155542" y="3761231"/>
            <a:ext cx="2465574" cy="19595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5400000">
            <a:off x="4394918" y="5541935"/>
            <a:ext cx="609600" cy="1777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404732" y="5935596"/>
            <a:ext cx="1323727" cy="507831"/>
          </a:xfrm>
          <a:prstGeom prst="rect">
            <a:avLst/>
          </a:prstGeom>
          <a:noFill/>
          <a:ln>
            <a:noFill/>
          </a:ln>
        </p:spPr>
        <p:txBody>
          <a:bodyPr wrap="square" rtlCol="0">
            <a:spAutoFit/>
          </a:bodyPr>
          <a:lstStyle/>
          <a:p>
            <a:r>
              <a:rPr lang="en-US" sz="900" b="1" dirty="0" smtClean="0">
                <a:solidFill>
                  <a:schemeClr val="accent4">
                    <a:lumMod val="50000"/>
                  </a:schemeClr>
                </a:solidFill>
              </a:rPr>
              <a:t>CCS  CFL  </a:t>
            </a:r>
          </a:p>
          <a:p>
            <a:r>
              <a:rPr lang="en-US" sz="900" b="1" dirty="0" smtClean="0">
                <a:solidFill>
                  <a:schemeClr val="accent4">
                    <a:lumMod val="50000"/>
                  </a:schemeClr>
                </a:solidFill>
              </a:rPr>
              <a:t>CSF  CSI</a:t>
            </a:r>
          </a:p>
          <a:p>
            <a:r>
              <a:rPr lang="en-US" sz="900" b="1" dirty="0" smtClean="0">
                <a:solidFill>
                  <a:schemeClr val="accent4">
                    <a:lumMod val="50000"/>
                  </a:schemeClr>
                </a:solidFill>
              </a:rPr>
              <a:t>NSF  TRI  </a:t>
            </a:r>
            <a:endParaRPr lang="en-US" sz="900" b="1" dirty="0">
              <a:solidFill>
                <a:schemeClr val="accent4">
                  <a:lumMod val="50000"/>
                </a:schemeClr>
              </a:solidFill>
            </a:endParaRPr>
          </a:p>
        </p:txBody>
      </p:sp>
      <p:sp>
        <p:nvSpPr>
          <p:cNvPr id="49" name="Left-Right Arrow 48"/>
          <p:cNvSpPr/>
          <p:nvPr/>
        </p:nvSpPr>
        <p:spPr>
          <a:xfrm rot="2492643">
            <a:off x="4698980" y="5503160"/>
            <a:ext cx="1203697" cy="13977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rot="1978020">
            <a:off x="4926757" y="5376664"/>
            <a:ext cx="1279584" cy="15711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6912431">
            <a:off x="4043516" y="5428017"/>
            <a:ext cx="557061" cy="1325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803425" y="5781915"/>
            <a:ext cx="600943" cy="246221"/>
          </a:xfrm>
          <a:prstGeom prst="rect">
            <a:avLst/>
          </a:prstGeom>
          <a:solidFill>
            <a:srgbClr val="FF0000"/>
          </a:solidFill>
          <a:ln w="25400">
            <a:solidFill>
              <a:schemeClr val="tx1"/>
            </a:solidFill>
          </a:ln>
        </p:spPr>
        <p:txBody>
          <a:bodyPr wrap="square" rtlCol="0">
            <a:spAutoFit/>
          </a:bodyPr>
          <a:lstStyle/>
          <a:p>
            <a:pPr algn="ctr"/>
            <a:r>
              <a:rPr lang="en-US" sz="1000" b="1" dirty="0" smtClean="0">
                <a:solidFill>
                  <a:schemeClr val="bg1"/>
                </a:solidFill>
              </a:rPr>
              <a:t>ICR</a:t>
            </a:r>
            <a:endParaRPr lang="en-US" sz="1000" b="1" dirty="0">
              <a:solidFill>
                <a:schemeClr val="bg1"/>
              </a:solidFill>
            </a:endParaRPr>
          </a:p>
        </p:txBody>
      </p:sp>
      <p:sp>
        <p:nvSpPr>
          <p:cNvPr id="55" name="Right Arrow 54"/>
          <p:cNvSpPr/>
          <p:nvPr/>
        </p:nvSpPr>
        <p:spPr>
          <a:xfrm rot="8497715">
            <a:off x="3723791" y="5293874"/>
            <a:ext cx="709755" cy="936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93825" y="5479886"/>
            <a:ext cx="600943" cy="246221"/>
          </a:xfrm>
          <a:prstGeom prst="rect">
            <a:avLst/>
          </a:prstGeom>
          <a:solidFill>
            <a:srgbClr val="FF0000"/>
          </a:solidFill>
          <a:ln w="25400">
            <a:solidFill>
              <a:schemeClr val="tx1"/>
            </a:solidFill>
          </a:ln>
        </p:spPr>
        <p:txBody>
          <a:bodyPr wrap="square" rtlCol="0">
            <a:spAutoFit/>
          </a:bodyPr>
          <a:lstStyle/>
          <a:p>
            <a:pPr algn="ctr"/>
            <a:r>
              <a:rPr lang="en-US" sz="1000" b="1" dirty="0" smtClean="0">
                <a:solidFill>
                  <a:schemeClr val="bg1"/>
                </a:solidFill>
              </a:rPr>
              <a:t>IIS</a:t>
            </a:r>
            <a:endParaRPr lang="en-US" sz="1000" b="1" dirty="0">
              <a:solidFill>
                <a:schemeClr val="bg1"/>
              </a:solidFill>
            </a:endParaRPr>
          </a:p>
        </p:txBody>
      </p:sp>
      <p:sp>
        <p:nvSpPr>
          <p:cNvPr id="57" name="Left-Right Arrow 56"/>
          <p:cNvSpPr/>
          <p:nvPr/>
        </p:nvSpPr>
        <p:spPr>
          <a:xfrm>
            <a:off x="4904261" y="5035592"/>
            <a:ext cx="1279584" cy="15711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Left-Right Arrow 58"/>
          <p:cNvSpPr/>
          <p:nvPr/>
        </p:nvSpPr>
        <p:spPr>
          <a:xfrm rot="16200000">
            <a:off x="4039858" y="4195516"/>
            <a:ext cx="1413293" cy="17124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373223">
            <a:off x="6773625" y="5733202"/>
            <a:ext cx="1187698" cy="1140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rot="19672082">
            <a:off x="6744089" y="5315196"/>
            <a:ext cx="491433" cy="1337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1833723">
            <a:off x="6723326" y="5981696"/>
            <a:ext cx="1245961" cy="12524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786117" y="5992250"/>
            <a:ext cx="1045449" cy="369332"/>
          </a:xfrm>
          <a:prstGeom prst="rect">
            <a:avLst/>
          </a:prstGeom>
          <a:noFill/>
          <a:ln>
            <a:noFill/>
          </a:ln>
        </p:spPr>
        <p:txBody>
          <a:bodyPr wrap="square" rtlCol="0">
            <a:spAutoFit/>
          </a:bodyPr>
          <a:lstStyle/>
          <a:p>
            <a:r>
              <a:rPr lang="en-US" sz="900" b="1" dirty="0" smtClean="0">
                <a:solidFill>
                  <a:schemeClr val="accent4">
                    <a:lumMod val="50000"/>
                  </a:schemeClr>
                </a:solidFill>
              </a:rPr>
              <a:t>CDS  CSC  </a:t>
            </a:r>
          </a:p>
          <a:p>
            <a:r>
              <a:rPr lang="en-US" sz="900" b="1" dirty="0" smtClean="0">
                <a:solidFill>
                  <a:schemeClr val="accent4">
                    <a:lumMod val="50000"/>
                  </a:schemeClr>
                </a:solidFill>
              </a:rPr>
              <a:t>YED YMN</a:t>
            </a:r>
            <a:endParaRPr lang="en-US" sz="900" b="1" dirty="0">
              <a:solidFill>
                <a:schemeClr val="accent4">
                  <a:lumMod val="50000"/>
                </a:schemeClr>
              </a:solidFill>
            </a:endParaRPr>
          </a:p>
        </p:txBody>
      </p:sp>
      <p:sp>
        <p:nvSpPr>
          <p:cNvPr id="76" name="Left-Right Arrow 75"/>
          <p:cNvSpPr/>
          <p:nvPr/>
        </p:nvSpPr>
        <p:spPr>
          <a:xfrm rot="19648919">
            <a:off x="6741407" y="4778265"/>
            <a:ext cx="1181954" cy="12394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rot="5400000">
            <a:off x="6547628" y="4786563"/>
            <a:ext cx="190085" cy="1325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eft-Right Arrow 78"/>
          <p:cNvSpPr/>
          <p:nvPr/>
        </p:nvSpPr>
        <p:spPr>
          <a:xfrm>
            <a:off x="2424863" y="5536719"/>
            <a:ext cx="652192" cy="14063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940232" y="5433679"/>
            <a:ext cx="769259" cy="230832"/>
          </a:xfrm>
          <a:prstGeom prst="rect">
            <a:avLst/>
          </a:prstGeom>
          <a:noFill/>
          <a:ln>
            <a:noFill/>
          </a:ln>
        </p:spPr>
        <p:txBody>
          <a:bodyPr wrap="square" rtlCol="0">
            <a:spAutoFit/>
          </a:bodyPr>
          <a:lstStyle/>
          <a:p>
            <a:r>
              <a:rPr lang="en-US" sz="900" b="1" dirty="0" smtClean="0">
                <a:solidFill>
                  <a:schemeClr val="accent4">
                    <a:lumMod val="50000"/>
                  </a:schemeClr>
                </a:solidFill>
              </a:rPr>
              <a:t>CDS  CFC</a:t>
            </a:r>
            <a:endParaRPr lang="en-US" sz="900" b="1" dirty="0">
              <a:solidFill>
                <a:schemeClr val="accent4">
                  <a:lumMod val="50000"/>
                </a:schemeClr>
              </a:solidFill>
            </a:endParaRPr>
          </a:p>
        </p:txBody>
      </p:sp>
      <p:sp>
        <p:nvSpPr>
          <p:cNvPr id="82" name="Right Arrow 81"/>
          <p:cNvSpPr/>
          <p:nvPr/>
        </p:nvSpPr>
        <p:spPr>
          <a:xfrm rot="13000604">
            <a:off x="2585112" y="5333072"/>
            <a:ext cx="721983" cy="1184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066332" y="4919201"/>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DLR</a:t>
            </a:r>
            <a:endParaRPr lang="en-US" sz="1000" b="1" dirty="0">
              <a:solidFill>
                <a:schemeClr val="bg1"/>
              </a:solidFill>
            </a:endParaRPr>
          </a:p>
        </p:txBody>
      </p:sp>
      <p:sp>
        <p:nvSpPr>
          <p:cNvPr id="84" name="Right Arrow 83"/>
          <p:cNvSpPr/>
          <p:nvPr/>
        </p:nvSpPr>
        <p:spPr>
          <a:xfrm rot="7430315">
            <a:off x="2748347" y="5929017"/>
            <a:ext cx="609600" cy="1777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578859" y="6260993"/>
            <a:ext cx="654078" cy="369332"/>
          </a:xfrm>
          <a:prstGeom prst="rect">
            <a:avLst/>
          </a:prstGeom>
          <a:noFill/>
          <a:ln>
            <a:noFill/>
          </a:ln>
        </p:spPr>
        <p:txBody>
          <a:bodyPr wrap="square" rtlCol="0">
            <a:spAutoFit/>
          </a:bodyPr>
          <a:lstStyle/>
          <a:p>
            <a:r>
              <a:rPr lang="en-US" sz="900" b="1" dirty="0" smtClean="0">
                <a:solidFill>
                  <a:schemeClr val="accent4">
                    <a:lumMod val="50000"/>
                  </a:schemeClr>
                </a:solidFill>
              </a:rPr>
              <a:t>EBS  YTE </a:t>
            </a:r>
            <a:endParaRPr lang="en-US" sz="900" b="1" dirty="0">
              <a:solidFill>
                <a:schemeClr val="accent4">
                  <a:lumMod val="50000"/>
                </a:schemeClr>
              </a:solidFill>
            </a:endParaRPr>
          </a:p>
        </p:txBody>
      </p:sp>
      <p:sp>
        <p:nvSpPr>
          <p:cNvPr id="86" name="Right Arrow 85"/>
          <p:cNvSpPr/>
          <p:nvPr/>
        </p:nvSpPr>
        <p:spPr>
          <a:xfrm rot="5626076">
            <a:off x="3400256" y="5124618"/>
            <a:ext cx="450250" cy="175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411543" y="4735506"/>
            <a:ext cx="654078" cy="230832"/>
          </a:xfrm>
          <a:prstGeom prst="rect">
            <a:avLst/>
          </a:prstGeom>
          <a:noFill/>
          <a:ln>
            <a:noFill/>
          </a:ln>
        </p:spPr>
        <p:txBody>
          <a:bodyPr wrap="square" rtlCol="0">
            <a:spAutoFit/>
          </a:bodyPr>
          <a:lstStyle/>
          <a:p>
            <a:r>
              <a:rPr lang="en-US" sz="900" b="1" dirty="0" smtClean="0">
                <a:solidFill>
                  <a:schemeClr val="accent4">
                    <a:lumMod val="50000"/>
                  </a:schemeClr>
                </a:solidFill>
              </a:rPr>
              <a:t>YHC</a:t>
            </a:r>
            <a:endParaRPr lang="en-US" sz="900" b="1" dirty="0">
              <a:solidFill>
                <a:schemeClr val="accent4">
                  <a:lumMod val="50000"/>
                </a:schemeClr>
              </a:solidFill>
            </a:endParaRPr>
          </a:p>
        </p:txBody>
      </p:sp>
      <p:sp>
        <p:nvSpPr>
          <p:cNvPr id="88" name="TextBox 87"/>
          <p:cNvSpPr txBox="1"/>
          <p:nvPr/>
        </p:nvSpPr>
        <p:spPr>
          <a:xfrm>
            <a:off x="4138578" y="803882"/>
            <a:ext cx="441146" cy="246221"/>
          </a:xfrm>
          <a:prstGeom prst="rect">
            <a:avLst/>
          </a:prstGeom>
          <a:solidFill>
            <a:srgbClr val="FF0000"/>
          </a:solidFill>
          <a:ln>
            <a:noFill/>
          </a:ln>
        </p:spPr>
        <p:txBody>
          <a:bodyPr wrap="none" rtlCol="0">
            <a:spAutoFit/>
          </a:bodyPr>
          <a:lstStyle/>
          <a:p>
            <a:pPr algn="ctr"/>
            <a:r>
              <a:rPr lang="en-US" sz="1000" b="1" dirty="0" smtClean="0">
                <a:solidFill>
                  <a:schemeClr val="bg1"/>
                </a:solidFill>
              </a:rPr>
              <a:t>AFS</a:t>
            </a:r>
            <a:endParaRPr lang="en-US" sz="1000" b="1" dirty="0">
              <a:solidFill>
                <a:schemeClr val="bg1"/>
              </a:solidFill>
            </a:endParaRPr>
          </a:p>
        </p:txBody>
      </p:sp>
      <p:sp>
        <p:nvSpPr>
          <p:cNvPr id="89" name="Right Arrow 88"/>
          <p:cNvSpPr/>
          <p:nvPr/>
        </p:nvSpPr>
        <p:spPr>
          <a:xfrm rot="6645344">
            <a:off x="1413751" y="2888774"/>
            <a:ext cx="4022271" cy="20558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1368751">
            <a:off x="1203647" y="4872723"/>
            <a:ext cx="81280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06356" y="4595477"/>
            <a:ext cx="1009935" cy="369332"/>
          </a:xfrm>
          <a:prstGeom prst="rect">
            <a:avLst/>
          </a:prstGeom>
          <a:noFill/>
          <a:ln>
            <a:noFill/>
          </a:ln>
        </p:spPr>
        <p:txBody>
          <a:bodyPr wrap="square" rtlCol="0">
            <a:spAutoFit/>
          </a:bodyPr>
          <a:lstStyle/>
          <a:p>
            <a:r>
              <a:rPr lang="en-US" sz="900" b="1" dirty="0" smtClean="0">
                <a:solidFill>
                  <a:schemeClr val="accent4">
                    <a:lumMod val="50000"/>
                  </a:schemeClr>
                </a:solidFill>
              </a:rPr>
              <a:t>ARN  CFC  </a:t>
            </a:r>
          </a:p>
          <a:p>
            <a:r>
              <a:rPr lang="en-US" sz="900" b="1" dirty="0" smtClean="0">
                <a:solidFill>
                  <a:schemeClr val="accent4">
                    <a:lumMod val="50000"/>
                  </a:schemeClr>
                </a:solidFill>
              </a:rPr>
              <a:t>DMC ED5  </a:t>
            </a:r>
          </a:p>
        </p:txBody>
      </p:sp>
      <p:sp>
        <p:nvSpPr>
          <p:cNvPr id="94" name="Left-Right Arrow 93"/>
          <p:cNvSpPr/>
          <p:nvPr/>
        </p:nvSpPr>
        <p:spPr>
          <a:xfrm rot="21422863">
            <a:off x="1301603" y="5137889"/>
            <a:ext cx="786096" cy="14855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505545" y="5090105"/>
            <a:ext cx="1289700" cy="646331"/>
          </a:xfrm>
          <a:prstGeom prst="rect">
            <a:avLst/>
          </a:prstGeom>
          <a:noFill/>
          <a:ln>
            <a:noFill/>
          </a:ln>
        </p:spPr>
        <p:txBody>
          <a:bodyPr wrap="square" rtlCol="0">
            <a:spAutoFit/>
          </a:bodyPr>
          <a:lstStyle/>
          <a:p>
            <a:r>
              <a:rPr lang="en-US" sz="900" b="1" dirty="0" smtClean="0">
                <a:solidFill>
                  <a:schemeClr val="accent4">
                    <a:lumMod val="50000"/>
                  </a:schemeClr>
                </a:solidFill>
              </a:rPr>
              <a:t>CDS  CPC  MMD</a:t>
            </a:r>
          </a:p>
          <a:p>
            <a:r>
              <a:rPr lang="en-US" sz="900" b="1" dirty="0" smtClean="0">
                <a:solidFill>
                  <a:schemeClr val="accent4">
                    <a:lumMod val="50000"/>
                  </a:schemeClr>
                </a:solidFill>
              </a:rPr>
              <a:t>NDM  YMV  YTE</a:t>
            </a:r>
          </a:p>
          <a:p>
            <a:r>
              <a:rPr lang="en-US" sz="900" b="1" dirty="0" smtClean="0">
                <a:solidFill>
                  <a:schemeClr val="accent4">
                    <a:lumMod val="50000"/>
                  </a:schemeClr>
                </a:solidFill>
              </a:rPr>
              <a:t>ZMD</a:t>
            </a:r>
          </a:p>
          <a:p>
            <a:endParaRPr lang="en-US" sz="900" b="1" dirty="0" smtClean="0">
              <a:solidFill>
                <a:schemeClr val="accent4">
                  <a:lumMod val="50000"/>
                </a:schemeClr>
              </a:solidFill>
            </a:endParaRPr>
          </a:p>
        </p:txBody>
      </p:sp>
      <p:sp>
        <p:nvSpPr>
          <p:cNvPr id="96" name="Right Arrow 95"/>
          <p:cNvSpPr/>
          <p:nvPr/>
        </p:nvSpPr>
        <p:spPr>
          <a:xfrm rot="3307709">
            <a:off x="1620532" y="4427911"/>
            <a:ext cx="872544" cy="1456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304802" y="3591028"/>
            <a:ext cx="2610495" cy="507831"/>
          </a:xfrm>
          <a:prstGeom prst="rect">
            <a:avLst/>
          </a:prstGeom>
          <a:noFill/>
          <a:ln>
            <a:noFill/>
          </a:ln>
        </p:spPr>
        <p:txBody>
          <a:bodyPr wrap="square" rtlCol="0">
            <a:spAutoFit/>
          </a:bodyPr>
          <a:lstStyle/>
          <a:p>
            <a:r>
              <a:rPr lang="en-US" sz="900" b="1" dirty="0" smtClean="0">
                <a:solidFill>
                  <a:schemeClr val="accent4">
                    <a:lumMod val="50000"/>
                  </a:schemeClr>
                </a:solidFill>
              </a:rPr>
              <a:t>CFL  CHX  EMG  FTS  GSC  GSF  ICH   IMC LOK  MCD  NSF  RMB  TRI  WSS  XNN  YCK  YCV  YHC  YLA  YLX YNA YQT</a:t>
            </a:r>
          </a:p>
        </p:txBody>
      </p:sp>
      <p:sp>
        <p:nvSpPr>
          <p:cNvPr id="101" name="Right Arrow 100"/>
          <p:cNvSpPr/>
          <p:nvPr/>
        </p:nvSpPr>
        <p:spPr>
          <a:xfrm rot="7481513">
            <a:off x="2685826" y="4727417"/>
            <a:ext cx="381705" cy="1350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Left-Right Arrow 101"/>
          <p:cNvSpPr/>
          <p:nvPr/>
        </p:nvSpPr>
        <p:spPr>
          <a:xfrm rot="16200000">
            <a:off x="3895125" y="6138529"/>
            <a:ext cx="346494" cy="13422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3415131" y="6378887"/>
            <a:ext cx="1245898" cy="230832"/>
          </a:xfrm>
          <a:prstGeom prst="rect">
            <a:avLst/>
          </a:prstGeom>
          <a:noFill/>
          <a:ln>
            <a:noFill/>
          </a:ln>
        </p:spPr>
        <p:txBody>
          <a:bodyPr wrap="square" rtlCol="0">
            <a:spAutoFit/>
          </a:bodyPr>
          <a:lstStyle/>
          <a:p>
            <a:r>
              <a:rPr lang="en-US" sz="900" b="1" dirty="0" smtClean="0">
                <a:solidFill>
                  <a:schemeClr val="accent4">
                    <a:lumMod val="50000"/>
                  </a:schemeClr>
                </a:solidFill>
              </a:rPr>
              <a:t>KFC  CFT  ITM</a:t>
            </a:r>
            <a:endParaRPr lang="en-US" sz="900" b="1" dirty="0">
              <a:solidFill>
                <a:schemeClr val="accent4">
                  <a:lumMod val="50000"/>
                </a:schemeClr>
              </a:solidFill>
            </a:endParaRPr>
          </a:p>
        </p:txBody>
      </p:sp>
      <p:sp>
        <p:nvSpPr>
          <p:cNvPr id="104" name="Right Arrow 103"/>
          <p:cNvSpPr/>
          <p:nvPr/>
        </p:nvSpPr>
        <p:spPr>
          <a:xfrm rot="18563230">
            <a:off x="3367582" y="6039283"/>
            <a:ext cx="510811" cy="1454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3143981" y="6260994"/>
            <a:ext cx="654078" cy="230832"/>
          </a:xfrm>
          <a:prstGeom prst="rect">
            <a:avLst/>
          </a:prstGeom>
          <a:noFill/>
          <a:ln>
            <a:noFill/>
          </a:ln>
        </p:spPr>
        <p:txBody>
          <a:bodyPr wrap="square" rtlCol="0">
            <a:spAutoFit/>
          </a:bodyPr>
          <a:lstStyle/>
          <a:p>
            <a:r>
              <a:rPr lang="en-US" sz="900" b="1" dirty="0" smtClean="0">
                <a:solidFill>
                  <a:schemeClr val="accent4">
                    <a:lumMod val="50000"/>
                  </a:schemeClr>
                </a:solidFill>
              </a:rPr>
              <a:t>CDS</a:t>
            </a:r>
            <a:endParaRPr lang="en-US" sz="900" b="1" dirty="0">
              <a:solidFill>
                <a:schemeClr val="accent4">
                  <a:lumMod val="50000"/>
                </a:schemeClr>
              </a:solidFill>
            </a:endParaRPr>
          </a:p>
        </p:txBody>
      </p:sp>
      <p:sp>
        <p:nvSpPr>
          <p:cNvPr id="106" name="Right Arrow 105"/>
          <p:cNvSpPr/>
          <p:nvPr/>
        </p:nvSpPr>
        <p:spPr>
          <a:xfrm rot="21215616">
            <a:off x="4323887" y="4317354"/>
            <a:ext cx="2340228" cy="123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ight Arrow 106"/>
          <p:cNvSpPr/>
          <p:nvPr/>
        </p:nvSpPr>
        <p:spPr>
          <a:xfrm>
            <a:off x="7222831" y="4162433"/>
            <a:ext cx="1081168" cy="1017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192799" y="4094170"/>
            <a:ext cx="1294860" cy="230832"/>
          </a:xfrm>
          <a:prstGeom prst="rect">
            <a:avLst/>
          </a:prstGeom>
          <a:noFill/>
          <a:ln>
            <a:noFill/>
          </a:ln>
        </p:spPr>
        <p:txBody>
          <a:bodyPr wrap="square" rtlCol="0">
            <a:spAutoFit/>
          </a:bodyPr>
          <a:lstStyle/>
          <a:p>
            <a:r>
              <a:rPr lang="en-US" sz="900" b="1" dirty="0" smtClean="0">
                <a:solidFill>
                  <a:schemeClr val="accent4">
                    <a:lumMod val="50000"/>
                  </a:schemeClr>
                </a:solidFill>
              </a:rPr>
              <a:t>UCF  IVR  YQT</a:t>
            </a:r>
            <a:endParaRPr lang="en-US" sz="900" b="1" dirty="0">
              <a:solidFill>
                <a:schemeClr val="accent4">
                  <a:lumMod val="50000"/>
                </a:schemeClr>
              </a:solidFill>
            </a:endParaRPr>
          </a:p>
        </p:txBody>
      </p:sp>
      <p:sp>
        <p:nvSpPr>
          <p:cNvPr id="110" name="Right Arrow 109"/>
          <p:cNvSpPr/>
          <p:nvPr/>
        </p:nvSpPr>
        <p:spPr>
          <a:xfrm rot="12000020">
            <a:off x="4903312" y="2334176"/>
            <a:ext cx="1292490" cy="9634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p:cNvSpPr/>
          <p:nvPr/>
        </p:nvSpPr>
        <p:spPr>
          <a:xfrm rot="12252372">
            <a:off x="3631439" y="1854728"/>
            <a:ext cx="767766" cy="15440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3188459" y="1612794"/>
            <a:ext cx="682174" cy="230832"/>
          </a:xfrm>
          <a:prstGeom prst="rect">
            <a:avLst/>
          </a:prstGeom>
          <a:noFill/>
          <a:ln>
            <a:noFill/>
          </a:ln>
        </p:spPr>
        <p:txBody>
          <a:bodyPr wrap="square" rtlCol="0">
            <a:spAutoFit/>
          </a:bodyPr>
          <a:lstStyle/>
          <a:p>
            <a:r>
              <a:rPr lang="en-US" sz="900" b="1" dirty="0" smtClean="0">
                <a:solidFill>
                  <a:schemeClr val="accent4">
                    <a:lumMod val="50000"/>
                  </a:schemeClr>
                </a:solidFill>
              </a:rPr>
              <a:t>CDW </a:t>
            </a:r>
          </a:p>
        </p:txBody>
      </p:sp>
      <p:sp>
        <p:nvSpPr>
          <p:cNvPr id="25" name="TextBox 24"/>
          <p:cNvSpPr txBox="1"/>
          <p:nvPr/>
        </p:nvSpPr>
        <p:spPr>
          <a:xfrm>
            <a:off x="2968557" y="2839102"/>
            <a:ext cx="476412" cy="246221"/>
          </a:xfrm>
          <a:prstGeom prst="rect">
            <a:avLst/>
          </a:prstGeom>
          <a:solidFill>
            <a:srgbClr val="92D050"/>
          </a:solidFill>
          <a:ln w="25400">
            <a:solidFill>
              <a:schemeClr val="tx1"/>
            </a:solidFill>
          </a:ln>
        </p:spPr>
        <p:txBody>
          <a:bodyPr wrap="none" rtlCol="0">
            <a:spAutoFit/>
          </a:bodyPr>
          <a:lstStyle/>
          <a:p>
            <a:pPr algn="ctr"/>
            <a:r>
              <a:rPr lang="en-US" sz="1000" b="1" dirty="0" smtClean="0">
                <a:solidFill>
                  <a:schemeClr val="bg1"/>
                </a:solidFill>
              </a:rPr>
              <a:t>WSV</a:t>
            </a:r>
            <a:endParaRPr lang="en-US" sz="1000" b="1" dirty="0">
              <a:solidFill>
                <a:schemeClr val="bg1"/>
              </a:solidFill>
            </a:endParaRPr>
          </a:p>
        </p:txBody>
      </p:sp>
      <p:sp>
        <p:nvSpPr>
          <p:cNvPr id="114" name="Right Arrow 113"/>
          <p:cNvSpPr/>
          <p:nvPr/>
        </p:nvSpPr>
        <p:spPr>
          <a:xfrm rot="5400000">
            <a:off x="4500336" y="2322031"/>
            <a:ext cx="179443" cy="1325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Left-Right Arrow 115"/>
          <p:cNvSpPr/>
          <p:nvPr/>
        </p:nvSpPr>
        <p:spPr>
          <a:xfrm rot="1543775">
            <a:off x="2521494" y="2264756"/>
            <a:ext cx="1796134" cy="11016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022532" y="1734021"/>
            <a:ext cx="1756233" cy="507831"/>
          </a:xfrm>
          <a:prstGeom prst="rect">
            <a:avLst/>
          </a:prstGeom>
          <a:noFill/>
          <a:ln>
            <a:noFill/>
          </a:ln>
        </p:spPr>
        <p:txBody>
          <a:bodyPr wrap="square" rtlCol="0">
            <a:spAutoFit/>
          </a:bodyPr>
          <a:lstStyle/>
          <a:p>
            <a:r>
              <a:rPr lang="en-US" sz="900" b="1" dirty="0" smtClean="0">
                <a:solidFill>
                  <a:schemeClr val="accent4">
                    <a:lumMod val="50000"/>
                  </a:schemeClr>
                </a:solidFill>
              </a:rPr>
              <a:t>ADR  AFS  CFD  CLX  CRK  CRW  GCR  GFC  GTS  LMS  MMD WST  YFS</a:t>
            </a:r>
          </a:p>
        </p:txBody>
      </p:sp>
      <p:sp>
        <p:nvSpPr>
          <p:cNvPr id="118" name="Right Arrow 117"/>
          <p:cNvSpPr/>
          <p:nvPr/>
        </p:nvSpPr>
        <p:spPr>
          <a:xfrm rot="12865107">
            <a:off x="2103020" y="1913233"/>
            <a:ext cx="2448619" cy="16120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ight Arrow 119"/>
          <p:cNvSpPr/>
          <p:nvPr/>
        </p:nvSpPr>
        <p:spPr>
          <a:xfrm rot="646606">
            <a:off x="3151953" y="2604322"/>
            <a:ext cx="1090458" cy="1181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239807" y="2349266"/>
            <a:ext cx="1184505" cy="369332"/>
          </a:xfrm>
          <a:prstGeom prst="rect">
            <a:avLst/>
          </a:prstGeom>
          <a:noFill/>
          <a:ln>
            <a:noFill/>
          </a:ln>
        </p:spPr>
        <p:txBody>
          <a:bodyPr wrap="square" rtlCol="0">
            <a:spAutoFit/>
          </a:bodyPr>
          <a:lstStyle/>
          <a:p>
            <a:r>
              <a:rPr lang="en-US" sz="900" b="1" dirty="0" smtClean="0">
                <a:solidFill>
                  <a:schemeClr val="accent4">
                    <a:lumMod val="50000"/>
                  </a:schemeClr>
                </a:solidFill>
              </a:rPr>
              <a:t>CAS  CDS  ITR   </a:t>
            </a:r>
          </a:p>
          <a:p>
            <a:r>
              <a:rPr lang="en-US" sz="900" b="1" dirty="0" smtClean="0">
                <a:solidFill>
                  <a:schemeClr val="accent4">
                    <a:lumMod val="50000"/>
                  </a:schemeClr>
                </a:solidFill>
              </a:rPr>
              <a:t>YFH  YHU</a:t>
            </a:r>
          </a:p>
        </p:txBody>
      </p:sp>
      <p:sp>
        <p:nvSpPr>
          <p:cNvPr id="34" name="Left-Right Arrow 33"/>
          <p:cNvSpPr/>
          <p:nvPr/>
        </p:nvSpPr>
        <p:spPr>
          <a:xfrm>
            <a:off x="4832125" y="2620850"/>
            <a:ext cx="1293546" cy="11173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Left-Right Arrow 121"/>
          <p:cNvSpPr/>
          <p:nvPr/>
        </p:nvSpPr>
        <p:spPr>
          <a:xfrm rot="18016383">
            <a:off x="3896065" y="3845744"/>
            <a:ext cx="886466" cy="16525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9799993" y="4980710"/>
            <a:ext cx="600943" cy="246221"/>
          </a:xfrm>
          <a:prstGeom prst="rect">
            <a:avLst/>
          </a:prstGeom>
          <a:solidFill>
            <a:srgbClr val="FF0000"/>
          </a:solidFill>
          <a:ln w="25400">
            <a:solidFill>
              <a:schemeClr val="tx1"/>
            </a:solidFill>
          </a:ln>
        </p:spPr>
        <p:txBody>
          <a:bodyPr wrap="square" rtlCol="0">
            <a:spAutoFit/>
          </a:bodyPr>
          <a:lstStyle/>
          <a:p>
            <a:pPr algn="ctr"/>
            <a:r>
              <a:rPr lang="en-US" sz="1000" b="1" dirty="0" smtClean="0">
                <a:solidFill>
                  <a:schemeClr val="bg1"/>
                </a:solidFill>
              </a:rPr>
              <a:t>YSC</a:t>
            </a:r>
            <a:endParaRPr lang="en-US" sz="1000" b="1" dirty="0">
              <a:solidFill>
                <a:schemeClr val="bg1"/>
              </a:solidFill>
            </a:endParaRPr>
          </a:p>
        </p:txBody>
      </p:sp>
      <p:sp>
        <p:nvSpPr>
          <p:cNvPr id="127" name="TextBox 126"/>
          <p:cNvSpPr txBox="1"/>
          <p:nvPr/>
        </p:nvSpPr>
        <p:spPr>
          <a:xfrm>
            <a:off x="9741662" y="5704387"/>
            <a:ext cx="569686" cy="369332"/>
          </a:xfrm>
          <a:prstGeom prst="rect">
            <a:avLst/>
          </a:prstGeom>
          <a:noFill/>
          <a:ln>
            <a:noFill/>
          </a:ln>
        </p:spPr>
        <p:txBody>
          <a:bodyPr wrap="square" rtlCol="0">
            <a:spAutoFit/>
          </a:bodyPr>
          <a:lstStyle/>
          <a:p>
            <a:r>
              <a:rPr lang="en-US" sz="900" b="1" dirty="0" smtClean="0">
                <a:solidFill>
                  <a:schemeClr val="accent4">
                    <a:lumMod val="50000"/>
                  </a:schemeClr>
                </a:solidFill>
              </a:rPr>
              <a:t>XNZ  </a:t>
            </a:r>
          </a:p>
          <a:p>
            <a:r>
              <a:rPr lang="en-US" sz="900" b="1" dirty="0" smtClean="0">
                <a:solidFill>
                  <a:schemeClr val="accent4">
                    <a:lumMod val="50000"/>
                  </a:schemeClr>
                </a:solidFill>
              </a:rPr>
              <a:t>LAR </a:t>
            </a:r>
            <a:endParaRPr lang="en-US" sz="900" b="1" dirty="0">
              <a:solidFill>
                <a:schemeClr val="accent4">
                  <a:lumMod val="50000"/>
                </a:schemeClr>
              </a:solidFill>
            </a:endParaRPr>
          </a:p>
        </p:txBody>
      </p:sp>
      <p:sp>
        <p:nvSpPr>
          <p:cNvPr id="128" name="Left-Right Arrow 127"/>
          <p:cNvSpPr/>
          <p:nvPr/>
        </p:nvSpPr>
        <p:spPr>
          <a:xfrm rot="16200000">
            <a:off x="9775748" y="5405102"/>
            <a:ext cx="478190" cy="17124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2408828">
            <a:off x="4996403" y="4127895"/>
            <a:ext cx="4944191" cy="15841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0376252" y="5693628"/>
            <a:ext cx="1139375" cy="230832"/>
          </a:xfrm>
          <a:prstGeom prst="rect">
            <a:avLst/>
          </a:prstGeom>
          <a:noFill/>
          <a:ln>
            <a:noFill/>
          </a:ln>
        </p:spPr>
        <p:txBody>
          <a:bodyPr wrap="square" rtlCol="0">
            <a:spAutoFit/>
          </a:bodyPr>
          <a:lstStyle/>
          <a:p>
            <a:r>
              <a:rPr lang="en-US" sz="900" b="1" dirty="0" smtClean="0">
                <a:solidFill>
                  <a:schemeClr val="accent4">
                    <a:lumMod val="50000"/>
                  </a:schemeClr>
                </a:solidFill>
              </a:rPr>
              <a:t>XAJ</a:t>
            </a:r>
            <a:endParaRPr lang="en-US" sz="900" b="1" dirty="0">
              <a:solidFill>
                <a:schemeClr val="accent4">
                  <a:lumMod val="50000"/>
                </a:schemeClr>
              </a:solidFill>
            </a:endParaRPr>
          </a:p>
        </p:txBody>
      </p:sp>
      <p:sp>
        <p:nvSpPr>
          <p:cNvPr id="131" name="Left-Right Arrow 130"/>
          <p:cNvSpPr/>
          <p:nvPr/>
        </p:nvSpPr>
        <p:spPr>
          <a:xfrm rot="14560426">
            <a:off x="10113249" y="5399094"/>
            <a:ext cx="526009" cy="18836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Left-Right Arrow 131"/>
          <p:cNvSpPr/>
          <p:nvPr/>
        </p:nvSpPr>
        <p:spPr>
          <a:xfrm rot="16200000">
            <a:off x="10472530" y="5354282"/>
            <a:ext cx="574511" cy="17124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10544937" y="4993431"/>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KAR</a:t>
            </a:r>
            <a:endParaRPr lang="en-US" sz="1000" b="1" dirty="0">
              <a:solidFill>
                <a:schemeClr val="bg1"/>
              </a:solidFill>
            </a:endParaRPr>
          </a:p>
        </p:txBody>
      </p:sp>
      <p:sp>
        <p:nvSpPr>
          <p:cNvPr id="134" name="TextBox 133"/>
          <p:cNvSpPr txBox="1"/>
          <p:nvPr/>
        </p:nvSpPr>
        <p:spPr>
          <a:xfrm>
            <a:off x="11193742" y="5664851"/>
            <a:ext cx="849089" cy="230832"/>
          </a:xfrm>
          <a:prstGeom prst="rect">
            <a:avLst/>
          </a:prstGeom>
          <a:noFill/>
          <a:ln>
            <a:noFill/>
          </a:ln>
        </p:spPr>
        <p:txBody>
          <a:bodyPr wrap="square" rtlCol="0">
            <a:spAutoFit/>
          </a:bodyPr>
          <a:lstStyle/>
          <a:p>
            <a:r>
              <a:rPr lang="en-US" sz="900" b="1" dirty="0" smtClean="0">
                <a:solidFill>
                  <a:schemeClr val="accent4">
                    <a:lumMod val="50000"/>
                  </a:schemeClr>
                </a:solidFill>
              </a:rPr>
              <a:t>PSS  GSP</a:t>
            </a:r>
            <a:endParaRPr lang="en-US" sz="900" b="1" dirty="0">
              <a:solidFill>
                <a:schemeClr val="accent4">
                  <a:lumMod val="50000"/>
                </a:schemeClr>
              </a:solidFill>
            </a:endParaRPr>
          </a:p>
        </p:txBody>
      </p:sp>
      <p:sp>
        <p:nvSpPr>
          <p:cNvPr id="135" name="Left-Right Arrow 134"/>
          <p:cNvSpPr/>
          <p:nvPr/>
        </p:nvSpPr>
        <p:spPr>
          <a:xfrm rot="16200000">
            <a:off x="11159393" y="5354278"/>
            <a:ext cx="574511" cy="17124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11231799" y="4993427"/>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YAC</a:t>
            </a:r>
            <a:endParaRPr lang="en-US" sz="1000" b="1" dirty="0">
              <a:solidFill>
                <a:schemeClr val="bg1"/>
              </a:solidFill>
            </a:endParaRPr>
          </a:p>
        </p:txBody>
      </p:sp>
      <p:sp>
        <p:nvSpPr>
          <p:cNvPr id="126" name="Right Arrow 125"/>
          <p:cNvSpPr/>
          <p:nvPr/>
        </p:nvSpPr>
        <p:spPr>
          <a:xfrm rot="20748861">
            <a:off x="7838398" y="3159439"/>
            <a:ext cx="81280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8586554" y="2859400"/>
            <a:ext cx="1930399" cy="507831"/>
          </a:xfrm>
          <a:prstGeom prst="rect">
            <a:avLst/>
          </a:prstGeom>
          <a:noFill/>
          <a:ln>
            <a:noFill/>
          </a:ln>
        </p:spPr>
        <p:txBody>
          <a:bodyPr wrap="square" rtlCol="0">
            <a:spAutoFit/>
          </a:bodyPr>
          <a:lstStyle/>
          <a:p>
            <a:r>
              <a:rPr lang="en-US" sz="900" b="1" dirty="0" smtClean="0">
                <a:solidFill>
                  <a:schemeClr val="accent4">
                    <a:lumMod val="50000"/>
                  </a:schemeClr>
                </a:solidFill>
              </a:rPr>
              <a:t>BDM  CFI  GTX  NTA</a:t>
            </a:r>
          </a:p>
          <a:p>
            <a:r>
              <a:rPr lang="en-US" sz="900" b="1" dirty="0" smtClean="0">
                <a:solidFill>
                  <a:schemeClr val="accent4">
                    <a:lumMod val="50000"/>
                  </a:schemeClr>
                </a:solidFill>
              </a:rPr>
              <a:t>PPS QSS  SLL TAS YFH </a:t>
            </a:r>
          </a:p>
          <a:p>
            <a:r>
              <a:rPr lang="en-US" sz="900" b="1" dirty="0" smtClean="0">
                <a:solidFill>
                  <a:schemeClr val="accent4">
                    <a:lumMod val="50000"/>
                  </a:schemeClr>
                </a:solidFill>
              </a:rPr>
              <a:t>YHU </a:t>
            </a:r>
          </a:p>
        </p:txBody>
      </p:sp>
      <p:sp>
        <p:nvSpPr>
          <p:cNvPr id="138" name="Left-Right Arrow 137"/>
          <p:cNvSpPr/>
          <p:nvPr/>
        </p:nvSpPr>
        <p:spPr>
          <a:xfrm>
            <a:off x="7815878" y="3355120"/>
            <a:ext cx="1200726" cy="12453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8974744" y="3317552"/>
            <a:ext cx="1930399" cy="230832"/>
          </a:xfrm>
          <a:prstGeom prst="rect">
            <a:avLst/>
          </a:prstGeom>
          <a:noFill/>
          <a:ln>
            <a:noFill/>
          </a:ln>
        </p:spPr>
        <p:txBody>
          <a:bodyPr wrap="square" rtlCol="0">
            <a:spAutoFit/>
          </a:bodyPr>
          <a:lstStyle/>
          <a:p>
            <a:r>
              <a:rPr lang="en-US" sz="900" b="1" dirty="0" smtClean="0">
                <a:solidFill>
                  <a:schemeClr val="accent4">
                    <a:lumMod val="50000"/>
                  </a:schemeClr>
                </a:solidFill>
              </a:rPr>
              <a:t>DDB  EDM  </a:t>
            </a:r>
            <a:r>
              <a:rPr lang="en-US" sz="800" b="1" dirty="0" smtClean="0">
                <a:solidFill>
                  <a:schemeClr val="accent4">
                    <a:lumMod val="50000"/>
                  </a:schemeClr>
                </a:solidFill>
              </a:rPr>
              <a:t>PNY</a:t>
            </a:r>
            <a:r>
              <a:rPr lang="en-US" sz="900" b="1" dirty="0" smtClean="0">
                <a:solidFill>
                  <a:schemeClr val="accent4">
                    <a:lumMod val="50000"/>
                  </a:schemeClr>
                </a:solidFill>
              </a:rPr>
              <a:t>  </a:t>
            </a:r>
          </a:p>
        </p:txBody>
      </p:sp>
      <p:sp>
        <p:nvSpPr>
          <p:cNvPr id="140" name="Right Arrow 139"/>
          <p:cNvSpPr/>
          <p:nvPr/>
        </p:nvSpPr>
        <p:spPr>
          <a:xfrm rot="5400000">
            <a:off x="7306747" y="3608695"/>
            <a:ext cx="368455" cy="1325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rot="11622587">
            <a:off x="7838399" y="3575541"/>
            <a:ext cx="81280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8605164" y="3611306"/>
            <a:ext cx="1930399" cy="230832"/>
          </a:xfrm>
          <a:prstGeom prst="rect">
            <a:avLst/>
          </a:prstGeom>
          <a:noFill/>
          <a:ln>
            <a:noFill/>
          </a:ln>
        </p:spPr>
        <p:txBody>
          <a:bodyPr wrap="square" rtlCol="0">
            <a:spAutoFit/>
          </a:bodyPr>
          <a:lstStyle/>
          <a:p>
            <a:r>
              <a:rPr lang="en-US" sz="900" b="1" dirty="0" smtClean="0">
                <a:solidFill>
                  <a:schemeClr val="accent4">
                    <a:lumMod val="50000"/>
                  </a:schemeClr>
                </a:solidFill>
              </a:rPr>
              <a:t>IVS PRA</a:t>
            </a:r>
          </a:p>
        </p:txBody>
      </p:sp>
      <p:sp>
        <p:nvSpPr>
          <p:cNvPr id="146" name="TextBox 145"/>
          <p:cNvSpPr txBox="1"/>
          <p:nvPr/>
        </p:nvSpPr>
        <p:spPr>
          <a:xfrm>
            <a:off x="8242765" y="3918111"/>
            <a:ext cx="1388580" cy="230832"/>
          </a:xfrm>
          <a:prstGeom prst="rect">
            <a:avLst/>
          </a:prstGeom>
          <a:noFill/>
          <a:ln>
            <a:noFill/>
          </a:ln>
        </p:spPr>
        <p:txBody>
          <a:bodyPr wrap="square" rtlCol="0">
            <a:spAutoFit/>
          </a:bodyPr>
          <a:lstStyle/>
          <a:p>
            <a:r>
              <a:rPr lang="en-US" sz="900" b="1" dirty="0" smtClean="0">
                <a:solidFill>
                  <a:schemeClr val="accent4">
                    <a:lumMod val="50000"/>
                  </a:schemeClr>
                </a:solidFill>
              </a:rPr>
              <a:t>XNS  AP1</a:t>
            </a:r>
            <a:endParaRPr lang="en-US" sz="900" b="1" dirty="0">
              <a:solidFill>
                <a:schemeClr val="accent4">
                  <a:lumMod val="50000"/>
                </a:schemeClr>
              </a:solidFill>
            </a:endParaRPr>
          </a:p>
        </p:txBody>
      </p:sp>
      <p:sp>
        <p:nvSpPr>
          <p:cNvPr id="147" name="TextBox 146"/>
          <p:cNvSpPr txBox="1"/>
          <p:nvPr/>
        </p:nvSpPr>
        <p:spPr>
          <a:xfrm>
            <a:off x="11216954" y="6137884"/>
            <a:ext cx="455574" cy="246221"/>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CAE</a:t>
            </a:r>
            <a:endParaRPr lang="en-US" sz="1000" b="1" dirty="0">
              <a:solidFill>
                <a:schemeClr val="bg1"/>
              </a:solidFill>
            </a:endParaRPr>
          </a:p>
        </p:txBody>
      </p:sp>
      <p:sp>
        <p:nvSpPr>
          <p:cNvPr id="148" name="TextBox 147"/>
          <p:cNvSpPr txBox="1"/>
          <p:nvPr/>
        </p:nvSpPr>
        <p:spPr>
          <a:xfrm>
            <a:off x="5680008" y="4612396"/>
            <a:ext cx="447558" cy="246221"/>
          </a:xfrm>
          <a:prstGeom prst="rect">
            <a:avLst/>
          </a:prstGeom>
          <a:solidFill>
            <a:srgbClr val="92D050"/>
          </a:solidFill>
          <a:ln w="25400">
            <a:solidFill>
              <a:schemeClr val="tx1"/>
            </a:solidFill>
          </a:ln>
        </p:spPr>
        <p:txBody>
          <a:bodyPr wrap="none" rtlCol="0">
            <a:spAutoFit/>
          </a:bodyPr>
          <a:lstStyle/>
          <a:p>
            <a:pPr algn="ctr"/>
            <a:r>
              <a:rPr lang="en-US" sz="1000" b="1" dirty="0" smtClean="0">
                <a:solidFill>
                  <a:schemeClr val="bg1"/>
                </a:solidFill>
              </a:rPr>
              <a:t>SVN</a:t>
            </a:r>
            <a:endParaRPr lang="en-US" sz="1000" b="1" dirty="0">
              <a:solidFill>
                <a:schemeClr val="bg1"/>
              </a:solidFill>
            </a:endParaRPr>
          </a:p>
        </p:txBody>
      </p:sp>
      <p:sp>
        <p:nvSpPr>
          <p:cNvPr id="149" name="Right Arrow 148"/>
          <p:cNvSpPr/>
          <p:nvPr/>
        </p:nvSpPr>
        <p:spPr>
          <a:xfrm>
            <a:off x="5211214" y="4673641"/>
            <a:ext cx="406400" cy="1426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4802434" y="4630192"/>
            <a:ext cx="690319" cy="230832"/>
          </a:xfrm>
          <a:prstGeom prst="rect">
            <a:avLst/>
          </a:prstGeom>
          <a:noFill/>
          <a:ln>
            <a:noFill/>
          </a:ln>
        </p:spPr>
        <p:txBody>
          <a:bodyPr wrap="square" rtlCol="0">
            <a:spAutoFit/>
          </a:bodyPr>
          <a:lstStyle/>
          <a:p>
            <a:r>
              <a:rPr lang="en-US" sz="900" b="1" dirty="0" smtClean="0">
                <a:solidFill>
                  <a:schemeClr val="accent4">
                    <a:lumMod val="50000"/>
                  </a:schemeClr>
                </a:solidFill>
              </a:rPr>
              <a:t>YTE</a:t>
            </a:r>
            <a:endParaRPr lang="en-US" sz="900" b="1" dirty="0">
              <a:solidFill>
                <a:schemeClr val="accent4">
                  <a:lumMod val="50000"/>
                </a:schemeClr>
              </a:solidFill>
            </a:endParaRPr>
          </a:p>
        </p:txBody>
      </p:sp>
      <p:sp>
        <p:nvSpPr>
          <p:cNvPr id="151" name="Right Arrow 150"/>
          <p:cNvSpPr/>
          <p:nvPr/>
        </p:nvSpPr>
        <p:spPr>
          <a:xfrm rot="16200000">
            <a:off x="3852864" y="4773400"/>
            <a:ext cx="476948" cy="1893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10555745" y="6128052"/>
            <a:ext cx="476412" cy="246221"/>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GCG</a:t>
            </a:r>
            <a:endParaRPr lang="en-US" sz="1000" b="1" dirty="0">
              <a:solidFill>
                <a:schemeClr val="bg1"/>
              </a:solidFill>
            </a:endParaRPr>
          </a:p>
        </p:txBody>
      </p:sp>
      <p:sp>
        <p:nvSpPr>
          <p:cNvPr id="153" name="TextBox 152"/>
          <p:cNvSpPr txBox="1"/>
          <p:nvPr/>
        </p:nvSpPr>
        <p:spPr>
          <a:xfrm>
            <a:off x="9900421" y="6130377"/>
            <a:ext cx="461986" cy="246221"/>
          </a:xfrm>
          <a:prstGeom prst="rect">
            <a:avLst/>
          </a:prstGeom>
          <a:solidFill>
            <a:srgbClr val="FF0000"/>
          </a:solidFill>
          <a:ln>
            <a:noFill/>
          </a:ln>
        </p:spPr>
        <p:txBody>
          <a:bodyPr wrap="none" rtlCol="0">
            <a:spAutoFit/>
          </a:bodyPr>
          <a:lstStyle/>
          <a:p>
            <a:pPr algn="ctr"/>
            <a:r>
              <a:rPr lang="en-US" sz="1000" b="1" dirty="0" smtClean="0">
                <a:solidFill>
                  <a:schemeClr val="bg1"/>
                </a:solidFill>
              </a:rPr>
              <a:t>ASG</a:t>
            </a:r>
            <a:endParaRPr lang="en-US" sz="1000" b="1" dirty="0">
              <a:solidFill>
                <a:schemeClr val="bg1"/>
              </a:solidFill>
            </a:endParaRPr>
          </a:p>
        </p:txBody>
      </p:sp>
      <p:sp>
        <p:nvSpPr>
          <p:cNvPr id="154" name="TextBox 153"/>
          <p:cNvSpPr txBox="1"/>
          <p:nvPr/>
        </p:nvSpPr>
        <p:spPr>
          <a:xfrm>
            <a:off x="10380233" y="4666879"/>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URM</a:t>
            </a:r>
            <a:endParaRPr lang="en-US" sz="1000" b="1" dirty="0">
              <a:solidFill>
                <a:schemeClr val="bg1"/>
              </a:solidFill>
            </a:endParaRPr>
          </a:p>
        </p:txBody>
      </p:sp>
      <p:sp>
        <p:nvSpPr>
          <p:cNvPr id="155" name="Right Arrow 154"/>
          <p:cNvSpPr/>
          <p:nvPr/>
        </p:nvSpPr>
        <p:spPr>
          <a:xfrm rot="21438943">
            <a:off x="11038073" y="4716278"/>
            <a:ext cx="339494" cy="1495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1340142" y="4685998"/>
            <a:ext cx="849089" cy="246221"/>
          </a:xfrm>
          <a:prstGeom prst="rect">
            <a:avLst/>
          </a:prstGeom>
          <a:noFill/>
          <a:ln>
            <a:noFill/>
          </a:ln>
        </p:spPr>
        <p:txBody>
          <a:bodyPr wrap="square" rtlCol="0">
            <a:spAutoFit/>
          </a:bodyPr>
          <a:lstStyle/>
          <a:p>
            <a:r>
              <a:rPr lang="en-US" sz="1000" b="1" dirty="0" smtClean="0">
                <a:solidFill>
                  <a:schemeClr val="accent4">
                    <a:lumMod val="50000"/>
                  </a:schemeClr>
                </a:solidFill>
              </a:rPr>
              <a:t>LBX  CSF</a:t>
            </a:r>
            <a:endParaRPr lang="en-US" sz="1000" b="1" dirty="0">
              <a:solidFill>
                <a:schemeClr val="accent4">
                  <a:lumMod val="50000"/>
                </a:schemeClr>
              </a:solidFill>
            </a:endParaRPr>
          </a:p>
        </p:txBody>
      </p:sp>
      <p:sp>
        <p:nvSpPr>
          <p:cNvPr id="157" name="Left-Right Arrow 156"/>
          <p:cNvSpPr/>
          <p:nvPr/>
        </p:nvSpPr>
        <p:spPr>
          <a:xfrm>
            <a:off x="9755025" y="4723968"/>
            <a:ext cx="596354" cy="14756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9181171" y="4677270"/>
            <a:ext cx="652790" cy="246221"/>
          </a:xfrm>
          <a:prstGeom prst="rect">
            <a:avLst/>
          </a:prstGeom>
          <a:noFill/>
          <a:ln>
            <a:noFill/>
          </a:ln>
        </p:spPr>
        <p:txBody>
          <a:bodyPr wrap="square" rtlCol="0">
            <a:spAutoFit/>
          </a:bodyPr>
          <a:lstStyle/>
          <a:p>
            <a:r>
              <a:rPr lang="en-US" sz="1000" b="1" dirty="0" smtClean="0">
                <a:solidFill>
                  <a:schemeClr val="accent4">
                    <a:lumMod val="50000"/>
                  </a:schemeClr>
                </a:solidFill>
              </a:rPr>
              <a:t>CFT</a:t>
            </a:r>
            <a:endParaRPr lang="en-US" sz="1000" b="1" dirty="0">
              <a:solidFill>
                <a:schemeClr val="accent4">
                  <a:lumMod val="50000"/>
                </a:schemeClr>
              </a:solidFill>
            </a:endParaRPr>
          </a:p>
        </p:txBody>
      </p:sp>
      <p:sp>
        <p:nvSpPr>
          <p:cNvPr id="159" name="TextBox 158"/>
          <p:cNvSpPr txBox="1"/>
          <p:nvPr/>
        </p:nvSpPr>
        <p:spPr>
          <a:xfrm>
            <a:off x="5813058" y="1030978"/>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SNC</a:t>
            </a:r>
            <a:endParaRPr lang="en-US" sz="1000" b="1" dirty="0">
              <a:solidFill>
                <a:schemeClr val="bg1"/>
              </a:solidFill>
            </a:endParaRPr>
          </a:p>
        </p:txBody>
      </p:sp>
      <p:sp>
        <p:nvSpPr>
          <p:cNvPr id="160" name="Right Arrow 159"/>
          <p:cNvSpPr/>
          <p:nvPr/>
        </p:nvSpPr>
        <p:spPr>
          <a:xfrm>
            <a:off x="5152232" y="1113834"/>
            <a:ext cx="582446" cy="12679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4780231" y="968689"/>
            <a:ext cx="687120" cy="369332"/>
          </a:xfrm>
          <a:prstGeom prst="rect">
            <a:avLst/>
          </a:prstGeom>
          <a:noFill/>
          <a:ln>
            <a:noFill/>
          </a:ln>
        </p:spPr>
        <p:txBody>
          <a:bodyPr wrap="square" rtlCol="0">
            <a:spAutoFit/>
          </a:bodyPr>
          <a:lstStyle/>
          <a:p>
            <a:r>
              <a:rPr lang="en-US" sz="900" b="1" dirty="0" smtClean="0">
                <a:solidFill>
                  <a:schemeClr val="accent4">
                    <a:lumMod val="50000"/>
                  </a:schemeClr>
                </a:solidFill>
              </a:rPr>
              <a:t>FRR</a:t>
            </a:r>
          </a:p>
          <a:p>
            <a:r>
              <a:rPr lang="en-US" sz="900" b="1" dirty="0" smtClean="0">
                <a:solidFill>
                  <a:schemeClr val="accent4">
                    <a:lumMod val="50000"/>
                  </a:schemeClr>
                </a:solidFill>
              </a:rPr>
              <a:t>LIQ    </a:t>
            </a:r>
            <a:endParaRPr lang="en-US" sz="900" b="1" dirty="0">
              <a:solidFill>
                <a:schemeClr val="accent4">
                  <a:lumMod val="50000"/>
                </a:schemeClr>
              </a:solidFill>
            </a:endParaRPr>
          </a:p>
        </p:txBody>
      </p:sp>
      <p:sp>
        <p:nvSpPr>
          <p:cNvPr id="163" name="Right Arrow 162"/>
          <p:cNvSpPr/>
          <p:nvPr/>
        </p:nvSpPr>
        <p:spPr>
          <a:xfrm rot="537731">
            <a:off x="4701365" y="924835"/>
            <a:ext cx="990944" cy="1355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Arrow 163"/>
          <p:cNvSpPr/>
          <p:nvPr/>
        </p:nvSpPr>
        <p:spPr>
          <a:xfrm rot="16200000">
            <a:off x="5604011" y="1833771"/>
            <a:ext cx="1277704" cy="1996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2908982" y="859979"/>
            <a:ext cx="470000" cy="246221"/>
          </a:xfrm>
          <a:prstGeom prst="rect">
            <a:avLst/>
          </a:prstGeom>
          <a:solidFill>
            <a:srgbClr val="FF0000"/>
          </a:solidFill>
          <a:ln>
            <a:noFill/>
          </a:ln>
        </p:spPr>
        <p:txBody>
          <a:bodyPr wrap="none" rtlCol="0">
            <a:spAutoFit/>
          </a:bodyPr>
          <a:lstStyle/>
          <a:p>
            <a:pPr algn="ctr"/>
            <a:r>
              <a:rPr lang="en-US" sz="1000" b="1" dirty="0" smtClean="0">
                <a:solidFill>
                  <a:schemeClr val="bg1"/>
                </a:solidFill>
              </a:rPr>
              <a:t>WST</a:t>
            </a:r>
            <a:endParaRPr lang="en-US" sz="1000" b="1" dirty="0">
              <a:solidFill>
                <a:schemeClr val="bg1"/>
              </a:solidFill>
            </a:endParaRPr>
          </a:p>
        </p:txBody>
      </p:sp>
      <p:sp>
        <p:nvSpPr>
          <p:cNvPr id="167" name="Left-Right Arrow 166"/>
          <p:cNvSpPr/>
          <p:nvPr/>
        </p:nvSpPr>
        <p:spPr>
          <a:xfrm>
            <a:off x="3454769" y="885113"/>
            <a:ext cx="642534" cy="10752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ight Arrow 168"/>
          <p:cNvSpPr/>
          <p:nvPr/>
        </p:nvSpPr>
        <p:spPr>
          <a:xfrm rot="13000604">
            <a:off x="3127433" y="1704658"/>
            <a:ext cx="3417577" cy="1205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Arrow 169"/>
          <p:cNvSpPr/>
          <p:nvPr/>
        </p:nvSpPr>
        <p:spPr>
          <a:xfrm rot="220852">
            <a:off x="2477915" y="912836"/>
            <a:ext cx="339494" cy="1495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2042225" y="802356"/>
            <a:ext cx="641433" cy="246221"/>
          </a:xfrm>
          <a:prstGeom prst="rect">
            <a:avLst/>
          </a:prstGeom>
          <a:noFill/>
          <a:ln>
            <a:noFill/>
          </a:ln>
        </p:spPr>
        <p:txBody>
          <a:bodyPr wrap="square" rtlCol="0">
            <a:spAutoFit/>
          </a:bodyPr>
          <a:lstStyle/>
          <a:p>
            <a:r>
              <a:rPr lang="en-US" sz="1000" b="1" dirty="0" smtClean="0">
                <a:solidFill>
                  <a:schemeClr val="accent4">
                    <a:lumMod val="50000"/>
                  </a:schemeClr>
                </a:solidFill>
              </a:rPr>
              <a:t>RAP  </a:t>
            </a:r>
            <a:endParaRPr lang="en-US" sz="1000" b="1" dirty="0">
              <a:solidFill>
                <a:schemeClr val="accent4">
                  <a:lumMod val="50000"/>
                </a:schemeClr>
              </a:solidFill>
            </a:endParaRPr>
          </a:p>
        </p:txBody>
      </p:sp>
      <p:sp>
        <p:nvSpPr>
          <p:cNvPr id="172" name="TextBox 171"/>
          <p:cNvSpPr txBox="1"/>
          <p:nvPr/>
        </p:nvSpPr>
        <p:spPr>
          <a:xfrm>
            <a:off x="5960525" y="655456"/>
            <a:ext cx="600943"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YFS</a:t>
            </a:r>
            <a:endParaRPr lang="en-US" sz="1000" b="1" dirty="0">
              <a:solidFill>
                <a:schemeClr val="bg1"/>
              </a:solidFill>
            </a:endParaRPr>
          </a:p>
        </p:txBody>
      </p:sp>
      <p:sp>
        <p:nvSpPr>
          <p:cNvPr id="173" name="Right Arrow 172"/>
          <p:cNvSpPr/>
          <p:nvPr/>
        </p:nvSpPr>
        <p:spPr>
          <a:xfrm rot="20453237">
            <a:off x="4610420" y="746524"/>
            <a:ext cx="762400" cy="11410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Left-Right Arrow 176"/>
          <p:cNvSpPr/>
          <p:nvPr/>
        </p:nvSpPr>
        <p:spPr>
          <a:xfrm>
            <a:off x="5633201" y="778941"/>
            <a:ext cx="440107" cy="12587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5170007" y="728793"/>
            <a:ext cx="641433" cy="230832"/>
          </a:xfrm>
          <a:prstGeom prst="rect">
            <a:avLst/>
          </a:prstGeom>
          <a:noFill/>
          <a:ln>
            <a:noFill/>
          </a:ln>
        </p:spPr>
        <p:txBody>
          <a:bodyPr wrap="square" rtlCol="0">
            <a:spAutoFit/>
          </a:bodyPr>
          <a:lstStyle/>
          <a:p>
            <a:r>
              <a:rPr lang="en-US" sz="900" b="1" dirty="0" smtClean="0">
                <a:solidFill>
                  <a:schemeClr val="accent4">
                    <a:lumMod val="50000"/>
                  </a:schemeClr>
                </a:solidFill>
              </a:rPr>
              <a:t>NAO </a:t>
            </a:r>
            <a:endParaRPr lang="en-US" sz="900" b="1" dirty="0">
              <a:solidFill>
                <a:schemeClr val="accent4">
                  <a:lumMod val="50000"/>
                </a:schemeClr>
              </a:solidFill>
            </a:endParaRPr>
          </a:p>
        </p:txBody>
      </p:sp>
      <p:sp>
        <p:nvSpPr>
          <p:cNvPr id="179" name="Right Arrow 178"/>
          <p:cNvSpPr/>
          <p:nvPr/>
        </p:nvSpPr>
        <p:spPr>
          <a:xfrm>
            <a:off x="6526088" y="802354"/>
            <a:ext cx="527105" cy="969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6969960" y="704441"/>
            <a:ext cx="641433" cy="230832"/>
          </a:xfrm>
          <a:prstGeom prst="rect">
            <a:avLst/>
          </a:prstGeom>
          <a:noFill/>
          <a:ln>
            <a:noFill/>
          </a:ln>
        </p:spPr>
        <p:txBody>
          <a:bodyPr wrap="square" rtlCol="0">
            <a:spAutoFit/>
          </a:bodyPr>
          <a:lstStyle/>
          <a:p>
            <a:r>
              <a:rPr lang="en-US" sz="900" b="1" dirty="0" smtClean="0">
                <a:solidFill>
                  <a:schemeClr val="accent4">
                    <a:lumMod val="50000"/>
                  </a:schemeClr>
                </a:solidFill>
              </a:rPr>
              <a:t>YEM</a:t>
            </a:r>
            <a:endParaRPr lang="en-US" sz="900" b="1" dirty="0">
              <a:solidFill>
                <a:schemeClr val="accent4">
                  <a:lumMod val="50000"/>
                </a:schemeClr>
              </a:solidFill>
            </a:endParaRPr>
          </a:p>
        </p:txBody>
      </p:sp>
      <p:sp>
        <p:nvSpPr>
          <p:cNvPr id="2" name="TextBox 1"/>
          <p:cNvSpPr txBox="1"/>
          <p:nvPr/>
        </p:nvSpPr>
        <p:spPr>
          <a:xfrm>
            <a:off x="65909" y="-50677"/>
            <a:ext cx="6916894" cy="369332"/>
          </a:xfrm>
          <a:prstGeom prst="rect">
            <a:avLst/>
          </a:prstGeom>
          <a:noFill/>
        </p:spPr>
        <p:txBody>
          <a:bodyPr wrap="none" rtlCol="0">
            <a:spAutoFit/>
          </a:bodyPr>
          <a:lstStyle/>
          <a:p>
            <a:r>
              <a:rPr lang="en-US" b="1" u="sng" dirty="0" smtClean="0">
                <a:solidFill>
                  <a:schemeClr val="bg1"/>
                </a:solidFill>
                <a:latin typeface="Arial Black" panose="020B0A04020102020204" pitchFamily="34" charset="0"/>
              </a:rPr>
              <a:t>Application Interaction Diagram – Current State 2017</a:t>
            </a:r>
            <a:endParaRPr lang="en-US" b="1" u="sng" dirty="0">
              <a:solidFill>
                <a:schemeClr val="bg1"/>
              </a:solidFill>
              <a:latin typeface="Arial Black" panose="020B0A04020102020204" pitchFamily="34" charset="0"/>
            </a:endParaRPr>
          </a:p>
        </p:txBody>
      </p:sp>
      <p:sp>
        <p:nvSpPr>
          <p:cNvPr id="3" name="TextBox 2"/>
          <p:cNvSpPr txBox="1"/>
          <p:nvPr/>
        </p:nvSpPr>
        <p:spPr>
          <a:xfrm>
            <a:off x="-76517" y="6609680"/>
            <a:ext cx="2589170" cy="230832"/>
          </a:xfrm>
          <a:prstGeom prst="rect">
            <a:avLst/>
          </a:prstGeom>
          <a:noFill/>
        </p:spPr>
        <p:txBody>
          <a:bodyPr wrap="none" rtlCol="0">
            <a:spAutoFit/>
          </a:bodyPr>
          <a:lstStyle/>
          <a:p>
            <a:r>
              <a:rPr lang="en-US" sz="900" b="1" i="1" dirty="0" smtClean="0">
                <a:latin typeface="Times New Roman" panose="02020603050405020304" pitchFamily="18" charset="0"/>
                <a:cs typeface="Times New Roman" panose="02020603050405020304" pitchFamily="18" charset="0"/>
              </a:rPr>
              <a:t>Source :  Business Enterprise Architecture (BEA)</a:t>
            </a:r>
            <a:r>
              <a:rPr lang="en-US" sz="900" b="1" dirty="0" smtClean="0"/>
              <a:t> </a:t>
            </a:r>
            <a:endParaRPr lang="en-US" sz="900" b="1" dirty="0"/>
          </a:p>
        </p:txBody>
      </p:sp>
      <p:sp>
        <p:nvSpPr>
          <p:cNvPr id="182" name="Left-Right Arrow 181"/>
          <p:cNvSpPr/>
          <p:nvPr/>
        </p:nvSpPr>
        <p:spPr>
          <a:xfrm rot="18100059">
            <a:off x="6392970" y="2088088"/>
            <a:ext cx="894200" cy="11580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ight Arrow 183"/>
          <p:cNvSpPr/>
          <p:nvPr/>
        </p:nvSpPr>
        <p:spPr>
          <a:xfrm rot="9522381">
            <a:off x="6412006" y="589731"/>
            <a:ext cx="550553" cy="1212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3237348" y="224257"/>
            <a:ext cx="3986443" cy="369332"/>
          </a:xfrm>
          <a:prstGeom prst="rect">
            <a:avLst/>
          </a:prstGeom>
          <a:noFill/>
          <a:ln>
            <a:noFill/>
          </a:ln>
        </p:spPr>
        <p:txBody>
          <a:bodyPr wrap="square" rtlCol="0">
            <a:spAutoFit/>
          </a:bodyPr>
          <a:lstStyle/>
          <a:p>
            <a:r>
              <a:rPr lang="en-US" sz="900" b="1" dirty="0" smtClean="0">
                <a:solidFill>
                  <a:schemeClr val="accent4">
                    <a:lumMod val="50000"/>
                  </a:schemeClr>
                </a:solidFill>
              </a:rPr>
              <a:t>ALM  ARN  BLA  CFC  CRM  CRW  DSO  ED5  ERC  GLR  GTS  ODA   PEP  PFN  PRS  WPC WSS YFS  YHM  ZMD</a:t>
            </a:r>
            <a:endParaRPr lang="en-US" sz="900" b="1" dirty="0">
              <a:solidFill>
                <a:schemeClr val="accent4">
                  <a:lumMod val="50000"/>
                </a:schemeClr>
              </a:solidFill>
            </a:endParaRPr>
          </a:p>
        </p:txBody>
      </p:sp>
      <p:sp>
        <p:nvSpPr>
          <p:cNvPr id="189" name="TextBox 188"/>
          <p:cNvSpPr txBox="1"/>
          <p:nvPr/>
        </p:nvSpPr>
        <p:spPr>
          <a:xfrm>
            <a:off x="1413211" y="259325"/>
            <a:ext cx="1907186" cy="369332"/>
          </a:xfrm>
          <a:prstGeom prst="rect">
            <a:avLst/>
          </a:prstGeom>
          <a:noFill/>
          <a:ln>
            <a:noFill/>
          </a:ln>
        </p:spPr>
        <p:txBody>
          <a:bodyPr wrap="square" rtlCol="0">
            <a:spAutoFit/>
          </a:bodyPr>
          <a:lstStyle/>
          <a:p>
            <a:r>
              <a:rPr lang="en-US" sz="900" b="1" dirty="0" smtClean="0">
                <a:solidFill>
                  <a:schemeClr val="accent4">
                    <a:lumMod val="50000"/>
                  </a:schemeClr>
                </a:solidFill>
              </a:rPr>
              <a:t>ATT  EPI  FTS  GSP  MMD WST YTE    </a:t>
            </a:r>
            <a:endParaRPr lang="en-US" sz="900" b="1" dirty="0">
              <a:solidFill>
                <a:schemeClr val="accent4">
                  <a:lumMod val="50000"/>
                </a:schemeClr>
              </a:solidFill>
            </a:endParaRPr>
          </a:p>
        </p:txBody>
      </p:sp>
      <p:sp>
        <p:nvSpPr>
          <p:cNvPr id="191" name="TextBox 190"/>
          <p:cNvSpPr txBox="1"/>
          <p:nvPr/>
        </p:nvSpPr>
        <p:spPr>
          <a:xfrm>
            <a:off x="104801" y="640379"/>
            <a:ext cx="2845909" cy="230832"/>
          </a:xfrm>
          <a:prstGeom prst="rect">
            <a:avLst/>
          </a:prstGeom>
          <a:noFill/>
          <a:ln>
            <a:noFill/>
          </a:ln>
        </p:spPr>
        <p:txBody>
          <a:bodyPr wrap="square" rtlCol="0">
            <a:spAutoFit/>
          </a:bodyPr>
          <a:lstStyle/>
          <a:p>
            <a:r>
              <a:rPr lang="en-US" sz="900" b="1" dirty="0" smtClean="0">
                <a:solidFill>
                  <a:schemeClr val="accent4">
                    <a:lumMod val="50000"/>
                  </a:schemeClr>
                </a:solidFill>
              </a:rPr>
              <a:t>CDS  FIX  RAP SMD YEE YHC YLX YMV</a:t>
            </a:r>
            <a:endParaRPr lang="en-US" sz="900" b="1" dirty="0">
              <a:solidFill>
                <a:schemeClr val="accent4">
                  <a:lumMod val="50000"/>
                </a:schemeClr>
              </a:solidFill>
            </a:endParaRPr>
          </a:p>
        </p:txBody>
      </p:sp>
      <p:sp>
        <p:nvSpPr>
          <p:cNvPr id="193" name="Left-Right Arrow 192"/>
          <p:cNvSpPr/>
          <p:nvPr/>
        </p:nvSpPr>
        <p:spPr>
          <a:xfrm rot="3432018">
            <a:off x="4352567" y="1758078"/>
            <a:ext cx="1911686" cy="199818"/>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Left-Right Arrow 193"/>
          <p:cNvSpPr/>
          <p:nvPr/>
        </p:nvSpPr>
        <p:spPr>
          <a:xfrm rot="16200000">
            <a:off x="4254993" y="1491475"/>
            <a:ext cx="727317" cy="15690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ight Arrow 194"/>
          <p:cNvSpPr/>
          <p:nvPr/>
        </p:nvSpPr>
        <p:spPr>
          <a:xfrm rot="537731">
            <a:off x="2918614" y="732087"/>
            <a:ext cx="817428" cy="1134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ight Arrow 199"/>
          <p:cNvSpPr/>
          <p:nvPr/>
        </p:nvSpPr>
        <p:spPr>
          <a:xfrm rot="10800000" flipV="1">
            <a:off x="7370712" y="1474596"/>
            <a:ext cx="2351713" cy="9276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Arrow 201"/>
          <p:cNvSpPr/>
          <p:nvPr/>
        </p:nvSpPr>
        <p:spPr>
          <a:xfrm rot="10800000" flipV="1">
            <a:off x="7505700" y="1600144"/>
            <a:ext cx="1116089" cy="1029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Left-Right Arrow 204"/>
          <p:cNvSpPr/>
          <p:nvPr/>
        </p:nvSpPr>
        <p:spPr>
          <a:xfrm rot="16200000">
            <a:off x="1177195" y="2955710"/>
            <a:ext cx="478190" cy="171246"/>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1091806" y="2549321"/>
            <a:ext cx="769259" cy="230832"/>
          </a:xfrm>
          <a:prstGeom prst="rect">
            <a:avLst/>
          </a:prstGeom>
          <a:noFill/>
          <a:ln>
            <a:noFill/>
          </a:ln>
        </p:spPr>
        <p:txBody>
          <a:bodyPr wrap="square" rtlCol="0">
            <a:spAutoFit/>
          </a:bodyPr>
          <a:lstStyle/>
          <a:p>
            <a:r>
              <a:rPr lang="en-US" sz="900" b="1" dirty="0" smtClean="0">
                <a:solidFill>
                  <a:schemeClr val="accent4">
                    <a:lumMod val="50000"/>
                  </a:schemeClr>
                </a:solidFill>
              </a:rPr>
              <a:t>YAA</a:t>
            </a:r>
            <a:endParaRPr lang="en-US" sz="1000" b="1" dirty="0">
              <a:solidFill>
                <a:schemeClr val="accent4">
                  <a:lumMod val="50000"/>
                </a:schemeClr>
              </a:solidFill>
            </a:endParaRPr>
          </a:p>
        </p:txBody>
      </p:sp>
      <p:sp>
        <p:nvSpPr>
          <p:cNvPr id="207" name="Right Arrow 206"/>
          <p:cNvSpPr/>
          <p:nvPr/>
        </p:nvSpPr>
        <p:spPr>
          <a:xfrm rot="3735487">
            <a:off x="714963" y="3014563"/>
            <a:ext cx="415175" cy="1864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430722" y="2715991"/>
            <a:ext cx="1148698" cy="230832"/>
          </a:xfrm>
          <a:prstGeom prst="rect">
            <a:avLst/>
          </a:prstGeom>
          <a:noFill/>
          <a:ln>
            <a:noFill/>
          </a:ln>
        </p:spPr>
        <p:txBody>
          <a:bodyPr wrap="square" rtlCol="0">
            <a:spAutoFit/>
          </a:bodyPr>
          <a:lstStyle/>
          <a:p>
            <a:r>
              <a:rPr lang="en-US" sz="900" b="1" dirty="0" smtClean="0">
                <a:solidFill>
                  <a:schemeClr val="accent4">
                    <a:lumMod val="50000"/>
                  </a:schemeClr>
                </a:solidFill>
              </a:rPr>
              <a:t>YMN YTA</a:t>
            </a:r>
            <a:endParaRPr lang="en-US" sz="900" b="1" dirty="0">
              <a:solidFill>
                <a:schemeClr val="accent4">
                  <a:lumMod val="50000"/>
                </a:schemeClr>
              </a:solidFill>
            </a:endParaRPr>
          </a:p>
        </p:txBody>
      </p:sp>
      <p:sp>
        <p:nvSpPr>
          <p:cNvPr id="210" name="Left-Right Arrow 209"/>
          <p:cNvSpPr/>
          <p:nvPr/>
        </p:nvSpPr>
        <p:spPr>
          <a:xfrm>
            <a:off x="1275441" y="5971925"/>
            <a:ext cx="596354" cy="14756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839113" y="5925226"/>
            <a:ext cx="676367" cy="230832"/>
          </a:xfrm>
          <a:prstGeom prst="rect">
            <a:avLst/>
          </a:prstGeom>
          <a:noFill/>
          <a:ln>
            <a:noFill/>
          </a:ln>
        </p:spPr>
        <p:txBody>
          <a:bodyPr wrap="square" rtlCol="0">
            <a:spAutoFit/>
          </a:bodyPr>
          <a:lstStyle/>
          <a:p>
            <a:r>
              <a:rPr lang="en-US" sz="900" b="1" dirty="0" smtClean="0">
                <a:solidFill>
                  <a:schemeClr val="accent4">
                    <a:lumMod val="50000"/>
                  </a:schemeClr>
                </a:solidFill>
              </a:rPr>
              <a:t>RGS</a:t>
            </a:r>
            <a:endParaRPr lang="en-US" sz="1000" b="1" dirty="0">
              <a:solidFill>
                <a:schemeClr val="accent4">
                  <a:lumMod val="50000"/>
                </a:schemeClr>
              </a:solidFill>
            </a:endParaRPr>
          </a:p>
        </p:txBody>
      </p:sp>
      <p:sp>
        <p:nvSpPr>
          <p:cNvPr id="213" name="Left-Right Arrow 212"/>
          <p:cNvSpPr/>
          <p:nvPr/>
        </p:nvSpPr>
        <p:spPr>
          <a:xfrm rot="12832477">
            <a:off x="7388652" y="5563905"/>
            <a:ext cx="701345" cy="141277"/>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Left-Right Arrow 213"/>
          <p:cNvSpPr/>
          <p:nvPr/>
        </p:nvSpPr>
        <p:spPr>
          <a:xfrm rot="16200000">
            <a:off x="6896301" y="5808860"/>
            <a:ext cx="860503" cy="19175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Left-Right Arrow 215"/>
          <p:cNvSpPr/>
          <p:nvPr/>
        </p:nvSpPr>
        <p:spPr>
          <a:xfrm>
            <a:off x="7739324" y="5376902"/>
            <a:ext cx="724848" cy="10298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ight Arrow 219"/>
          <p:cNvSpPr/>
          <p:nvPr/>
        </p:nvSpPr>
        <p:spPr>
          <a:xfrm rot="2010969">
            <a:off x="8561194" y="5861472"/>
            <a:ext cx="355342" cy="1122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8771223" y="5925147"/>
            <a:ext cx="691430" cy="230832"/>
          </a:xfrm>
          <a:prstGeom prst="rect">
            <a:avLst/>
          </a:prstGeom>
          <a:noFill/>
          <a:ln>
            <a:noFill/>
          </a:ln>
        </p:spPr>
        <p:txBody>
          <a:bodyPr wrap="square" rtlCol="0">
            <a:spAutoFit/>
          </a:bodyPr>
          <a:lstStyle/>
          <a:p>
            <a:r>
              <a:rPr lang="en-US" sz="900" b="1" dirty="0" smtClean="0">
                <a:solidFill>
                  <a:schemeClr val="accent4">
                    <a:lumMod val="50000"/>
                  </a:schemeClr>
                </a:solidFill>
              </a:rPr>
              <a:t>CAS YKS</a:t>
            </a:r>
            <a:endParaRPr lang="en-US" sz="900" b="1" dirty="0">
              <a:solidFill>
                <a:schemeClr val="accent4">
                  <a:lumMod val="50000"/>
                </a:schemeClr>
              </a:solidFill>
            </a:endParaRPr>
          </a:p>
        </p:txBody>
      </p:sp>
      <p:sp>
        <p:nvSpPr>
          <p:cNvPr id="223" name="TextBox 222"/>
          <p:cNvSpPr txBox="1"/>
          <p:nvPr/>
        </p:nvSpPr>
        <p:spPr>
          <a:xfrm>
            <a:off x="8869455" y="5653539"/>
            <a:ext cx="1531481" cy="230832"/>
          </a:xfrm>
          <a:prstGeom prst="rect">
            <a:avLst/>
          </a:prstGeom>
          <a:noFill/>
          <a:ln>
            <a:noFill/>
          </a:ln>
        </p:spPr>
        <p:txBody>
          <a:bodyPr wrap="square" rtlCol="0">
            <a:spAutoFit/>
          </a:bodyPr>
          <a:lstStyle/>
          <a:p>
            <a:r>
              <a:rPr lang="en-US" sz="900" b="1" dirty="0" smtClean="0">
                <a:solidFill>
                  <a:schemeClr val="accent4">
                    <a:lumMod val="50000"/>
                  </a:schemeClr>
                </a:solidFill>
              </a:rPr>
              <a:t>CDS CDW</a:t>
            </a:r>
            <a:endParaRPr lang="en-US" sz="900" b="1" dirty="0">
              <a:solidFill>
                <a:schemeClr val="accent4">
                  <a:lumMod val="50000"/>
                </a:schemeClr>
              </a:solidFill>
            </a:endParaRPr>
          </a:p>
        </p:txBody>
      </p:sp>
      <p:sp>
        <p:nvSpPr>
          <p:cNvPr id="227" name="Right Arrow 226"/>
          <p:cNvSpPr/>
          <p:nvPr/>
        </p:nvSpPr>
        <p:spPr>
          <a:xfrm rot="3867662">
            <a:off x="5949927" y="4181303"/>
            <a:ext cx="3158344" cy="2041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ight Arrow 229"/>
          <p:cNvSpPr/>
          <p:nvPr/>
        </p:nvSpPr>
        <p:spPr>
          <a:xfrm rot="11386604">
            <a:off x="2804605" y="5329303"/>
            <a:ext cx="5379145" cy="1398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rot="21438943">
            <a:off x="1507323" y="6274365"/>
            <a:ext cx="339494" cy="1495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659126" y="6246344"/>
            <a:ext cx="1068075" cy="230832"/>
          </a:xfrm>
          <a:prstGeom prst="rect">
            <a:avLst/>
          </a:prstGeom>
          <a:noFill/>
          <a:ln>
            <a:noFill/>
          </a:ln>
        </p:spPr>
        <p:txBody>
          <a:bodyPr wrap="square" rtlCol="0">
            <a:spAutoFit/>
          </a:bodyPr>
          <a:lstStyle/>
          <a:p>
            <a:r>
              <a:rPr lang="en-US" sz="900" b="1" dirty="0" smtClean="0">
                <a:solidFill>
                  <a:schemeClr val="accent4">
                    <a:lumMod val="50000"/>
                  </a:schemeClr>
                </a:solidFill>
              </a:rPr>
              <a:t>YBM YBY</a:t>
            </a:r>
            <a:endParaRPr lang="en-US" sz="900" b="1" dirty="0">
              <a:solidFill>
                <a:schemeClr val="accent4">
                  <a:lumMod val="50000"/>
                </a:schemeClr>
              </a:solidFill>
            </a:endParaRPr>
          </a:p>
        </p:txBody>
      </p:sp>
      <p:sp>
        <p:nvSpPr>
          <p:cNvPr id="234" name="Right Arrow 233"/>
          <p:cNvSpPr/>
          <p:nvPr/>
        </p:nvSpPr>
        <p:spPr>
          <a:xfrm>
            <a:off x="2196499" y="4434903"/>
            <a:ext cx="755374" cy="1230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266307" y="4346399"/>
            <a:ext cx="2223147" cy="230832"/>
          </a:xfrm>
          <a:prstGeom prst="rect">
            <a:avLst/>
          </a:prstGeom>
          <a:noFill/>
          <a:ln>
            <a:noFill/>
          </a:ln>
        </p:spPr>
        <p:txBody>
          <a:bodyPr wrap="square" rtlCol="0">
            <a:spAutoFit/>
          </a:bodyPr>
          <a:lstStyle/>
          <a:p>
            <a:r>
              <a:rPr lang="en-US" sz="900" b="1" dirty="0" smtClean="0">
                <a:solidFill>
                  <a:schemeClr val="accent4">
                    <a:lumMod val="50000"/>
                  </a:schemeClr>
                </a:solidFill>
              </a:rPr>
              <a:t>BIA FIX  RFN RUF YBY ZQC</a:t>
            </a:r>
            <a:endParaRPr lang="en-US" sz="900" b="1" dirty="0">
              <a:solidFill>
                <a:schemeClr val="accent4">
                  <a:lumMod val="50000"/>
                </a:schemeClr>
              </a:solidFill>
            </a:endParaRPr>
          </a:p>
        </p:txBody>
      </p:sp>
      <p:sp>
        <p:nvSpPr>
          <p:cNvPr id="237" name="Right Arrow 236"/>
          <p:cNvSpPr/>
          <p:nvPr/>
        </p:nvSpPr>
        <p:spPr>
          <a:xfrm rot="18563230">
            <a:off x="3182877" y="4037800"/>
            <a:ext cx="418429" cy="145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376806" y="3563773"/>
            <a:ext cx="765212" cy="369332"/>
          </a:xfrm>
          <a:prstGeom prst="rect">
            <a:avLst/>
          </a:prstGeom>
          <a:noFill/>
          <a:ln>
            <a:noFill/>
          </a:ln>
        </p:spPr>
        <p:txBody>
          <a:bodyPr wrap="square" rtlCol="0">
            <a:spAutoFit/>
          </a:bodyPr>
          <a:lstStyle/>
          <a:p>
            <a:r>
              <a:rPr lang="en-US" sz="900" b="1" dirty="0" smtClean="0">
                <a:solidFill>
                  <a:schemeClr val="accent4">
                    <a:lumMod val="50000"/>
                  </a:schemeClr>
                </a:solidFill>
              </a:rPr>
              <a:t>ED5</a:t>
            </a:r>
          </a:p>
          <a:p>
            <a:r>
              <a:rPr lang="en-US" sz="900" b="1" dirty="0" smtClean="0">
                <a:solidFill>
                  <a:schemeClr val="accent4">
                    <a:lumMod val="50000"/>
                  </a:schemeClr>
                </a:solidFill>
              </a:rPr>
              <a:t>EDI</a:t>
            </a:r>
            <a:endParaRPr lang="en-US" sz="900" b="1" dirty="0">
              <a:solidFill>
                <a:schemeClr val="accent4">
                  <a:lumMod val="50000"/>
                </a:schemeClr>
              </a:solidFill>
            </a:endParaRPr>
          </a:p>
        </p:txBody>
      </p:sp>
      <p:sp>
        <p:nvSpPr>
          <p:cNvPr id="239" name="Left-Right Arrow 238"/>
          <p:cNvSpPr/>
          <p:nvPr/>
        </p:nvSpPr>
        <p:spPr>
          <a:xfrm rot="17124778">
            <a:off x="3245069" y="4536046"/>
            <a:ext cx="205898" cy="16711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p:cNvSpPr txBox="1"/>
          <p:nvPr/>
        </p:nvSpPr>
        <p:spPr>
          <a:xfrm>
            <a:off x="2951874" y="4628981"/>
            <a:ext cx="599876" cy="507831"/>
          </a:xfrm>
          <a:prstGeom prst="rect">
            <a:avLst/>
          </a:prstGeom>
          <a:noFill/>
          <a:ln>
            <a:noFill/>
          </a:ln>
        </p:spPr>
        <p:txBody>
          <a:bodyPr wrap="square" rtlCol="0">
            <a:spAutoFit/>
          </a:bodyPr>
          <a:lstStyle/>
          <a:p>
            <a:r>
              <a:rPr lang="en-US" sz="900" b="1" dirty="0" smtClean="0">
                <a:solidFill>
                  <a:schemeClr val="accent4">
                    <a:lumMod val="50000"/>
                  </a:schemeClr>
                </a:solidFill>
              </a:rPr>
              <a:t>EPI GSP IMS</a:t>
            </a:r>
            <a:endParaRPr lang="en-US" sz="900" b="1" dirty="0">
              <a:solidFill>
                <a:schemeClr val="accent4">
                  <a:lumMod val="50000"/>
                </a:schemeClr>
              </a:solidFill>
            </a:endParaRPr>
          </a:p>
        </p:txBody>
      </p:sp>
      <p:sp>
        <p:nvSpPr>
          <p:cNvPr id="124" name="TextBox 123"/>
          <p:cNvSpPr txBox="1"/>
          <p:nvPr/>
        </p:nvSpPr>
        <p:spPr>
          <a:xfrm>
            <a:off x="3812347" y="5058032"/>
            <a:ext cx="715316" cy="230832"/>
          </a:xfrm>
          <a:prstGeom prst="rect">
            <a:avLst/>
          </a:prstGeom>
          <a:noFill/>
          <a:ln>
            <a:noFill/>
          </a:ln>
        </p:spPr>
        <p:txBody>
          <a:bodyPr wrap="square" rtlCol="0">
            <a:spAutoFit/>
          </a:bodyPr>
          <a:lstStyle/>
          <a:p>
            <a:r>
              <a:rPr lang="en-US" sz="900" b="1" dirty="0" smtClean="0">
                <a:solidFill>
                  <a:schemeClr val="accent4">
                    <a:lumMod val="50000"/>
                  </a:schemeClr>
                </a:solidFill>
              </a:rPr>
              <a:t>YKS</a:t>
            </a:r>
            <a:endParaRPr lang="en-US" sz="900" b="1" dirty="0">
              <a:solidFill>
                <a:schemeClr val="accent4">
                  <a:lumMod val="50000"/>
                </a:schemeClr>
              </a:solidFill>
            </a:endParaRPr>
          </a:p>
        </p:txBody>
      </p:sp>
      <p:sp>
        <p:nvSpPr>
          <p:cNvPr id="242" name="Right Arrow 241"/>
          <p:cNvSpPr/>
          <p:nvPr/>
        </p:nvSpPr>
        <p:spPr>
          <a:xfrm rot="3405037">
            <a:off x="6293736" y="3889973"/>
            <a:ext cx="2792419" cy="189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7484786" y="3860469"/>
            <a:ext cx="600943" cy="246221"/>
          </a:xfrm>
          <a:prstGeom prst="rect">
            <a:avLst/>
          </a:prstGeom>
          <a:solidFill>
            <a:srgbClr val="92D050"/>
          </a:solidFill>
          <a:ln w="25400">
            <a:solidFill>
              <a:schemeClr val="tx1"/>
            </a:solidFill>
          </a:ln>
        </p:spPr>
        <p:txBody>
          <a:bodyPr wrap="square" rtlCol="0">
            <a:spAutoFit/>
          </a:bodyPr>
          <a:lstStyle/>
          <a:p>
            <a:pPr algn="ctr"/>
            <a:r>
              <a:rPr lang="en-US" sz="1000" b="1" dirty="0" smtClean="0">
                <a:solidFill>
                  <a:schemeClr val="bg1"/>
                </a:solidFill>
              </a:rPr>
              <a:t>FNG</a:t>
            </a:r>
            <a:endParaRPr lang="en-US" sz="1000" b="1" dirty="0">
              <a:solidFill>
                <a:schemeClr val="bg1"/>
              </a:solidFill>
            </a:endParaRPr>
          </a:p>
        </p:txBody>
      </p:sp>
      <p:sp>
        <p:nvSpPr>
          <p:cNvPr id="145" name="Right Arrow 144"/>
          <p:cNvSpPr/>
          <p:nvPr/>
        </p:nvSpPr>
        <p:spPr>
          <a:xfrm rot="845910">
            <a:off x="7963659" y="3918965"/>
            <a:ext cx="406400" cy="1426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Right Arrow 242"/>
          <p:cNvSpPr/>
          <p:nvPr/>
        </p:nvSpPr>
        <p:spPr>
          <a:xfrm rot="18505228">
            <a:off x="7314246" y="5797072"/>
            <a:ext cx="1232426" cy="18338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ight Arrow 243"/>
          <p:cNvSpPr/>
          <p:nvPr/>
        </p:nvSpPr>
        <p:spPr>
          <a:xfrm rot="20881378">
            <a:off x="6697682" y="5461477"/>
            <a:ext cx="1870345" cy="1365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Left-Right Arrow 244"/>
          <p:cNvSpPr/>
          <p:nvPr/>
        </p:nvSpPr>
        <p:spPr>
          <a:xfrm rot="14536213">
            <a:off x="8229606" y="5002449"/>
            <a:ext cx="346494" cy="13422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p:cNvSpPr txBox="1"/>
          <p:nvPr/>
        </p:nvSpPr>
        <p:spPr>
          <a:xfrm>
            <a:off x="7869146" y="4730914"/>
            <a:ext cx="662181" cy="230832"/>
          </a:xfrm>
          <a:prstGeom prst="rect">
            <a:avLst/>
          </a:prstGeom>
          <a:noFill/>
          <a:ln>
            <a:noFill/>
          </a:ln>
        </p:spPr>
        <p:txBody>
          <a:bodyPr wrap="square" rtlCol="0">
            <a:spAutoFit/>
          </a:bodyPr>
          <a:lstStyle/>
          <a:p>
            <a:r>
              <a:rPr lang="en-US" sz="900" b="1" dirty="0" smtClean="0">
                <a:solidFill>
                  <a:schemeClr val="accent4">
                    <a:lumMod val="50000"/>
                  </a:schemeClr>
                </a:solidFill>
              </a:rPr>
              <a:t>MMD</a:t>
            </a:r>
            <a:endParaRPr lang="en-US" sz="900" b="1" dirty="0">
              <a:solidFill>
                <a:schemeClr val="accent4">
                  <a:lumMod val="50000"/>
                </a:schemeClr>
              </a:solidFill>
            </a:endParaRPr>
          </a:p>
        </p:txBody>
      </p:sp>
      <p:sp>
        <p:nvSpPr>
          <p:cNvPr id="247" name="Right Arrow 246"/>
          <p:cNvSpPr/>
          <p:nvPr/>
        </p:nvSpPr>
        <p:spPr>
          <a:xfrm rot="6061411">
            <a:off x="8664822" y="4821816"/>
            <a:ext cx="526966" cy="1813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761609" y="4463865"/>
            <a:ext cx="662181" cy="230832"/>
          </a:xfrm>
          <a:prstGeom prst="rect">
            <a:avLst/>
          </a:prstGeom>
          <a:noFill/>
          <a:ln>
            <a:noFill/>
          </a:ln>
        </p:spPr>
        <p:txBody>
          <a:bodyPr wrap="square" rtlCol="0">
            <a:spAutoFit/>
          </a:bodyPr>
          <a:lstStyle/>
          <a:p>
            <a:r>
              <a:rPr lang="en-US" sz="900" b="1" dirty="0" smtClean="0">
                <a:solidFill>
                  <a:schemeClr val="accent4">
                    <a:lumMod val="50000"/>
                  </a:schemeClr>
                </a:solidFill>
              </a:rPr>
              <a:t>CHX</a:t>
            </a:r>
            <a:endParaRPr lang="en-US" sz="900" b="1" dirty="0">
              <a:solidFill>
                <a:schemeClr val="accent4">
                  <a:lumMod val="50000"/>
                </a:schemeClr>
              </a:solidFill>
            </a:endParaRPr>
          </a:p>
        </p:txBody>
      </p:sp>
      <p:sp>
        <p:nvSpPr>
          <p:cNvPr id="248" name="TextBox 247"/>
          <p:cNvSpPr txBox="1"/>
          <p:nvPr/>
        </p:nvSpPr>
        <p:spPr>
          <a:xfrm>
            <a:off x="8797278" y="4287982"/>
            <a:ext cx="1577786" cy="369332"/>
          </a:xfrm>
          <a:prstGeom prst="rect">
            <a:avLst/>
          </a:prstGeom>
          <a:noFill/>
          <a:ln>
            <a:noFill/>
          </a:ln>
        </p:spPr>
        <p:txBody>
          <a:bodyPr wrap="square" rtlCol="0">
            <a:spAutoFit/>
          </a:bodyPr>
          <a:lstStyle/>
          <a:p>
            <a:r>
              <a:rPr lang="en-US" sz="900" b="1" dirty="0" smtClean="0">
                <a:solidFill>
                  <a:schemeClr val="accent4">
                    <a:lumMod val="50000"/>
                  </a:schemeClr>
                </a:solidFill>
              </a:rPr>
              <a:t>CAS CDS DMC FIX FTS GPS RSV</a:t>
            </a:r>
            <a:endParaRPr lang="en-US" sz="900" b="1" dirty="0">
              <a:solidFill>
                <a:schemeClr val="accent4">
                  <a:lumMod val="50000"/>
                </a:schemeClr>
              </a:solidFill>
            </a:endParaRPr>
          </a:p>
        </p:txBody>
      </p:sp>
      <p:sp>
        <p:nvSpPr>
          <p:cNvPr id="249" name="Right Arrow 248"/>
          <p:cNvSpPr/>
          <p:nvPr/>
        </p:nvSpPr>
        <p:spPr>
          <a:xfrm rot="21438943">
            <a:off x="8821409" y="5231429"/>
            <a:ext cx="339494" cy="1495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8937054" y="5044719"/>
            <a:ext cx="992166" cy="507831"/>
          </a:xfrm>
          <a:prstGeom prst="rect">
            <a:avLst/>
          </a:prstGeom>
          <a:noFill/>
          <a:ln>
            <a:noFill/>
          </a:ln>
        </p:spPr>
        <p:txBody>
          <a:bodyPr wrap="square" rtlCol="0">
            <a:spAutoFit/>
          </a:bodyPr>
          <a:lstStyle/>
          <a:p>
            <a:r>
              <a:rPr lang="en-US" sz="900" b="1" dirty="0" smtClean="0">
                <a:solidFill>
                  <a:schemeClr val="accent4">
                    <a:lumMod val="50000"/>
                  </a:schemeClr>
                </a:solidFill>
              </a:rPr>
              <a:t>ARN ED5 EDI ERR PFN YCV YKS</a:t>
            </a:r>
            <a:endParaRPr lang="en-US" sz="900" b="1" dirty="0">
              <a:solidFill>
                <a:schemeClr val="accent4">
                  <a:lumMod val="50000"/>
                </a:schemeClr>
              </a:solidFill>
            </a:endParaRPr>
          </a:p>
        </p:txBody>
      </p:sp>
      <p:sp>
        <p:nvSpPr>
          <p:cNvPr id="222" name="Right Arrow 221"/>
          <p:cNvSpPr/>
          <p:nvPr/>
        </p:nvSpPr>
        <p:spPr>
          <a:xfrm rot="10800000">
            <a:off x="8546612" y="5711892"/>
            <a:ext cx="418591" cy="1171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ight Arrow 227"/>
          <p:cNvSpPr/>
          <p:nvPr/>
        </p:nvSpPr>
        <p:spPr>
          <a:xfrm rot="16460449" flipV="1">
            <a:off x="8464943" y="5465820"/>
            <a:ext cx="252950" cy="1597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ight Arrow 252"/>
          <p:cNvSpPr/>
          <p:nvPr/>
        </p:nvSpPr>
        <p:spPr>
          <a:xfrm rot="5091346">
            <a:off x="4914361" y="4503783"/>
            <a:ext cx="3487002" cy="1539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426376" y="4557971"/>
            <a:ext cx="973948" cy="246221"/>
          </a:xfrm>
          <a:prstGeom prst="rect">
            <a:avLst/>
          </a:prstGeom>
          <a:noFill/>
          <a:ln>
            <a:noFill/>
          </a:ln>
        </p:spPr>
        <p:txBody>
          <a:bodyPr wrap="square" rtlCol="0">
            <a:spAutoFit/>
          </a:bodyPr>
          <a:lstStyle/>
          <a:p>
            <a:r>
              <a:rPr lang="en-US" sz="1000" b="1" dirty="0" smtClean="0">
                <a:solidFill>
                  <a:schemeClr val="accent4">
                    <a:lumMod val="50000"/>
                  </a:schemeClr>
                </a:solidFill>
              </a:rPr>
              <a:t>ASI</a:t>
            </a:r>
            <a:endParaRPr lang="en-US" sz="1000" b="1" dirty="0">
              <a:solidFill>
                <a:schemeClr val="accent4">
                  <a:lumMod val="50000"/>
                </a:schemeClr>
              </a:solidFill>
            </a:endParaRPr>
          </a:p>
        </p:txBody>
      </p:sp>
      <p:sp>
        <p:nvSpPr>
          <p:cNvPr id="254" name="Left-Right Arrow 253"/>
          <p:cNvSpPr/>
          <p:nvPr/>
        </p:nvSpPr>
        <p:spPr>
          <a:xfrm rot="14560426">
            <a:off x="6573585" y="6009187"/>
            <a:ext cx="526009" cy="18836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416796" y="5822599"/>
            <a:ext cx="1524000" cy="507831"/>
          </a:xfrm>
          <a:prstGeom prst="rect">
            <a:avLst/>
          </a:prstGeom>
          <a:noFill/>
          <a:ln>
            <a:noFill/>
          </a:ln>
        </p:spPr>
        <p:txBody>
          <a:bodyPr wrap="square" rtlCol="0">
            <a:spAutoFit/>
          </a:bodyPr>
          <a:lstStyle/>
          <a:p>
            <a:r>
              <a:rPr lang="en-US" sz="900" b="1" dirty="0" smtClean="0">
                <a:solidFill>
                  <a:schemeClr val="accent4">
                    <a:lumMod val="50000"/>
                  </a:schemeClr>
                </a:solidFill>
              </a:rPr>
              <a:t>CDS   CFT  FTS</a:t>
            </a:r>
          </a:p>
          <a:p>
            <a:r>
              <a:rPr lang="en-US" sz="900" b="1" dirty="0" smtClean="0">
                <a:solidFill>
                  <a:schemeClr val="accent4">
                    <a:lumMod val="50000"/>
                  </a:schemeClr>
                </a:solidFill>
              </a:rPr>
              <a:t>ITM  LPO  QSS</a:t>
            </a:r>
          </a:p>
          <a:p>
            <a:r>
              <a:rPr lang="en-US" sz="900" b="1" dirty="0" smtClean="0">
                <a:solidFill>
                  <a:schemeClr val="accent4">
                    <a:lumMod val="50000"/>
                  </a:schemeClr>
                </a:solidFill>
              </a:rPr>
              <a:t>  </a:t>
            </a:r>
            <a:endParaRPr lang="en-US" sz="900" b="1" dirty="0">
              <a:solidFill>
                <a:schemeClr val="accent4">
                  <a:lumMod val="50000"/>
                </a:schemeClr>
              </a:solidFill>
            </a:endParaRPr>
          </a:p>
        </p:txBody>
      </p:sp>
      <p:sp>
        <p:nvSpPr>
          <p:cNvPr id="255" name="Right Arrow 254"/>
          <p:cNvSpPr/>
          <p:nvPr/>
        </p:nvSpPr>
        <p:spPr>
          <a:xfrm rot="10800000">
            <a:off x="7542828" y="6356694"/>
            <a:ext cx="81280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ight Arrow 255"/>
          <p:cNvSpPr/>
          <p:nvPr/>
        </p:nvSpPr>
        <p:spPr>
          <a:xfrm>
            <a:off x="7581212" y="6450513"/>
            <a:ext cx="755814" cy="1348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p:cNvSpPr txBox="1"/>
          <p:nvPr/>
        </p:nvSpPr>
        <p:spPr>
          <a:xfrm>
            <a:off x="8334889" y="6277325"/>
            <a:ext cx="1977146" cy="230832"/>
          </a:xfrm>
          <a:prstGeom prst="rect">
            <a:avLst/>
          </a:prstGeom>
          <a:noFill/>
          <a:ln>
            <a:noFill/>
          </a:ln>
        </p:spPr>
        <p:txBody>
          <a:bodyPr wrap="square" rtlCol="0">
            <a:spAutoFit/>
          </a:bodyPr>
          <a:lstStyle/>
          <a:p>
            <a:r>
              <a:rPr lang="en-US" sz="900" b="1" dirty="0" smtClean="0">
                <a:solidFill>
                  <a:schemeClr val="accent4">
                    <a:lumMod val="50000"/>
                  </a:schemeClr>
                </a:solidFill>
              </a:rPr>
              <a:t>CAS FIX LBX ZNF</a:t>
            </a:r>
            <a:endParaRPr lang="en-US" sz="900" b="1" dirty="0">
              <a:solidFill>
                <a:schemeClr val="accent4">
                  <a:lumMod val="50000"/>
                </a:schemeClr>
              </a:solidFill>
            </a:endParaRPr>
          </a:p>
        </p:txBody>
      </p:sp>
      <p:sp>
        <p:nvSpPr>
          <p:cNvPr id="258" name="TextBox 257"/>
          <p:cNvSpPr txBox="1"/>
          <p:nvPr/>
        </p:nvSpPr>
        <p:spPr>
          <a:xfrm>
            <a:off x="8351590" y="6392915"/>
            <a:ext cx="1294636" cy="230832"/>
          </a:xfrm>
          <a:prstGeom prst="rect">
            <a:avLst/>
          </a:prstGeom>
          <a:noFill/>
          <a:ln>
            <a:noFill/>
          </a:ln>
        </p:spPr>
        <p:txBody>
          <a:bodyPr wrap="square" rtlCol="0">
            <a:spAutoFit/>
          </a:bodyPr>
          <a:lstStyle/>
          <a:p>
            <a:r>
              <a:rPr lang="en-US" sz="800" b="1" dirty="0" smtClean="0">
                <a:solidFill>
                  <a:schemeClr val="accent4">
                    <a:lumMod val="50000"/>
                  </a:schemeClr>
                </a:solidFill>
              </a:rPr>
              <a:t>ED5</a:t>
            </a:r>
            <a:r>
              <a:rPr lang="en-US" sz="900" b="1" dirty="0" smtClean="0">
                <a:solidFill>
                  <a:schemeClr val="accent4">
                    <a:lumMod val="50000"/>
                  </a:schemeClr>
                </a:solidFill>
              </a:rPr>
              <a:t> PFN</a:t>
            </a:r>
            <a:endParaRPr lang="en-US" sz="900" b="1" dirty="0">
              <a:solidFill>
                <a:schemeClr val="accent4">
                  <a:lumMod val="50000"/>
                </a:schemeClr>
              </a:solidFill>
            </a:endParaRPr>
          </a:p>
        </p:txBody>
      </p:sp>
      <p:sp>
        <p:nvSpPr>
          <p:cNvPr id="259" name="Left-Right Arrow 258"/>
          <p:cNvSpPr/>
          <p:nvPr/>
        </p:nvSpPr>
        <p:spPr>
          <a:xfrm>
            <a:off x="6740916" y="1607260"/>
            <a:ext cx="377616" cy="10737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p:cNvSpPr txBox="1"/>
          <p:nvPr/>
        </p:nvSpPr>
        <p:spPr>
          <a:xfrm>
            <a:off x="7348046" y="931557"/>
            <a:ext cx="769259" cy="230832"/>
          </a:xfrm>
          <a:prstGeom prst="rect">
            <a:avLst/>
          </a:prstGeom>
          <a:noFill/>
          <a:ln>
            <a:noFill/>
          </a:ln>
        </p:spPr>
        <p:txBody>
          <a:bodyPr wrap="square" rtlCol="0">
            <a:spAutoFit/>
          </a:bodyPr>
          <a:lstStyle/>
          <a:p>
            <a:r>
              <a:rPr lang="en-US" sz="900" b="1" dirty="0" smtClean="0">
                <a:solidFill>
                  <a:schemeClr val="accent4">
                    <a:lumMod val="50000"/>
                  </a:schemeClr>
                </a:solidFill>
              </a:rPr>
              <a:t>EPI</a:t>
            </a:r>
            <a:endParaRPr lang="en-US" sz="900" b="1" dirty="0">
              <a:solidFill>
                <a:schemeClr val="accent4">
                  <a:lumMod val="50000"/>
                </a:schemeClr>
              </a:solidFill>
            </a:endParaRPr>
          </a:p>
        </p:txBody>
      </p:sp>
      <p:sp>
        <p:nvSpPr>
          <p:cNvPr id="262" name="Right Arrow 261"/>
          <p:cNvSpPr/>
          <p:nvPr/>
        </p:nvSpPr>
        <p:spPr>
          <a:xfrm rot="9351558">
            <a:off x="7584893" y="1372732"/>
            <a:ext cx="1125326" cy="14002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TextBox 262"/>
          <p:cNvSpPr txBox="1"/>
          <p:nvPr/>
        </p:nvSpPr>
        <p:spPr>
          <a:xfrm>
            <a:off x="8622832" y="1114746"/>
            <a:ext cx="3538044" cy="369332"/>
          </a:xfrm>
          <a:prstGeom prst="rect">
            <a:avLst/>
          </a:prstGeom>
          <a:noFill/>
          <a:ln>
            <a:noFill/>
          </a:ln>
        </p:spPr>
        <p:txBody>
          <a:bodyPr wrap="square" rtlCol="0">
            <a:spAutoFit/>
          </a:bodyPr>
          <a:lstStyle/>
          <a:p>
            <a:r>
              <a:rPr lang="en-US" sz="900" b="1" dirty="0" smtClean="0">
                <a:solidFill>
                  <a:schemeClr val="accent4">
                    <a:lumMod val="50000"/>
                  </a:schemeClr>
                </a:solidFill>
              </a:rPr>
              <a:t>SMD XPH XTS YBY YEE ZEV ZFM CDW CIW CLX DOR DUS FLW MFW RPO RSV RTG RUF</a:t>
            </a:r>
            <a:endParaRPr lang="en-US" sz="900" b="1" dirty="0">
              <a:solidFill>
                <a:schemeClr val="accent4">
                  <a:lumMod val="50000"/>
                </a:schemeClr>
              </a:solidFill>
            </a:endParaRPr>
          </a:p>
        </p:txBody>
      </p:sp>
      <p:sp>
        <p:nvSpPr>
          <p:cNvPr id="264" name="Right Arrow 263"/>
          <p:cNvSpPr/>
          <p:nvPr/>
        </p:nvSpPr>
        <p:spPr>
          <a:xfrm rot="19829683">
            <a:off x="7460337" y="1270763"/>
            <a:ext cx="812800" cy="133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264"/>
          <p:cNvSpPr txBox="1"/>
          <p:nvPr/>
        </p:nvSpPr>
        <p:spPr>
          <a:xfrm>
            <a:off x="8059473" y="1000589"/>
            <a:ext cx="2071488" cy="230832"/>
          </a:xfrm>
          <a:prstGeom prst="rect">
            <a:avLst/>
          </a:prstGeom>
          <a:noFill/>
          <a:ln>
            <a:noFill/>
          </a:ln>
        </p:spPr>
        <p:txBody>
          <a:bodyPr wrap="square" rtlCol="0">
            <a:spAutoFit/>
          </a:bodyPr>
          <a:lstStyle/>
          <a:p>
            <a:r>
              <a:rPr lang="en-US" sz="900" b="1" dirty="0" smtClean="0">
                <a:solidFill>
                  <a:schemeClr val="accent4">
                    <a:lumMod val="50000"/>
                  </a:schemeClr>
                </a:solidFill>
              </a:rPr>
              <a:t>BEP INX MMD RBD SII</a:t>
            </a:r>
            <a:endParaRPr lang="en-US" sz="900" b="1" dirty="0">
              <a:solidFill>
                <a:schemeClr val="accent4">
                  <a:lumMod val="50000"/>
                </a:schemeClr>
              </a:solidFill>
            </a:endParaRPr>
          </a:p>
        </p:txBody>
      </p:sp>
      <p:sp>
        <p:nvSpPr>
          <p:cNvPr id="267" name="TextBox 266"/>
          <p:cNvSpPr txBox="1"/>
          <p:nvPr/>
        </p:nvSpPr>
        <p:spPr>
          <a:xfrm>
            <a:off x="6329914" y="873638"/>
            <a:ext cx="1227344" cy="507831"/>
          </a:xfrm>
          <a:prstGeom prst="rect">
            <a:avLst/>
          </a:prstGeom>
          <a:noFill/>
          <a:ln>
            <a:noFill/>
          </a:ln>
        </p:spPr>
        <p:txBody>
          <a:bodyPr wrap="square" rtlCol="0">
            <a:spAutoFit/>
          </a:bodyPr>
          <a:lstStyle/>
          <a:p>
            <a:r>
              <a:rPr lang="en-US" sz="900" b="1" dirty="0" smtClean="0">
                <a:solidFill>
                  <a:schemeClr val="accent4">
                    <a:lumMod val="50000"/>
                  </a:schemeClr>
                </a:solidFill>
              </a:rPr>
              <a:t>CDS FTS MFA MFW  YAA </a:t>
            </a:r>
          </a:p>
          <a:p>
            <a:r>
              <a:rPr lang="en-US" sz="900" b="1" dirty="0" smtClean="0">
                <a:solidFill>
                  <a:schemeClr val="accent4">
                    <a:lumMod val="50000"/>
                  </a:schemeClr>
                </a:solidFill>
              </a:rPr>
              <a:t>YED YPV</a:t>
            </a:r>
            <a:endParaRPr lang="en-US" sz="900" b="1" dirty="0">
              <a:solidFill>
                <a:schemeClr val="accent4">
                  <a:lumMod val="50000"/>
                </a:schemeClr>
              </a:solidFill>
            </a:endParaRPr>
          </a:p>
        </p:txBody>
      </p:sp>
      <p:sp>
        <p:nvSpPr>
          <p:cNvPr id="260" name="Left-Right Arrow 259"/>
          <p:cNvSpPr/>
          <p:nvPr/>
        </p:nvSpPr>
        <p:spPr>
          <a:xfrm rot="16434713">
            <a:off x="7307257" y="1298409"/>
            <a:ext cx="266178" cy="11292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extBox 268"/>
          <p:cNvSpPr txBox="1"/>
          <p:nvPr/>
        </p:nvSpPr>
        <p:spPr>
          <a:xfrm>
            <a:off x="7924801" y="214604"/>
            <a:ext cx="4361749" cy="646331"/>
          </a:xfrm>
          <a:prstGeom prst="rect">
            <a:avLst/>
          </a:prstGeom>
          <a:noFill/>
          <a:ln>
            <a:noFill/>
          </a:ln>
        </p:spPr>
        <p:txBody>
          <a:bodyPr wrap="square" rtlCol="0">
            <a:spAutoFit/>
          </a:bodyPr>
          <a:lstStyle/>
          <a:p>
            <a:r>
              <a:rPr lang="en-US" sz="900" b="1" dirty="0" smtClean="0">
                <a:solidFill>
                  <a:schemeClr val="accent4">
                    <a:lumMod val="50000"/>
                  </a:schemeClr>
                </a:solidFill>
              </a:rPr>
              <a:t>BDC BWH CAS CDD CDW CFC </a:t>
            </a:r>
            <a:r>
              <a:rPr lang="en-US" sz="800" b="1" dirty="0" smtClean="0">
                <a:solidFill>
                  <a:schemeClr val="accent4">
                    <a:lumMod val="50000"/>
                  </a:schemeClr>
                </a:solidFill>
              </a:rPr>
              <a:t>CIA</a:t>
            </a:r>
            <a:r>
              <a:rPr lang="en-US" sz="900" b="1" dirty="0" smtClean="0">
                <a:solidFill>
                  <a:schemeClr val="accent4">
                    <a:lumMod val="50000"/>
                  </a:schemeClr>
                </a:solidFill>
              </a:rPr>
              <a:t> CIP CIT CPC CPR DDB DFG DMC EPH FNI FSA GPS GSC GSF GTS IHE MDO MMD NSF PSS RBI RMB TWG TWS YAH YBS YCK YCV YCW YDR YGM YLA YLR YLX YLY YNA YNR YTE ZFL ZMM</a:t>
            </a:r>
            <a:endParaRPr lang="en-US" sz="900" b="1" dirty="0">
              <a:solidFill>
                <a:schemeClr val="accent4">
                  <a:lumMod val="50000"/>
                </a:schemeClr>
              </a:solidFill>
            </a:endParaRPr>
          </a:p>
        </p:txBody>
      </p:sp>
      <p:sp>
        <p:nvSpPr>
          <p:cNvPr id="271" name="TextBox 270"/>
          <p:cNvSpPr txBox="1"/>
          <p:nvPr/>
        </p:nvSpPr>
        <p:spPr>
          <a:xfrm>
            <a:off x="8120900" y="827567"/>
            <a:ext cx="2071488" cy="215444"/>
          </a:xfrm>
          <a:prstGeom prst="rect">
            <a:avLst/>
          </a:prstGeom>
          <a:noFill/>
          <a:ln>
            <a:noFill/>
          </a:ln>
        </p:spPr>
        <p:txBody>
          <a:bodyPr wrap="square" rtlCol="0">
            <a:spAutoFit/>
          </a:bodyPr>
          <a:lstStyle/>
          <a:p>
            <a:r>
              <a:rPr lang="en-US" sz="800" b="1" dirty="0" smtClean="0">
                <a:solidFill>
                  <a:schemeClr val="accent4">
                    <a:lumMod val="50000"/>
                  </a:schemeClr>
                </a:solidFill>
              </a:rPr>
              <a:t>YMN YKS GDP  CFT </a:t>
            </a:r>
            <a:endParaRPr lang="en-US" sz="800" b="1" dirty="0">
              <a:solidFill>
                <a:schemeClr val="accent4">
                  <a:lumMod val="50000"/>
                </a:schemeClr>
              </a:solidFill>
            </a:endParaRPr>
          </a:p>
        </p:txBody>
      </p:sp>
      <p:sp>
        <p:nvSpPr>
          <p:cNvPr id="272" name="Left-Right Arrow 271"/>
          <p:cNvSpPr/>
          <p:nvPr/>
        </p:nvSpPr>
        <p:spPr>
          <a:xfrm rot="1105247">
            <a:off x="530175" y="1923740"/>
            <a:ext cx="5811173" cy="15260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1138996" y="1060719"/>
            <a:ext cx="1683970" cy="507831"/>
          </a:xfrm>
          <a:prstGeom prst="rect">
            <a:avLst/>
          </a:prstGeom>
          <a:noFill/>
          <a:ln>
            <a:noFill/>
          </a:ln>
        </p:spPr>
        <p:txBody>
          <a:bodyPr wrap="square" rtlCol="0">
            <a:spAutoFit/>
          </a:bodyPr>
          <a:lstStyle/>
          <a:p>
            <a:r>
              <a:rPr lang="en-US" sz="900" b="1" dirty="0" smtClean="0">
                <a:solidFill>
                  <a:schemeClr val="accent4">
                    <a:lumMod val="50000"/>
                  </a:schemeClr>
                </a:solidFill>
              </a:rPr>
              <a:t>ALM  CFC  ED5  ERI  GLN  ICH  PRS  RDH</a:t>
            </a:r>
          </a:p>
          <a:p>
            <a:r>
              <a:rPr lang="en-US" sz="900" b="1" dirty="0" smtClean="0">
                <a:solidFill>
                  <a:schemeClr val="accent4">
                    <a:lumMod val="50000"/>
                  </a:schemeClr>
                </a:solidFill>
              </a:rPr>
              <a:t>SNC  WPC  YAH  YDW  YLJ</a:t>
            </a:r>
          </a:p>
        </p:txBody>
      </p:sp>
      <p:sp>
        <p:nvSpPr>
          <p:cNvPr id="273" name="Left-Right Arrow 272"/>
          <p:cNvSpPr/>
          <p:nvPr/>
        </p:nvSpPr>
        <p:spPr>
          <a:xfrm rot="21152716">
            <a:off x="712957" y="989445"/>
            <a:ext cx="457067" cy="12596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p:cNvSpPr txBox="1"/>
          <p:nvPr/>
        </p:nvSpPr>
        <p:spPr>
          <a:xfrm>
            <a:off x="1066653" y="903258"/>
            <a:ext cx="1262202" cy="230832"/>
          </a:xfrm>
          <a:prstGeom prst="rect">
            <a:avLst/>
          </a:prstGeom>
          <a:noFill/>
          <a:ln>
            <a:noFill/>
          </a:ln>
        </p:spPr>
        <p:txBody>
          <a:bodyPr wrap="square" rtlCol="0">
            <a:spAutoFit/>
          </a:bodyPr>
          <a:lstStyle/>
          <a:p>
            <a:r>
              <a:rPr lang="en-US" sz="900" b="1" dirty="0" smtClean="0">
                <a:solidFill>
                  <a:schemeClr val="accent4">
                    <a:lumMod val="50000"/>
                  </a:schemeClr>
                </a:solidFill>
              </a:rPr>
              <a:t>BAD  </a:t>
            </a:r>
            <a:r>
              <a:rPr lang="en-US" sz="800" b="1" dirty="0" smtClean="0">
                <a:solidFill>
                  <a:schemeClr val="accent4">
                    <a:lumMod val="50000"/>
                  </a:schemeClr>
                </a:solidFill>
              </a:rPr>
              <a:t>DAL</a:t>
            </a:r>
            <a:r>
              <a:rPr lang="en-US" sz="900" b="1" dirty="0" smtClean="0">
                <a:solidFill>
                  <a:schemeClr val="accent4">
                    <a:lumMod val="50000"/>
                  </a:schemeClr>
                </a:solidFill>
              </a:rPr>
              <a:t> FIX </a:t>
            </a:r>
            <a:endParaRPr lang="en-US" sz="900" b="1" dirty="0">
              <a:solidFill>
                <a:schemeClr val="accent4">
                  <a:lumMod val="50000"/>
                </a:schemeClr>
              </a:solidFill>
            </a:endParaRPr>
          </a:p>
        </p:txBody>
      </p:sp>
      <p:sp>
        <p:nvSpPr>
          <p:cNvPr id="275" name="Right Arrow 274"/>
          <p:cNvSpPr/>
          <p:nvPr/>
        </p:nvSpPr>
        <p:spPr>
          <a:xfrm rot="16200000">
            <a:off x="327266" y="1396691"/>
            <a:ext cx="304800" cy="1777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p:cNvSpPr txBox="1"/>
          <p:nvPr/>
        </p:nvSpPr>
        <p:spPr>
          <a:xfrm>
            <a:off x="307160" y="1600201"/>
            <a:ext cx="1148698" cy="507831"/>
          </a:xfrm>
          <a:prstGeom prst="rect">
            <a:avLst/>
          </a:prstGeom>
          <a:noFill/>
          <a:ln>
            <a:noFill/>
          </a:ln>
        </p:spPr>
        <p:txBody>
          <a:bodyPr wrap="square" rtlCol="0">
            <a:spAutoFit/>
          </a:bodyPr>
          <a:lstStyle/>
          <a:p>
            <a:r>
              <a:rPr lang="en-US" sz="900" b="1" dirty="0" smtClean="0">
                <a:solidFill>
                  <a:schemeClr val="accent4">
                    <a:lumMod val="50000"/>
                  </a:schemeClr>
                </a:solidFill>
              </a:rPr>
              <a:t>ACS </a:t>
            </a:r>
          </a:p>
          <a:p>
            <a:r>
              <a:rPr lang="en-US" sz="900" b="1" dirty="0" smtClean="0">
                <a:solidFill>
                  <a:schemeClr val="accent4">
                    <a:lumMod val="50000"/>
                  </a:schemeClr>
                </a:solidFill>
              </a:rPr>
              <a:t>BON </a:t>
            </a:r>
          </a:p>
          <a:p>
            <a:r>
              <a:rPr lang="en-US" sz="900" b="1" dirty="0" smtClean="0">
                <a:solidFill>
                  <a:schemeClr val="accent4">
                    <a:lumMod val="50000"/>
                  </a:schemeClr>
                </a:solidFill>
              </a:rPr>
              <a:t>DSE</a:t>
            </a:r>
            <a:endParaRPr lang="en-US" sz="900" b="1" dirty="0">
              <a:solidFill>
                <a:schemeClr val="accent4">
                  <a:lumMod val="50000"/>
                </a:schemeClr>
              </a:solidFill>
            </a:endParaRPr>
          </a:p>
        </p:txBody>
      </p:sp>
      <p:sp>
        <p:nvSpPr>
          <p:cNvPr id="277" name="Right Arrow 276"/>
          <p:cNvSpPr/>
          <p:nvPr/>
        </p:nvSpPr>
        <p:spPr>
          <a:xfrm rot="5400000">
            <a:off x="-192179" y="1757259"/>
            <a:ext cx="943421" cy="139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28354" y="2275755"/>
            <a:ext cx="1446129" cy="369332"/>
          </a:xfrm>
          <a:prstGeom prst="rect">
            <a:avLst/>
          </a:prstGeom>
          <a:noFill/>
          <a:ln>
            <a:noFill/>
          </a:ln>
        </p:spPr>
        <p:txBody>
          <a:bodyPr wrap="square" rtlCol="0">
            <a:spAutoFit/>
          </a:bodyPr>
          <a:lstStyle/>
          <a:p>
            <a:r>
              <a:rPr lang="en-US" sz="900" b="1" dirty="0" smtClean="0">
                <a:solidFill>
                  <a:schemeClr val="accent4">
                    <a:lumMod val="50000"/>
                  </a:schemeClr>
                </a:solidFill>
              </a:rPr>
              <a:t>ED5 FRA MMD NUA RGS YKS ARN AVJ</a:t>
            </a:r>
            <a:endParaRPr lang="en-US" sz="900" b="1" dirty="0">
              <a:solidFill>
                <a:schemeClr val="accent4">
                  <a:lumMod val="50000"/>
                </a:schemeClr>
              </a:solidFill>
            </a:endParaRPr>
          </a:p>
        </p:txBody>
      </p:sp>
      <p:sp>
        <p:nvSpPr>
          <p:cNvPr id="5" name="Oval 4"/>
          <p:cNvSpPr/>
          <p:nvPr/>
        </p:nvSpPr>
        <p:spPr>
          <a:xfrm>
            <a:off x="8660679" y="1514164"/>
            <a:ext cx="394356" cy="25641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610599" y="1514477"/>
            <a:ext cx="463588" cy="246221"/>
          </a:xfrm>
          <a:prstGeom prst="rect">
            <a:avLst/>
          </a:prstGeom>
          <a:noFill/>
        </p:spPr>
        <p:txBody>
          <a:bodyPr wrap="none" rtlCol="0">
            <a:spAutoFit/>
          </a:bodyPr>
          <a:lstStyle/>
          <a:p>
            <a:r>
              <a:rPr lang="en-US" sz="1000" b="1" dirty="0" smtClean="0">
                <a:solidFill>
                  <a:schemeClr val="bg1"/>
                </a:solidFill>
              </a:rPr>
              <a:t>RBD</a:t>
            </a:r>
            <a:endParaRPr lang="en-US" sz="1000" b="1" dirty="0">
              <a:solidFill>
                <a:schemeClr val="bg1"/>
              </a:solidFill>
            </a:endParaRPr>
          </a:p>
        </p:txBody>
      </p:sp>
      <p:sp>
        <p:nvSpPr>
          <p:cNvPr id="282" name="Oval 281"/>
          <p:cNvSpPr/>
          <p:nvPr/>
        </p:nvSpPr>
        <p:spPr>
          <a:xfrm>
            <a:off x="9816863" y="1417320"/>
            <a:ext cx="588783" cy="25641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p:cNvSpPr txBox="1"/>
          <p:nvPr/>
        </p:nvSpPr>
        <p:spPr>
          <a:xfrm>
            <a:off x="9824082" y="1419227"/>
            <a:ext cx="463588" cy="246221"/>
          </a:xfrm>
          <a:prstGeom prst="rect">
            <a:avLst/>
          </a:prstGeom>
          <a:noFill/>
        </p:spPr>
        <p:txBody>
          <a:bodyPr wrap="none" rtlCol="0">
            <a:spAutoFit/>
          </a:bodyPr>
          <a:lstStyle/>
          <a:p>
            <a:r>
              <a:rPr lang="en-US" sz="1000" b="1" dirty="0" smtClean="0">
                <a:solidFill>
                  <a:schemeClr val="bg1"/>
                </a:solidFill>
              </a:rPr>
              <a:t>FLW</a:t>
            </a:r>
            <a:endParaRPr lang="en-US" sz="1000" b="1" dirty="0">
              <a:solidFill>
                <a:schemeClr val="bg1"/>
              </a:solidFill>
            </a:endParaRPr>
          </a:p>
        </p:txBody>
      </p:sp>
      <p:sp>
        <p:nvSpPr>
          <p:cNvPr id="284" name="Oval 283"/>
          <p:cNvSpPr/>
          <p:nvPr/>
        </p:nvSpPr>
        <p:spPr>
          <a:xfrm>
            <a:off x="1937649" y="6226012"/>
            <a:ext cx="394356" cy="25641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p:cNvSpPr txBox="1"/>
          <p:nvPr/>
        </p:nvSpPr>
        <p:spPr>
          <a:xfrm>
            <a:off x="1890937" y="6237444"/>
            <a:ext cx="463588" cy="246221"/>
          </a:xfrm>
          <a:prstGeom prst="rect">
            <a:avLst/>
          </a:prstGeom>
          <a:noFill/>
        </p:spPr>
        <p:txBody>
          <a:bodyPr wrap="none" rtlCol="0">
            <a:spAutoFit/>
          </a:bodyPr>
          <a:lstStyle/>
          <a:p>
            <a:r>
              <a:rPr lang="en-US" sz="1000" b="1" dirty="0" smtClean="0">
                <a:solidFill>
                  <a:schemeClr val="bg1"/>
                </a:solidFill>
              </a:rPr>
              <a:t>BRR</a:t>
            </a:r>
            <a:endParaRPr lang="en-US" sz="1000" b="1" dirty="0">
              <a:solidFill>
                <a:schemeClr val="bg1"/>
              </a:solidFill>
            </a:endParaRPr>
          </a:p>
        </p:txBody>
      </p:sp>
      <p:sp>
        <p:nvSpPr>
          <p:cNvPr id="286" name="Oval 285"/>
          <p:cNvSpPr/>
          <p:nvPr/>
        </p:nvSpPr>
        <p:spPr>
          <a:xfrm>
            <a:off x="6336136" y="1484084"/>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p:cNvSpPr txBox="1"/>
          <p:nvPr/>
        </p:nvSpPr>
        <p:spPr>
          <a:xfrm>
            <a:off x="6276712" y="1485991"/>
            <a:ext cx="455574" cy="246221"/>
          </a:xfrm>
          <a:prstGeom prst="rect">
            <a:avLst/>
          </a:prstGeom>
          <a:noFill/>
        </p:spPr>
        <p:txBody>
          <a:bodyPr wrap="none" rtlCol="0">
            <a:spAutoFit/>
          </a:bodyPr>
          <a:lstStyle/>
          <a:p>
            <a:r>
              <a:rPr lang="en-US" sz="1000" b="1" dirty="0" smtClean="0">
                <a:solidFill>
                  <a:schemeClr val="bg1"/>
                </a:solidFill>
              </a:rPr>
              <a:t>CAP</a:t>
            </a:r>
            <a:endParaRPr lang="en-US" sz="1000" b="1" dirty="0">
              <a:solidFill>
                <a:schemeClr val="bg1"/>
              </a:solidFill>
            </a:endParaRPr>
          </a:p>
        </p:txBody>
      </p:sp>
      <p:sp>
        <p:nvSpPr>
          <p:cNvPr id="266" name="Left-Right Arrow 265"/>
          <p:cNvSpPr/>
          <p:nvPr/>
        </p:nvSpPr>
        <p:spPr>
          <a:xfrm rot="17124778">
            <a:off x="6411085" y="1363592"/>
            <a:ext cx="205898" cy="16711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7025563" y="1512570"/>
            <a:ext cx="394356" cy="25641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6979611" y="1514477"/>
            <a:ext cx="455574" cy="246221"/>
          </a:xfrm>
          <a:prstGeom prst="rect">
            <a:avLst/>
          </a:prstGeom>
          <a:noFill/>
        </p:spPr>
        <p:txBody>
          <a:bodyPr wrap="none" rtlCol="0">
            <a:spAutoFit/>
          </a:bodyPr>
          <a:lstStyle/>
          <a:p>
            <a:r>
              <a:rPr lang="en-US" sz="1000" b="1" dirty="0" smtClean="0">
                <a:solidFill>
                  <a:schemeClr val="bg1"/>
                </a:solidFill>
              </a:rPr>
              <a:t>CBS</a:t>
            </a:r>
            <a:endParaRPr lang="en-US" sz="1000" b="1" dirty="0">
              <a:solidFill>
                <a:schemeClr val="bg1"/>
              </a:solidFill>
            </a:endParaRPr>
          </a:p>
        </p:txBody>
      </p:sp>
      <p:sp>
        <p:nvSpPr>
          <p:cNvPr id="290" name="Oval 289"/>
          <p:cNvSpPr/>
          <p:nvPr/>
        </p:nvSpPr>
        <p:spPr>
          <a:xfrm>
            <a:off x="8138550" y="5714272"/>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TextBox 290"/>
          <p:cNvSpPr txBox="1"/>
          <p:nvPr/>
        </p:nvSpPr>
        <p:spPr>
          <a:xfrm>
            <a:off x="8077977" y="5716179"/>
            <a:ext cx="455574" cy="246221"/>
          </a:xfrm>
          <a:prstGeom prst="rect">
            <a:avLst/>
          </a:prstGeom>
          <a:noFill/>
        </p:spPr>
        <p:txBody>
          <a:bodyPr wrap="none" rtlCol="0">
            <a:spAutoFit/>
          </a:bodyPr>
          <a:lstStyle/>
          <a:p>
            <a:r>
              <a:rPr lang="en-US" sz="1000" b="1" dirty="0" smtClean="0">
                <a:solidFill>
                  <a:schemeClr val="bg1"/>
                </a:solidFill>
              </a:rPr>
              <a:t>CBV</a:t>
            </a:r>
            <a:endParaRPr lang="en-US" sz="1000" b="1" dirty="0">
              <a:solidFill>
                <a:schemeClr val="bg1"/>
              </a:solidFill>
            </a:endParaRPr>
          </a:p>
        </p:txBody>
      </p:sp>
      <p:sp>
        <p:nvSpPr>
          <p:cNvPr id="292" name="Oval 291"/>
          <p:cNvSpPr/>
          <p:nvPr/>
        </p:nvSpPr>
        <p:spPr>
          <a:xfrm>
            <a:off x="7147174" y="5228749"/>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extBox 292"/>
          <p:cNvSpPr txBox="1"/>
          <p:nvPr/>
        </p:nvSpPr>
        <p:spPr>
          <a:xfrm>
            <a:off x="7050916" y="5230656"/>
            <a:ext cx="492443" cy="246221"/>
          </a:xfrm>
          <a:prstGeom prst="rect">
            <a:avLst/>
          </a:prstGeom>
          <a:noFill/>
        </p:spPr>
        <p:txBody>
          <a:bodyPr wrap="none" rtlCol="0">
            <a:spAutoFit/>
          </a:bodyPr>
          <a:lstStyle/>
          <a:p>
            <a:r>
              <a:rPr lang="en-US" sz="1000" b="1" dirty="0" smtClean="0">
                <a:solidFill>
                  <a:schemeClr val="bg1"/>
                </a:solidFill>
              </a:rPr>
              <a:t>CCW</a:t>
            </a:r>
            <a:endParaRPr lang="en-US" sz="1000" b="1" dirty="0">
              <a:solidFill>
                <a:schemeClr val="bg1"/>
              </a:solidFill>
            </a:endParaRPr>
          </a:p>
        </p:txBody>
      </p:sp>
      <p:sp>
        <p:nvSpPr>
          <p:cNvPr id="294" name="Oval 293"/>
          <p:cNvSpPr/>
          <p:nvPr/>
        </p:nvSpPr>
        <p:spPr>
          <a:xfrm>
            <a:off x="2917146" y="4313577"/>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TextBox 294"/>
          <p:cNvSpPr txBox="1"/>
          <p:nvPr/>
        </p:nvSpPr>
        <p:spPr>
          <a:xfrm>
            <a:off x="2899255" y="4315484"/>
            <a:ext cx="391454" cy="246221"/>
          </a:xfrm>
          <a:prstGeom prst="rect">
            <a:avLst/>
          </a:prstGeom>
          <a:noFill/>
        </p:spPr>
        <p:txBody>
          <a:bodyPr wrap="none" rtlCol="0">
            <a:spAutoFit/>
          </a:bodyPr>
          <a:lstStyle/>
          <a:p>
            <a:r>
              <a:rPr lang="en-US" sz="1000" b="1" dirty="0" smtClean="0">
                <a:solidFill>
                  <a:schemeClr val="bg1"/>
                </a:solidFill>
              </a:rPr>
              <a:t>CIL</a:t>
            </a:r>
            <a:endParaRPr lang="en-US" sz="1000" b="1" dirty="0">
              <a:solidFill>
                <a:schemeClr val="bg1"/>
              </a:solidFill>
            </a:endParaRPr>
          </a:p>
        </p:txBody>
      </p:sp>
      <p:sp>
        <p:nvSpPr>
          <p:cNvPr id="296" name="Oval 295"/>
          <p:cNvSpPr/>
          <p:nvPr/>
        </p:nvSpPr>
        <p:spPr>
          <a:xfrm>
            <a:off x="6819244" y="6325365"/>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p:cNvSpPr txBox="1"/>
          <p:nvPr/>
        </p:nvSpPr>
        <p:spPr>
          <a:xfrm>
            <a:off x="6791125" y="6340712"/>
            <a:ext cx="455574" cy="246221"/>
          </a:xfrm>
          <a:prstGeom prst="rect">
            <a:avLst/>
          </a:prstGeom>
          <a:noFill/>
        </p:spPr>
        <p:txBody>
          <a:bodyPr wrap="none" rtlCol="0">
            <a:spAutoFit/>
          </a:bodyPr>
          <a:lstStyle/>
          <a:p>
            <a:r>
              <a:rPr lang="en-US" sz="1000" b="1" dirty="0" smtClean="0">
                <a:solidFill>
                  <a:schemeClr val="bg1"/>
                </a:solidFill>
              </a:rPr>
              <a:t>CPR</a:t>
            </a:r>
            <a:endParaRPr lang="en-US" sz="1000" b="1" dirty="0">
              <a:solidFill>
                <a:schemeClr val="bg1"/>
              </a:solidFill>
            </a:endParaRPr>
          </a:p>
        </p:txBody>
      </p:sp>
      <p:sp>
        <p:nvSpPr>
          <p:cNvPr id="298" name="Oval 297"/>
          <p:cNvSpPr/>
          <p:nvPr/>
        </p:nvSpPr>
        <p:spPr>
          <a:xfrm>
            <a:off x="1093660" y="3288621"/>
            <a:ext cx="394356" cy="25641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TextBox 298"/>
          <p:cNvSpPr txBox="1"/>
          <p:nvPr/>
        </p:nvSpPr>
        <p:spPr>
          <a:xfrm>
            <a:off x="1035763" y="3290528"/>
            <a:ext cx="455574" cy="246221"/>
          </a:xfrm>
          <a:prstGeom prst="rect">
            <a:avLst/>
          </a:prstGeom>
          <a:noFill/>
        </p:spPr>
        <p:txBody>
          <a:bodyPr wrap="none" rtlCol="0">
            <a:spAutoFit/>
          </a:bodyPr>
          <a:lstStyle/>
          <a:p>
            <a:r>
              <a:rPr lang="en-US" sz="1000" b="1" dirty="0" smtClean="0">
                <a:solidFill>
                  <a:schemeClr val="bg1"/>
                </a:solidFill>
              </a:rPr>
              <a:t>YRH</a:t>
            </a:r>
            <a:endParaRPr lang="en-US" sz="1000" b="1" dirty="0">
              <a:solidFill>
                <a:schemeClr val="bg1"/>
              </a:solidFill>
            </a:endParaRPr>
          </a:p>
        </p:txBody>
      </p:sp>
      <p:sp>
        <p:nvSpPr>
          <p:cNvPr id="300" name="Oval 299"/>
          <p:cNvSpPr/>
          <p:nvPr/>
        </p:nvSpPr>
        <p:spPr>
          <a:xfrm>
            <a:off x="8455066" y="5151215"/>
            <a:ext cx="394356" cy="256410"/>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p:cNvSpPr txBox="1"/>
          <p:nvPr/>
        </p:nvSpPr>
        <p:spPr>
          <a:xfrm>
            <a:off x="8408425" y="5153122"/>
            <a:ext cx="455574" cy="246221"/>
          </a:xfrm>
          <a:prstGeom prst="rect">
            <a:avLst/>
          </a:prstGeom>
          <a:noFill/>
        </p:spPr>
        <p:txBody>
          <a:bodyPr wrap="none" rtlCol="0">
            <a:spAutoFit/>
          </a:bodyPr>
          <a:lstStyle/>
          <a:p>
            <a:r>
              <a:rPr lang="en-US" sz="1000" b="1" dirty="0" smtClean="0">
                <a:solidFill>
                  <a:schemeClr val="bg1"/>
                </a:solidFill>
              </a:rPr>
              <a:t>CSC</a:t>
            </a:r>
            <a:endParaRPr lang="en-US" sz="1000" b="1" dirty="0">
              <a:solidFill>
                <a:schemeClr val="bg1"/>
              </a:solidFill>
            </a:endParaRPr>
          </a:p>
        </p:txBody>
      </p:sp>
      <p:sp>
        <p:nvSpPr>
          <p:cNvPr id="302" name="Oval 301"/>
          <p:cNvSpPr/>
          <p:nvPr/>
        </p:nvSpPr>
        <p:spPr>
          <a:xfrm>
            <a:off x="1904202" y="5920349"/>
            <a:ext cx="394356" cy="25641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1818516" y="5931781"/>
            <a:ext cx="484428" cy="246221"/>
          </a:xfrm>
          <a:prstGeom prst="rect">
            <a:avLst/>
          </a:prstGeom>
          <a:noFill/>
        </p:spPr>
        <p:txBody>
          <a:bodyPr wrap="none" rtlCol="0">
            <a:spAutoFit/>
          </a:bodyPr>
          <a:lstStyle/>
          <a:p>
            <a:r>
              <a:rPr lang="en-US" sz="1000" b="1" dirty="0" smtClean="0">
                <a:solidFill>
                  <a:schemeClr val="bg1"/>
                </a:solidFill>
              </a:rPr>
              <a:t>EBW</a:t>
            </a:r>
            <a:endParaRPr lang="en-US" sz="1000" b="1" dirty="0">
              <a:solidFill>
                <a:schemeClr val="bg1"/>
              </a:solidFill>
            </a:endParaRPr>
          </a:p>
        </p:txBody>
      </p:sp>
      <p:sp>
        <p:nvSpPr>
          <p:cNvPr id="22" name="TextBox 21"/>
          <p:cNvSpPr txBox="1"/>
          <p:nvPr/>
        </p:nvSpPr>
        <p:spPr>
          <a:xfrm>
            <a:off x="7277085" y="3219986"/>
            <a:ext cx="484428" cy="246221"/>
          </a:xfrm>
          <a:prstGeom prst="rect">
            <a:avLst/>
          </a:prstGeom>
          <a:solidFill>
            <a:srgbClr val="FFC000"/>
          </a:solidFill>
          <a:ln w="25400">
            <a:solidFill>
              <a:schemeClr val="tx1"/>
            </a:solidFill>
          </a:ln>
        </p:spPr>
        <p:txBody>
          <a:bodyPr wrap="none" rtlCol="0">
            <a:spAutoFit/>
          </a:bodyPr>
          <a:lstStyle/>
          <a:p>
            <a:pPr algn="ctr"/>
            <a:r>
              <a:rPr lang="en-US" sz="1000" b="1" dirty="0" smtClean="0">
                <a:solidFill>
                  <a:schemeClr val="bg1"/>
                </a:solidFill>
              </a:rPr>
              <a:t>CWS</a:t>
            </a:r>
            <a:endParaRPr lang="en-US" sz="1000" b="1" dirty="0">
              <a:solidFill>
                <a:schemeClr val="bg1"/>
              </a:solidFill>
            </a:endParaRPr>
          </a:p>
        </p:txBody>
      </p:sp>
      <p:sp>
        <p:nvSpPr>
          <p:cNvPr id="304" name="Oval 303"/>
          <p:cNvSpPr/>
          <p:nvPr/>
        </p:nvSpPr>
        <p:spPr>
          <a:xfrm>
            <a:off x="134917" y="1018080"/>
            <a:ext cx="394356" cy="256410"/>
          </a:xfrm>
          <a:prstGeom prst="ellipse">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p:cNvSpPr txBox="1"/>
          <p:nvPr/>
        </p:nvSpPr>
        <p:spPr>
          <a:xfrm>
            <a:off x="114859" y="1019987"/>
            <a:ext cx="391454" cy="246221"/>
          </a:xfrm>
          <a:prstGeom prst="rect">
            <a:avLst/>
          </a:prstGeom>
          <a:noFill/>
        </p:spPr>
        <p:txBody>
          <a:bodyPr wrap="none" rtlCol="0">
            <a:spAutoFit/>
          </a:bodyPr>
          <a:lstStyle/>
          <a:p>
            <a:r>
              <a:rPr lang="en-US" sz="1000" b="1" dirty="0" smtClean="0">
                <a:solidFill>
                  <a:schemeClr val="bg1"/>
                </a:solidFill>
              </a:rPr>
              <a:t>FIR</a:t>
            </a:r>
            <a:endParaRPr lang="en-US" sz="1000" b="1" dirty="0">
              <a:solidFill>
                <a:schemeClr val="bg1"/>
              </a:solidFill>
            </a:endParaRPr>
          </a:p>
        </p:txBody>
      </p:sp>
      <p:sp>
        <p:nvSpPr>
          <p:cNvPr id="15" name="TextBox 14"/>
          <p:cNvSpPr txBox="1"/>
          <p:nvPr/>
        </p:nvSpPr>
        <p:spPr>
          <a:xfrm>
            <a:off x="6134858" y="2587641"/>
            <a:ext cx="496676" cy="246221"/>
          </a:xfrm>
          <a:prstGeom prst="rect">
            <a:avLst/>
          </a:prstGeom>
          <a:solidFill>
            <a:srgbClr val="FFC000"/>
          </a:solidFill>
          <a:ln w="25400">
            <a:solidFill>
              <a:schemeClr val="tx1"/>
            </a:solidFill>
          </a:ln>
        </p:spPr>
        <p:txBody>
          <a:bodyPr wrap="square" rtlCol="0">
            <a:spAutoFit/>
          </a:bodyPr>
          <a:lstStyle/>
          <a:p>
            <a:pPr algn="ctr"/>
            <a:r>
              <a:rPr lang="en-US" sz="1000" b="1" dirty="0" smtClean="0">
                <a:solidFill>
                  <a:schemeClr val="bg1"/>
                </a:solidFill>
              </a:rPr>
              <a:t>CIF</a:t>
            </a:r>
            <a:endParaRPr lang="en-US" sz="1000" b="1" dirty="0">
              <a:solidFill>
                <a:schemeClr val="bg1"/>
              </a:solidFill>
            </a:endParaRPr>
          </a:p>
        </p:txBody>
      </p:sp>
      <p:sp>
        <p:nvSpPr>
          <p:cNvPr id="18" name="TextBox 17"/>
          <p:cNvSpPr txBox="1"/>
          <p:nvPr/>
        </p:nvSpPr>
        <p:spPr>
          <a:xfrm>
            <a:off x="4433094" y="1996818"/>
            <a:ext cx="455574" cy="246221"/>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COF</a:t>
            </a:r>
            <a:endParaRPr lang="en-US" sz="1000" b="1" dirty="0">
              <a:solidFill>
                <a:schemeClr val="bg1"/>
              </a:solidFill>
            </a:endParaRPr>
          </a:p>
        </p:txBody>
      </p:sp>
      <p:sp>
        <p:nvSpPr>
          <p:cNvPr id="9" name="TextBox 8"/>
          <p:cNvSpPr txBox="1"/>
          <p:nvPr/>
        </p:nvSpPr>
        <p:spPr>
          <a:xfrm>
            <a:off x="4309019" y="2514823"/>
            <a:ext cx="420307" cy="246221"/>
          </a:xfrm>
          <a:prstGeom prst="rect">
            <a:avLst/>
          </a:prstGeom>
          <a:solidFill>
            <a:srgbClr val="FF0000"/>
          </a:solidFill>
          <a:ln>
            <a:noFill/>
          </a:ln>
        </p:spPr>
        <p:txBody>
          <a:bodyPr wrap="none" rtlCol="0">
            <a:spAutoFit/>
          </a:bodyPr>
          <a:lstStyle/>
          <a:p>
            <a:pPr algn="ctr"/>
            <a:r>
              <a:rPr lang="en-US" sz="1000" b="1" dirty="0" smtClean="0">
                <a:solidFill>
                  <a:schemeClr val="bg1"/>
                </a:solidFill>
              </a:rPr>
              <a:t>AIM</a:t>
            </a:r>
            <a:endParaRPr lang="en-US" sz="1000" b="1" dirty="0">
              <a:solidFill>
                <a:schemeClr val="bg1"/>
              </a:solidFill>
            </a:endParaRPr>
          </a:p>
        </p:txBody>
      </p:sp>
      <p:sp>
        <p:nvSpPr>
          <p:cNvPr id="24" name="TextBox 23"/>
          <p:cNvSpPr txBox="1"/>
          <p:nvPr/>
        </p:nvSpPr>
        <p:spPr>
          <a:xfrm>
            <a:off x="4523017" y="5003576"/>
            <a:ext cx="348172" cy="246221"/>
          </a:xfrm>
          <a:prstGeom prst="rect">
            <a:avLst/>
          </a:prstGeom>
          <a:solidFill>
            <a:srgbClr val="FF0000"/>
          </a:solidFill>
          <a:ln w="25400">
            <a:solidFill>
              <a:schemeClr val="tx1"/>
            </a:solidFill>
          </a:ln>
        </p:spPr>
        <p:txBody>
          <a:bodyPr wrap="none" rtlCol="0">
            <a:spAutoFit/>
          </a:bodyPr>
          <a:lstStyle/>
          <a:p>
            <a:pPr algn="ctr"/>
            <a:r>
              <a:rPr lang="en-US" sz="1000" b="1" dirty="0" smtClean="0">
                <a:solidFill>
                  <a:schemeClr val="bg1"/>
                </a:solidFill>
              </a:rPr>
              <a:t>ICI</a:t>
            </a:r>
            <a:endParaRPr lang="en-US" sz="1000" b="1" dirty="0">
              <a:solidFill>
                <a:schemeClr val="bg1"/>
              </a:solidFill>
            </a:endParaRPr>
          </a:p>
        </p:txBody>
      </p:sp>
      <p:sp>
        <p:nvSpPr>
          <p:cNvPr id="58" name="TextBox 57"/>
          <p:cNvSpPr txBox="1"/>
          <p:nvPr/>
        </p:nvSpPr>
        <p:spPr>
          <a:xfrm>
            <a:off x="6181637" y="5007651"/>
            <a:ext cx="600943" cy="246221"/>
          </a:xfrm>
          <a:prstGeom prst="rect">
            <a:avLst/>
          </a:prstGeom>
          <a:solidFill>
            <a:srgbClr val="FFC000"/>
          </a:solidFill>
          <a:ln>
            <a:noFill/>
          </a:ln>
        </p:spPr>
        <p:txBody>
          <a:bodyPr wrap="square" rtlCol="0">
            <a:spAutoFit/>
          </a:bodyPr>
          <a:lstStyle/>
          <a:p>
            <a:pPr algn="ctr"/>
            <a:r>
              <a:rPr lang="en-US" sz="1000" b="1" dirty="0" smtClean="0"/>
              <a:t>SQN</a:t>
            </a:r>
            <a:endParaRPr lang="en-US" sz="1000" b="1" dirty="0"/>
          </a:p>
        </p:txBody>
      </p:sp>
      <p:sp>
        <p:nvSpPr>
          <p:cNvPr id="17" name="TextBox 16"/>
          <p:cNvSpPr txBox="1"/>
          <p:nvPr/>
        </p:nvSpPr>
        <p:spPr>
          <a:xfrm>
            <a:off x="6640571" y="4109773"/>
            <a:ext cx="463588" cy="246221"/>
          </a:xfrm>
          <a:prstGeom prst="rect">
            <a:avLst/>
          </a:prstGeom>
          <a:solidFill>
            <a:srgbClr val="92D050"/>
          </a:solidFill>
          <a:ln w="25400">
            <a:solidFill>
              <a:schemeClr val="tx1"/>
            </a:solidFill>
          </a:ln>
        </p:spPr>
        <p:txBody>
          <a:bodyPr wrap="none" rtlCol="0">
            <a:spAutoFit/>
          </a:bodyPr>
          <a:lstStyle/>
          <a:p>
            <a:pPr algn="ctr"/>
            <a:r>
              <a:rPr lang="en-US" sz="1000" b="1" dirty="0" smtClean="0">
                <a:solidFill>
                  <a:schemeClr val="bg1"/>
                </a:solidFill>
              </a:rPr>
              <a:t>CMZ</a:t>
            </a:r>
            <a:endParaRPr lang="en-US" sz="1000" b="1" dirty="0">
              <a:solidFill>
                <a:schemeClr val="bg1"/>
              </a:solidFill>
            </a:endParaRPr>
          </a:p>
        </p:txBody>
      </p:sp>
      <p:sp>
        <p:nvSpPr>
          <p:cNvPr id="52" name="TextBox 51"/>
          <p:cNvSpPr txBox="1"/>
          <p:nvPr/>
        </p:nvSpPr>
        <p:spPr>
          <a:xfrm>
            <a:off x="6143588" y="5602996"/>
            <a:ext cx="600943" cy="246221"/>
          </a:xfrm>
          <a:prstGeom prst="rect">
            <a:avLst/>
          </a:prstGeom>
          <a:solidFill>
            <a:srgbClr val="FF0000"/>
          </a:solidFill>
          <a:ln w="25400">
            <a:solidFill>
              <a:schemeClr val="tx1"/>
            </a:solidFill>
          </a:ln>
        </p:spPr>
        <p:txBody>
          <a:bodyPr wrap="square" rtlCol="0">
            <a:spAutoFit/>
          </a:bodyPr>
          <a:lstStyle/>
          <a:p>
            <a:pPr algn="ctr"/>
            <a:r>
              <a:rPr lang="en-US" sz="1000" b="1" dirty="0" smtClean="0">
                <a:solidFill>
                  <a:schemeClr val="bg1"/>
                </a:solidFill>
              </a:rPr>
              <a:t>CRF</a:t>
            </a:r>
            <a:endParaRPr lang="en-US" sz="1000" b="1" dirty="0">
              <a:solidFill>
                <a:schemeClr val="bg1"/>
              </a:solidFill>
            </a:endParaRPr>
          </a:p>
        </p:txBody>
      </p:sp>
      <p:sp>
        <p:nvSpPr>
          <p:cNvPr id="306" name="TextBox 305"/>
          <p:cNvSpPr txBox="1"/>
          <p:nvPr/>
        </p:nvSpPr>
        <p:spPr>
          <a:xfrm>
            <a:off x="3740463" y="6642263"/>
            <a:ext cx="255198" cy="261610"/>
          </a:xfrm>
          <a:prstGeom prst="rect">
            <a:avLst/>
          </a:prstGeom>
          <a:noFill/>
        </p:spPr>
        <p:txBody>
          <a:bodyPr wrap="none" rtlCol="0">
            <a:spAutoFit/>
          </a:bodyPr>
          <a:lstStyle/>
          <a:p>
            <a:r>
              <a:rPr lang="en-US" sz="1100" b="1" i="1" dirty="0" smtClean="0">
                <a:latin typeface="Times New Roman" panose="02020603050405020304" pitchFamily="18" charset="0"/>
                <a:cs typeface="Times New Roman" panose="02020603050405020304" pitchFamily="18" charset="0"/>
              </a:rPr>
              <a:t>  </a:t>
            </a:r>
            <a:endParaRPr lang="en-US" sz="1100" b="1" dirty="0"/>
          </a:p>
        </p:txBody>
      </p:sp>
      <p:sp>
        <p:nvSpPr>
          <p:cNvPr id="308" name="TextBox 307"/>
          <p:cNvSpPr txBox="1"/>
          <p:nvPr/>
        </p:nvSpPr>
        <p:spPr>
          <a:xfrm>
            <a:off x="3311502" y="6589707"/>
            <a:ext cx="2160715" cy="246221"/>
          </a:xfrm>
          <a:prstGeom prst="rect">
            <a:avLst/>
          </a:prstGeom>
          <a:noFill/>
        </p:spPr>
        <p:txBody>
          <a:bodyPr wrap="square" rtlCol="0">
            <a:spAutoFit/>
          </a:bodyPr>
          <a:lstStyle/>
          <a:p>
            <a:r>
              <a:rPr lang="en-US" sz="1000" b="1" dirty="0" smtClean="0">
                <a:solidFill>
                  <a:schemeClr val="bg2"/>
                </a:solidFill>
                <a:latin typeface="Arial" panose="020B0604020202020204" pitchFamily="34" charset="0"/>
                <a:cs typeface="Arial" panose="020B0604020202020204" pitchFamily="34" charset="0"/>
              </a:rPr>
              <a:t>Key Man Risk /EOL:</a:t>
            </a:r>
            <a:endParaRPr lang="en-US" sz="1000" b="1" dirty="0">
              <a:solidFill>
                <a:schemeClr val="bg2"/>
              </a:solidFill>
              <a:latin typeface="Arial" panose="020B0604020202020204" pitchFamily="34" charset="0"/>
              <a:cs typeface="Arial" panose="020B0604020202020204" pitchFamily="34" charset="0"/>
            </a:endParaRPr>
          </a:p>
        </p:txBody>
      </p:sp>
      <p:sp>
        <p:nvSpPr>
          <p:cNvPr id="309" name="TextBox 308"/>
          <p:cNvSpPr txBox="1"/>
          <p:nvPr/>
        </p:nvSpPr>
        <p:spPr>
          <a:xfrm>
            <a:off x="5429493" y="6594640"/>
            <a:ext cx="636768" cy="246221"/>
          </a:xfrm>
          <a:prstGeom prst="rect">
            <a:avLst/>
          </a:prstGeom>
          <a:solidFill>
            <a:srgbClr val="FF0000"/>
          </a:solidFill>
          <a:ln>
            <a:noFill/>
          </a:ln>
        </p:spPr>
        <p:txBody>
          <a:bodyPr wrap="square" rtlCol="0">
            <a:spAutoFit/>
          </a:bodyPr>
          <a:lstStyle/>
          <a:p>
            <a:pPr algn="ctr"/>
            <a:r>
              <a:rPr lang="en-US" sz="1000" b="1" dirty="0" smtClean="0">
                <a:solidFill>
                  <a:schemeClr val="bg1"/>
                </a:solidFill>
              </a:rPr>
              <a:t>High</a:t>
            </a:r>
            <a:endParaRPr lang="en-US" sz="1000" b="1" dirty="0">
              <a:solidFill>
                <a:schemeClr val="bg1"/>
              </a:solidFill>
            </a:endParaRPr>
          </a:p>
        </p:txBody>
      </p:sp>
      <p:sp>
        <p:nvSpPr>
          <p:cNvPr id="310" name="TextBox 309"/>
          <p:cNvSpPr txBox="1"/>
          <p:nvPr/>
        </p:nvSpPr>
        <p:spPr>
          <a:xfrm>
            <a:off x="6096891" y="6581777"/>
            <a:ext cx="600943" cy="246221"/>
          </a:xfrm>
          <a:prstGeom prst="rect">
            <a:avLst/>
          </a:prstGeom>
          <a:solidFill>
            <a:srgbClr val="FFC000"/>
          </a:solidFill>
          <a:ln>
            <a:noFill/>
          </a:ln>
        </p:spPr>
        <p:txBody>
          <a:bodyPr wrap="square" rtlCol="0">
            <a:spAutoFit/>
          </a:bodyPr>
          <a:lstStyle/>
          <a:p>
            <a:pPr algn="ctr"/>
            <a:r>
              <a:rPr lang="en-US" sz="1000" b="1" dirty="0" smtClean="0">
                <a:solidFill>
                  <a:schemeClr val="bg1"/>
                </a:solidFill>
              </a:rPr>
              <a:t>Med</a:t>
            </a:r>
            <a:endParaRPr lang="en-US" sz="1000" b="1" dirty="0">
              <a:solidFill>
                <a:schemeClr val="bg1"/>
              </a:solidFill>
            </a:endParaRPr>
          </a:p>
        </p:txBody>
      </p:sp>
      <p:sp>
        <p:nvSpPr>
          <p:cNvPr id="311" name="TextBox 310"/>
          <p:cNvSpPr txBox="1"/>
          <p:nvPr/>
        </p:nvSpPr>
        <p:spPr>
          <a:xfrm>
            <a:off x="6748869" y="6580443"/>
            <a:ext cx="600943" cy="246221"/>
          </a:xfrm>
          <a:prstGeom prst="rect">
            <a:avLst/>
          </a:prstGeom>
          <a:solidFill>
            <a:srgbClr val="92D050"/>
          </a:solidFill>
          <a:ln>
            <a:noFill/>
          </a:ln>
        </p:spPr>
        <p:txBody>
          <a:bodyPr wrap="square" rtlCol="0">
            <a:spAutoFit/>
          </a:bodyPr>
          <a:lstStyle/>
          <a:p>
            <a:pPr algn="ctr"/>
            <a:r>
              <a:rPr lang="en-US" sz="1000" b="1" dirty="0" smtClean="0">
                <a:solidFill>
                  <a:schemeClr val="bg1"/>
                </a:solidFill>
              </a:rPr>
              <a:t>Low</a:t>
            </a:r>
            <a:endParaRPr lang="en-US" sz="1000" b="1" dirty="0">
              <a:solidFill>
                <a:schemeClr val="bg1"/>
              </a:solidFill>
            </a:endParaRPr>
          </a:p>
        </p:txBody>
      </p:sp>
      <p:sp>
        <p:nvSpPr>
          <p:cNvPr id="312" name="TextBox 311"/>
          <p:cNvSpPr txBox="1"/>
          <p:nvPr/>
        </p:nvSpPr>
        <p:spPr>
          <a:xfrm>
            <a:off x="7325769" y="6600827"/>
            <a:ext cx="715260" cy="246221"/>
          </a:xfrm>
          <a:prstGeom prst="rect">
            <a:avLst/>
          </a:prstGeom>
          <a:noFill/>
        </p:spPr>
        <p:txBody>
          <a:bodyPr wrap="none" rtlCol="0">
            <a:spAutoFit/>
          </a:bodyPr>
          <a:lstStyle/>
          <a:p>
            <a:r>
              <a:rPr lang="en-US" sz="1000" b="1" dirty="0" smtClean="0">
                <a:solidFill>
                  <a:schemeClr val="bg2"/>
                </a:solidFill>
                <a:latin typeface="Arial" panose="020B0604020202020204" pitchFamily="34" charset="0"/>
                <a:cs typeface="Arial" panose="020B0604020202020204" pitchFamily="34" charset="0"/>
              </a:rPr>
              <a:t>Service</a:t>
            </a:r>
            <a:r>
              <a:rPr lang="en-US" sz="1000" b="1" dirty="0" smtClean="0">
                <a:latin typeface="Arial" panose="020B0604020202020204" pitchFamily="34" charset="0"/>
                <a:cs typeface="Arial" panose="020B0604020202020204" pitchFamily="34" charset="0"/>
              </a:rPr>
              <a:t> :</a:t>
            </a:r>
            <a:endParaRPr lang="en-US" sz="1000" b="1" dirty="0">
              <a:latin typeface="Arial" panose="020B0604020202020204" pitchFamily="34" charset="0"/>
              <a:cs typeface="Arial" panose="020B0604020202020204" pitchFamily="34" charset="0"/>
            </a:endParaRPr>
          </a:p>
        </p:txBody>
      </p:sp>
      <p:sp>
        <p:nvSpPr>
          <p:cNvPr id="314" name="Oval 313"/>
          <p:cNvSpPr/>
          <p:nvPr/>
        </p:nvSpPr>
        <p:spPr>
          <a:xfrm>
            <a:off x="8349675" y="6566954"/>
            <a:ext cx="394356" cy="256410"/>
          </a:xfrm>
          <a:prstGeom prst="ellipse">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682180" y="6551014"/>
            <a:ext cx="665567" cy="369332"/>
          </a:xfrm>
          <a:prstGeom prst="rect">
            <a:avLst/>
          </a:prstGeom>
          <a:noFill/>
        </p:spPr>
        <p:txBody>
          <a:bodyPr wrap="none" rtlCol="0">
            <a:spAutoFit/>
          </a:bodyPr>
          <a:lstStyle/>
          <a:p>
            <a:r>
              <a:rPr lang="en-US" sz="900" b="1" dirty="0" smtClean="0">
                <a:solidFill>
                  <a:schemeClr val="bg2"/>
                </a:solidFill>
              </a:rPr>
              <a:t>Revenue</a:t>
            </a:r>
          </a:p>
          <a:p>
            <a:r>
              <a:rPr lang="en-US" sz="900" b="1" dirty="0" smtClean="0">
                <a:solidFill>
                  <a:schemeClr val="bg2"/>
                </a:solidFill>
              </a:rPr>
              <a:t>&amp; Billing</a:t>
            </a:r>
            <a:endParaRPr lang="en-US" sz="900" b="1" dirty="0">
              <a:solidFill>
                <a:schemeClr val="bg2"/>
              </a:solidFill>
            </a:endParaRPr>
          </a:p>
        </p:txBody>
      </p:sp>
      <p:sp>
        <p:nvSpPr>
          <p:cNvPr id="316" name="TextBox 315"/>
          <p:cNvSpPr txBox="1"/>
          <p:nvPr/>
        </p:nvSpPr>
        <p:spPr>
          <a:xfrm>
            <a:off x="9539455" y="6625108"/>
            <a:ext cx="811435" cy="246221"/>
          </a:xfrm>
          <a:prstGeom prst="rect">
            <a:avLst/>
          </a:prstGeom>
          <a:solidFill>
            <a:srgbClr val="92D050"/>
          </a:solidFill>
          <a:ln>
            <a:noFill/>
          </a:ln>
        </p:spPr>
        <p:txBody>
          <a:bodyPr wrap="square" rtlCol="0">
            <a:spAutoFit/>
          </a:bodyPr>
          <a:lstStyle/>
          <a:p>
            <a:pPr algn="ctr"/>
            <a:endParaRPr lang="en-US" sz="1000" b="1" dirty="0">
              <a:solidFill>
                <a:schemeClr val="bg1"/>
              </a:solidFill>
            </a:endParaRPr>
          </a:p>
        </p:txBody>
      </p:sp>
      <p:sp>
        <p:nvSpPr>
          <p:cNvPr id="318" name="TextBox 317"/>
          <p:cNvSpPr txBox="1"/>
          <p:nvPr/>
        </p:nvSpPr>
        <p:spPr>
          <a:xfrm>
            <a:off x="10315867" y="6546948"/>
            <a:ext cx="1464810" cy="369332"/>
          </a:xfrm>
          <a:prstGeom prst="rect">
            <a:avLst/>
          </a:prstGeom>
          <a:noFill/>
        </p:spPr>
        <p:txBody>
          <a:bodyPr wrap="square" rtlCol="0">
            <a:spAutoFit/>
          </a:bodyPr>
          <a:lstStyle/>
          <a:p>
            <a:r>
              <a:rPr lang="en-US" sz="900" b="1" dirty="0" smtClean="0">
                <a:solidFill>
                  <a:schemeClr val="bg2"/>
                </a:solidFill>
              </a:rPr>
              <a:t>Client Master Data </a:t>
            </a:r>
          </a:p>
          <a:p>
            <a:r>
              <a:rPr lang="en-US" sz="900" b="1" dirty="0" err="1" smtClean="0">
                <a:solidFill>
                  <a:schemeClr val="bg2"/>
                </a:solidFill>
              </a:rPr>
              <a:t>Mgmt</a:t>
            </a:r>
            <a:r>
              <a:rPr lang="en-US" sz="900" b="1" dirty="0" smtClean="0">
                <a:solidFill>
                  <a:schemeClr val="bg2"/>
                </a:solidFill>
              </a:rPr>
              <a:t> </a:t>
            </a:r>
            <a:endParaRPr lang="en-US" sz="900" b="1" dirty="0">
              <a:solidFill>
                <a:schemeClr val="bg2"/>
              </a:solidFill>
            </a:endParaRPr>
          </a:p>
        </p:txBody>
      </p:sp>
      <p:sp>
        <p:nvSpPr>
          <p:cNvPr id="11" name="Oval 10"/>
          <p:cNvSpPr/>
          <p:nvPr/>
        </p:nvSpPr>
        <p:spPr>
          <a:xfrm>
            <a:off x="9962009" y="833997"/>
            <a:ext cx="869962" cy="1969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b="1" dirty="0" smtClean="0"/>
              <a:t>MFA</a:t>
            </a:r>
            <a:endParaRPr lang="en-US" sz="1100" b="1" dirty="0"/>
          </a:p>
        </p:txBody>
      </p:sp>
      <p:cxnSp>
        <p:nvCxnSpPr>
          <p:cNvPr id="23" name="Straight Arrow Connector 22"/>
          <p:cNvCxnSpPr/>
          <p:nvPr/>
        </p:nvCxnSpPr>
        <p:spPr>
          <a:xfrm flipH="1">
            <a:off x="7720270" y="840768"/>
            <a:ext cx="2113691" cy="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36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Calibri" panose="020F0502020204030204" pitchFamily="34" charset="0"/>
                <a:cs typeface="Calibri" panose="020F0502020204030204" pitchFamily="34" charset="0"/>
              </a:rPr>
              <a:t>Business Case Analysis</a:t>
            </a:r>
            <a:endParaRPr lang="en-US" sz="2000" dirty="0">
              <a:latin typeface="Calibri" panose="020F0502020204030204" pitchFamily="34" charset="0"/>
              <a:cs typeface="Calibri" panose="020F0502020204030204" pitchFamily="34" charset="0"/>
            </a:endParaRPr>
          </a:p>
        </p:txBody>
      </p:sp>
      <p:grpSp>
        <p:nvGrpSpPr>
          <p:cNvPr id="14" name="Group 7"/>
          <p:cNvGrpSpPr>
            <a:grpSpLocks/>
          </p:cNvGrpSpPr>
          <p:nvPr/>
        </p:nvGrpSpPr>
        <p:grpSpPr bwMode="auto">
          <a:xfrm>
            <a:off x="607350" y="914400"/>
            <a:ext cx="5422900" cy="2590800"/>
            <a:chOff x="289" y="861"/>
            <a:chExt cx="2562" cy="880"/>
          </a:xfrm>
        </p:grpSpPr>
        <p:sp>
          <p:nvSpPr>
            <p:cNvPr id="15" name="Rectangle 8"/>
            <p:cNvSpPr>
              <a:spLocks noChangeArrowheads="1"/>
            </p:cNvSpPr>
            <p:nvPr/>
          </p:nvSpPr>
          <p:spPr bwMode="auto">
            <a:xfrm>
              <a:off x="289" y="988"/>
              <a:ext cx="2562" cy="7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a:buClr>
                  <a:schemeClr val="tx1"/>
                </a:buClr>
              </a:pPr>
              <a:r>
                <a:rPr lang="en-US" sz="1200" dirty="0" smtClean="0">
                  <a:solidFill>
                    <a:schemeClr val="bg2"/>
                  </a:solidFill>
                  <a:latin typeface="Calibri" panose="020F0502020204030204" pitchFamily="34" charset="0"/>
                  <a:cs typeface="Calibri" panose="020F0502020204030204" pitchFamily="34" charset="0"/>
                </a:rPr>
                <a:t>Reduce Operation Risk, cost and complexity by eliminating duplicate billing  architectures and business processes, while also enhancing revenue billing opportunities.</a:t>
              </a:r>
            </a:p>
            <a:p>
              <a:pPr marL="171450" indent="-171450">
                <a:spcBef>
                  <a:spcPts val="600"/>
                </a:spcBef>
                <a:buFont typeface="Arial" panose="020B0604020202020204" pitchFamily="34" charset="0"/>
                <a:buChar char="•"/>
              </a:pPr>
              <a:r>
                <a:rPr lang="en-US" sz="1000" dirty="0">
                  <a:solidFill>
                    <a:srgbClr val="000000"/>
                  </a:solidFill>
                </a:rPr>
                <a:t>Effectiveness</a:t>
              </a:r>
            </a:p>
            <a:p>
              <a:pPr marL="628650" lvl="1" indent="-171450">
                <a:spcBef>
                  <a:spcPts val="600"/>
                </a:spcBef>
                <a:buFont typeface="Arial" panose="020B0604020202020204" pitchFamily="34" charset="0"/>
                <a:buChar char="•"/>
              </a:pPr>
              <a:r>
                <a:rPr lang="en-US" sz="1000" dirty="0">
                  <a:solidFill>
                    <a:srgbClr val="000000"/>
                  </a:solidFill>
                </a:rPr>
                <a:t>Functional improvements</a:t>
              </a:r>
            </a:p>
            <a:p>
              <a:pPr marL="628650" lvl="1" indent="-171450">
                <a:spcBef>
                  <a:spcPts val="600"/>
                </a:spcBef>
                <a:buFont typeface="Arial" panose="020B0604020202020204" pitchFamily="34" charset="0"/>
                <a:buChar char="•"/>
              </a:pPr>
              <a:r>
                <a:rPr lang="en-US" sz="1000" dirty="0">
                  <a:solidFill>
                    <a:srgbClr val="000000"/>
                  </a:solidFill>
                </a:rPr>
                <a:t>Revenue </a:t>
              </a:r>
              <a:r>
                <a:rPr lang="en-US" sz="1000" dirty="0" smtClean="0">
                  <a:solidFill>
                    <a:srgbClr val="000000"/>
                  </a:solidFill>
                </a:rPr>
                <a:t>enhancements ( forecasted $ 10 – 15 mil per year)</a:t>
              </a:r>
              <a:endParaRPr lang="en-US" sz="1000" dirty="0">
                <a:solidFill>
                  <a:srgbClr val="000000"/>
                </a:solidFill>
              </a:endParaRPr>
            </a:p>
            <a:p>
              <a:pPr marL="171450" indent="-171450">
                <a:spcBef>
                  <a:spcPts val="600"/>
                </a:spcBef>
                <a:buFont typeface="Arial" panose="020B0604020202020204" pitchFamily="34" charset="0"/>
                <a:buChar char="•"/>
              </a:pPr>
              <a:r>
                <a:rPr lang="en-US" sz="1000" dirty="0" smtClean="0">
                  <a:solidFill>
                    <a:srgbClr val="000000"/>
                  </a:solidFill>
                </a:rPr>
                <a:t>Efficiency</a:t>
              </a:r>
              <a:endParaRPr lang="en-US" sz="1000" dirty="0">
                <a:solidFill>
                  <a:srgbClr val="000000"/>
                </a:solidFill>
              </a:endParaRPr>
            </a:p>
            <a:p>
              <a:pPr marL="628650" lvl="1" indent="-171450">
                <a:spcBef>
                  <a:spcPts val="600"/>
                </a:spcBef>
                <a:buFont typeface="Arial" panose="020B0604020202020204" pitchFamily="34" charset="0"/>
                <a:buChar char="•"/>
              </a:pPr>
              <a:r>
                <a:rPr lang="en-US" sz="1000" dirty="0">
                  <a:solidFill>
                    <a:srgbClr val="000000"/>
                  </a:solidFill>
                </a:rPr>
                <a:t>Operational improvements</a:t>
              </a:r>
            </a:p>
            <a:p>
              <a:pPr marL="628650" lvl="1" indent="-171450">
                <a:spcBef>
                  <a:spcPts val="600"/>
                </a:spcBef>
                <a:buFont typeface="Arial" panose="020B0604020202020204" pitchFamily="34" charset="0"/>
                <a:buChar char="•"/>
              </a:pPr>
              <a:r>
                <a:rPr lang="en-US" sz="1000" dirty="0">
                  <a:solidFill>
                    <a:srgbClr val="000000"/>
                  </a:solidFill>
                </a:rPr>
                <a:t>TCO reduction</a:t>
              </a:r>
            </a:p>
            <a:p>
              <a:pPr marL="628650" lvl="1" indent="-171450">
                <a:spcBef>
                  <a:spcPts val="600"/>
                </a:spcBef>
                <a:buFont typeface="Arial" panose="020B0604020202020204" pitchFamily="34" charset="0"/>
                <a:buChar char="•"/>
              </a:pPr>
              <a:r>
                <a:rPr lang="en-US" sz="1000" dirty="0">
                  <a:solidFill>
                    <a:srgbClr val="000000"/>
                  </a:solidFill>
                </a:rPr>
                <a:t>simplification</a:t>
              </a:r>
            </a:p>
            <a:p>
              <a:pPr>
                <a:buClr>
                  <a:schemeClr val="tx1"/>
                </a:buClr>
              </a:pPr>
              <a:endParaRPr lang="en-US" sz="1200" dirty="0" smtClean="0">
                <a:solidFill>
                  <a:schemeClr val="bg2"/>
                </a:solidFill>
                <a:latin typeface="Calibri" panose="020F0502020204030204" pitchFamily="34" charset="0"/>
                <a:cs typeface="Calibri" panose="020F0502020204030204" pitchFamily="34" charset="0"/>
              </a:endParaRPr>
            </a:p>
          </p:txBody>
        </p:sp>
        <p:sp>
          <p:nvSpPr>
            <p:cNvPr id="16" name="Rectangle 9"/>
            <p:cNvSpPr>
              <a:spLocks noChangeArrowheads="1"/>
            </p:cNvSpPr>
            <p:nvPr/>
          </p:nvSpPr>
          <p:spPr bwMode="auto">
            <a:xfrm>
              <a:off x="289" y="861"/>
              <a:ext cx="2562" cy="12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marL="266700" indent="-266700">
                <a:spcBef>
                  <a:spcPct val="0"/>
                </a:spcBef>
              </a:pPr>
              <a:r>
                <a:rPr lang="en-US" sz="1200" dirty="0" smtClean="0">
                  <a:solidFill>
                    <a:schemeClr val="bg1"/>
                  </a:solidFill>
                  <a:latin typeface="Calibri" panose="020F0502020204030204" pitchFamily="34" charset="0"/>
                  <a:cs typeface="Calibri" panose="020F0502020204030204" pitchFamily="34" charset="0"/>
                </a:rPr>
                <a:t>Problem / Opportunity Statement</a:t>
              </a:r>
              <a:endParaRPr lang="en-US" sz="1200" dirty="0">
                <a:solidFill>
                  <a:schemeClr val="bg1"/>
                </a:solidFill>
                <a:latin typeface="Calibri" panose="020F0502020204030204" pitchFamily="34" charset="0"/>
                <a:cs typeface="Calibri" panose="020F0502020204030204" pitchFamily="34" charset="0"/>
              </a:endParaRPr>
            </a:p>
          </p:txBody>
        </p:sp>
      </p:grpSp>
      <p:grpSp>
        <p:nvGrpSpPr>
          <p:cNvPr id="17" name="Group 10"/>
          <p:cNvGrpSpPr>
            <a:grpSpLocks/>
          </p:cNvGrpSpPr>
          <p:nvPr/>
        </p:nvGrpSpPr>
        <p:grpSpPr bwMode="auto">
          <a:xfrm>
            <a:off x="6096001" y="914400"/>
            <a:ext cx="5422900" cy="2590800"/>
            <a:chOff x="2880" y="998"/>
            <a:chExt cx="2562" cy="839"/>
          </a:xfrm>
        </p:grpSpPr>
        <p:sp>
          <p:nvSpPr>
            <p:cNvPr id="18" name="Rectangle 11"/>
            <p:cNvSpPr>
              <a:spLocks noChangeArrowheads="1"/>
            </p:cNvSpPr>
            <p:nvPr/>
          </p:nvSpPr>
          <p:spPr bwMode="auto">
            <a:xfrm>
              <a:off x="2880" y="1106"/>
              <a:ext cx="2562" cy="7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a:buClr>
                  <a:schemeClr val="tx1"/>
                </a:buClr>
              </a:pPr>
              <a:r>
                <a:rPr lang="en-US" sz="1200" b="1" dirty="0">
                  <a:solidFill>
                    <a:schemeClr val="bg2"/>
                  </a:solidFill>
                  <a:latin typeface="Calibri" panose="020F0502020204030204" pitchFamily="34" charset="0"/>
                  <a:cs typeface="Calibri" panose="020F0502020204030204" pitchFamily="34" charset="0"/>
                </a:rPr>
                <a:t>Business Transparency:  </a:t>
              </a:r>
              <a:r>
                <a:rPr lang="en-US" sz="1200" dirty="0">
                  <a:solidFill>
                    <a:schemeClr val="bg2"/>
                  </a:solidFill>
                  <a:latin typeface="Calibri" panose="020F0502020204030204" pitchFamily="34" charset="0"/>
                  <a:cs typeface="Calibri" panose="020F0502020204030204" pitchFamily="34" charset="0"/>
                </a:rPr>
                <a:t>deliver functionality that will provide transparency and operating efficiencies for invoice creation and data validation via a client portal;  realize consistent global billing processes and capabilities leading to greater revenue opportunities</a:t>
              </a:r>
            </a:p>
            <a:p>
              <a:pPr>
                <a:buClr>
                  <a:schemeClr val="tx1"/>
                </a:buClr>
              </a:pPr>
              <a:endParaRPr lang="en-US" sz="1200" b="1" dirty="0" smtClean="0">
                <a:solidFill>
                  <a:schemeClr val="bg2"/>
                </a:solidFill>
                <a:latin typeface="Calibri" panose="020F0502020204030204" pitchFamily="34" charset="0"/>
                <a:cs typeface="Calibri" panose="020F0502020204030204" pitchFamily="34" charset="0"/>
              </a:endParaRPr>
            </a:p>
            <a:p>
              <a:pPr>
                <a:buClr>
                  <a:schemeClr val="tx1"/>
                </a:buClr>
              </a:pPr>
              <a:r>
                <a:rPr lang="en-US" sz="1200" b="1" dirty="0" smtClean="0">
                  <a:solidFill>
                    <a:schemeClr val="bg2"/>
                  </a:solidFill>
                  <a:latin typeface="Calibri" panose="020F0502020204030204" pitchFamily="34" charset="0"/>
                  <a:cs typeface="Calibri" panose="020F0502020204030204" pitchFamily="34" charset="0"/>
                </a:rPr>
                <a:t>Operational </a:t>
              </a:r>
              <a:r>
                <a:rPr lang="en-US" sz="1200" b="1" dirty="0">
                  <a:solidFill>
                    <a:schemeClr val="bg2"/>
                  </a:solidFill>
                  <a:latin typeface="Calibri" panose="020F0502020204030204" pitchFamily="34" charset="0"/>
                  <a:cs typeface="Calibri" panose="020F0502020204030204" pitchFamily="34" charset="0"/>
                </a:rPr>
                <a:t>Risk Reduction </a:t>
              </a:r>
              <a:r>
                <a:rPr lang="en-US" sz="1200" dirty="0">
                  <a:solidFill>
                    <a:schemeClr val="bg2"/>
                  </a:solidFill>
                  <a:latin typeface="Calibri" panose="020F0502020204030204" pitchFamily="34" charset="0"/>
                  <a:cs typeface="Calibri" panose="020F0502020204030204" pitchFamily="34" charset="0"/>
                </a:rPr>
                <a:t>: reduction of manual processes, spreadsheet processing and spreadsheet related errors.</a:t>
              </a:r>
            </a:p>
            <a:p>
              <a:pPr>
                <a:buClr>
                  <a:schemeClr val="tx1"/>
                </a:buClr>
              </a:pPr>
              <a:endParaRPr lang="en-US" sz="1200" b="1" dirty="0" smtClean="0">
                <a:solidFill>
                  <a:schemeClr val="bg2"/>
                </a:solidFill>
                <a:latin typeface="Calibri" panose="020F0502020204030204" pitchFamily="34" charset="0"/>
                <a:cs typeface="Calibri" panose="020F0502020204030204" pitchFamily="34" charset="0"/>
              </a:endParaRPr>
            </a:p>
            <a:p>
              <a:pPr>
                <a:buClr>
                  <a:schemeClr val="tx1"/>
                </a:buClr>
              </a:pPr>
              <a:r>
                <a:rPr lang="en-US" sz="1200" b="1" dirty="0" smtClean="0">
                  <a:solidFill>
                    <a:schemeClr val="bg2"/>
                  </a:solidFill>
                  <a:latin typeface="Calibri" panose="020F0502020204030204" pitchFamily="34" charset="0"/>
                  <a:cs typeface="Calibri" panose="020F0502020204030204" pitchFamily="34" charset="0"/>
                </a:rPr>
                <a:t>Platform Efficiency</a:t>
              </a:r>
              <a:r>
                <a:rPr lang="en-US" sz="1200" dirty="0" smtClean="0">
                  <a:solidFill>
                    <a:schemeClr val="bg2"/>
                  </a:solidFill>
                  <a:latin typeface="Calibri" panose="020F0502020204030204" pitchFamily="34" charset="0"/>
                  <a:cs typeface="Calibri" panose="020F0502020204030204" pitchFamily="34" charset="0"/>
                </a:rPr>
                <a:t>: simplification/rationalized architecture and infrastructure; lower cost for development and maintenance; smaller IT footprint; eliminate billing silos; integrated billing systems globally</a:t>
              </a:r>
            </a:p>
            <a:p>
              <a:pPr>
                <a:buClr>
                  <a:schemeClr val="tx1"/>
                </a:buClr>
              </a:pPr>
              <a:endParaRPr lang="en-US" sz="1200" dirty="0">
                <a:solidFill>
                  <a:schemeClr val="bg2"/>
                </a:solidFill>
                <a:latin typeface="Calibri" panose="020F0502020204030204" pitchFamily="34" charset="0"/>
                <a:cs typeface="Calibri" panose="020F0502020204030204" pitchFamily="34" charset="0"/>
              </a:endParaRPr>
            </a:p>
          </p:txBody>
        </p:sp>
        <p:sp>
          <p:nvSpPr>
            <p:cNvPr id="19" name="Rectangle 12"/>
            <p:cNvSpPr>
              <a:spLocks noChangeArrowheads="1"/>
            </p:cNvSpPr>
            <p:nvPr/>
          </p:nvSpPr>
          <p:spPr bwMode="auto">
            <a:xfrm>
              <a:off x="2880" y="998"/>
              <a:ext cx="2562" cy="12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marL="266700" indent="-266700">
                <a:spcBef>
                  <a:spcPct val="0"/>
                </a:spcBef>
              </a:pPr>
              <a:r>
                <a:rPr lang="en-US" sz="1200">
                  <a:solidFill>
                    <a:schemeClr val="bg1"/>
                  </a:solidFill>
                  <a:latin typeface="Calibri" panose="020F0502020204030204" pitchFamily="34" charset="0"/>
                  <a:cs typeface="Calibri" panose="020F0502020204030204" pitchFamily="34" charset="0"/>
                </a:rPr>
                <a:t>Goal Statement</a:t>
              </a:r>
            </a:p>
          </p:txBody>
        </p:sp>
      </p:grpSp>
      <p:grpSp>
        <p:nvGrpSpPr>
          <p:cNvPr id="20" name="Group 16"/>
          <p:cNvGrpSpPr>
            <a:grpSpLocks/>
          </p:cNvGrpSpPr>
          <p:nvPr/>
        </p:nvGrpSpPr>
        <p:grpSpPr bwMode="auto">
          <a:xfrm>
            <a:off x="6096001" y="3614972"/>
            <a:ext cx="5526617" cy="1617428"/>
            <a:chOff x="2880" y="1910"/>
            <a:chExt cx="2611" cy="823"/>
          </a:xfrm>
        </p:grpSpPr>
        <p:sp>
          <p:nvSpPr>
            <p:cNvPr id="21" name="Rectangle 17"/>
            <p:cNvSpPr>
              <a:spLocks noChangeArrowheads="1"/>
            </p:cNvSpPr>
            <p:nvPr/>
          </p:nvSpPr>
          <p:spPr bwMode="auto">
            <a:xfrm>
              <a:off x="2880" y="2091"/>
              <a:ext cx="2562" cy="6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marL="180975" indent="-180975" defTabSz="447675">
                <a:lnSpc>
                  <a:spcPct val="95000"/>
                </a:lnSpc>
                <a:spcBef>
                  <a:spcPct val="0"/>
                </a:spcBef>
              </a:pPr>
              <a:r>
                <a:rPr lang="de-CH" sz="1200" b="1" dirty="0" smtClean="0">
                  <a:solidFill>
                    <a:schemeClr val="bg2"/>
                  </a:solidFill>
                  <a:latin typeface="Calibri" panose="020F0502020204030204" pitchFamily="34" charset="0"/>
                  <a:cs typeface="Calibri" panose="020F0502020204030204" pitchFamily="34" charset="0"/>
                </a:rPr>
                <a:t>Asset Servicing (Advantage); Corporate Trust (FiRRe); Treasury Services (CAP)</a:t>
              </a:r>
            </a:p>
            <a:p>
              <a:pPr marL="180975" indent="-180975" defTabSz="447675">
                <a:lnSpc>
                  <a:spcPct val="95000"/>
                </a:lnSpc>
                <a:spcBef>
                  <a:spcPct val="0"/>
                </a:spcBef>
              </a:pPr>
              <a:endParaRPr lang="de-CH" sz="1200" b="1" dirty="0">
                <a:solidFill>
                  <a:schemeClr val="bg2"/>
                </a:solidFill>
                <a:latin typeface="Calibri" panose="020F0502020204030204" pitchFamily="34" charset="0"/>
                <a:cs typeface="Calibri" panose="020F0502020204030204" pitchFamily="34" charset="0"/>
              </a:endParaRPr>
            </a:p>
            <a:p>
              <a:pPr marL="180975" indent="-180975" defTabSz="447675">
                <a:lnSpc>
                  <a:spcPct val="95000"/>
                </a:lnSpc>
                <a:spcBef>
                  <a:spcPct val="0"/>
                </a:spcBef>
              </a:pPr>
              <a:r>
                <a:rPr lang="de-CH" sz="1200" dirty="0" smtClean="0">
                  <a:solidFill>
                    <a:schemeClr val="bg2"/>
                  </a:solidFill>
                  <a:latin typeface="Calibri" panose="020F0502020204030204" pitchFamily="34" charset="0"/>
                  <a:cs typeface="Calibri" panose="020F0502020204030204" pitchFamily="34" charset="0"/>
                </a:rPr>
                <a:t>Streams : Process Stream and Data Governance; Data Aquisition; Fee  Flow &amp; Pricing; Billing as a Service; </a:t>
              </a:r>
              <a:r>
                <a:rPr lang="de-CH" sz="1200" dirty="0">
                  <a:solidFill>
                    <a:schemeClr val="bg2"/>
                  </a:solidFill>
                  <a:latin typeface="Calibri" panose="020F0502020204030204" pitchFamily="34" charset="0"/>
                  <a:cs typeface="Calibri" panose="020F0502020204030204" pitchFamily="34" charset="0"/>
                </a:rPr>
                <a:t> </a:t>
              </a:r>
              <a:r>
                <a:rPr lang="de-CH" sz="1200" dirty="0" smtClean="0">
                  <a:solidFill>
                    <a:schemeClr val="bg2"/>
                  </a:solidFill>
                  <a:latin typeface="Calibri" panose="020F0502020204030204" pitchFamily="34" charset="0"/>
                  <a:cs typeface="Calibri" panose="020F0502020204030204" pitchFamily="34" charset="0"/>
                </a:rPr>
                <a:t>Billing Portal</a:t>
              </a:r>
              <a:endParaRPr lang="de-CH" sz="1200" dirty="0">
                <a:solidFill>
                  <a:schemeClr val="bg2"/>
                </a:solidFill>
                <a:latin typeface="Calibri" panose="020F0502020204030204" pitchFamily="34" charset="0"/>
                <a:cs typeface="Calibri" panose="020F0502020204030204" pitchFamily="34" charset="0"/>
              </a:endParaRPr>
            </a:p>
          </p:txBody>
        </p:sp>
        <p:grpSp>
          <p:nvGrpSpPr>
            <p:cNvPr id="22" name="Group 18"/>
            <p:cNvGrpSpPr>
              <a:grpSpLocks/>
            </p:cNvGrpSpPr>
            <p:nvPr/>
          </p:nvGrpSpPr>
          <p:grpSpPr bwMode="auto">
            <a:xfrm>
              <a:off x="2880" y="1910"/>
              <a:ext cx="2611" cy="823"/>
              <a:chOff x="2880" y="1910"/>
              <a:chExt cx="2611" cy="823"/>
            </a:xfrm>
          </p:grpSpPr>
          <p:sp>
            <p:nvSpPr>
              <p:cNvPr id="23" name="Rectangle 19"/>
              <p:cNvSpPr>
                <a:spLocks noChangeArrowheads="1"/>
              </p:cNvSpPr>
              <p:nvPr/>
            </p:nvSpPr>
            <p:spPr bwMode="auto">
              <a:xfrm>
                <a:off x="2880" y="1910"/>
                <a:ext cx="2562" cy="18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p>
                <a:pPr marL="266700" indent="-266700">
                  <a:spcBef>
                    <a:spcPct val="0"/>
                  </a:spcBef>
                </a:pPr>
                <a:r>
                  <a:rPr lang="en-US" sz="1200" dirty="0">
                    <a:solidFill>
                      <a:schemeClr val="bg1"/>
                    </a:solidFill>
                    <a:latin typeface="Calibri" panose="020F0502020204030204" pitchFamily="34" charset="0"/>
                    <a:cs typeface="Calibri" panose="020F0502020204030204" pitchFamily="34" charset="0"/>
                  </a:rPr>
                  <a:t>Project Scope</a:t>
                </a:r>
              </a:p>
            </p:txBody>
          </p:sp>
          <p:sp>
            <p:nvSpPr>
              <p:cNvPr id="24" name="Rectangle 20"/>
              <p:cNvSpPr>
                <a:spLocks noChangeArrowheads="1"/>
              </p:cNvSpPr>
              <p:nvPr/>
            </p:nvSpPr>
            <p:spPr bwMode="auto">
              <a:xfrm>
                <a:off x="2929" y="1940"/>
                <a:ext cx="2562" cy="79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marL="85725" indent="-85725">
                  <a:lnSpc>
                    <a:spcPct val="95000"/>
                  </a:lnSpc>
                  <a:spcBef>
                    <a:spcPct val="0"/>
                  </a:spcBef>
                </a:pPr>
                <a:endParaRPr lang="en-US" sz="1000" dirty="0" smtClean="0">
                  <a:latin typeface="Calibri" panose="020F0502020204030204" pitchFamily="34" charset="0"/>
                  <a:cs typeface="Calibri" panose="020F0502020204030204" pitchFamily="34" charset="0"/>
                </a:endParaRPr>
              </a:p>
            </p:txBody>
          </p:sp>
        </p:grpSp>
      </p:grpSp>
      <p:sp>
        <p:nvSpPr>
          <p:cNvPr id="28" name="Rectangle 5"/>
          <p:cNvSpPr>
            <a:spLocks noChangeArrowheads="1"/>
          </p:cNvSpPr>
          <p:nvPr/>
        </p:nvSpPr>
        <p:spPr bwMode="auto">
          <a:xfrm>
            <a:off x="607350" y="3940355"/>
            <a:ext cx="5422900" cy="23199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marL="85725" indent="-85725" defTabSz="877888">
              <a:lnSpc>
                <a:spcPct val="95000"/>
              </a:lnSpc>
              <a:spcBef>
                <a:spcPct val="0"/>
              </a:spcBef>
              <a:buFont typeface="Wingdings" pitchFamily="2" charset="2"/>
              <a:buChar char="§"/>
              <a:tabLst>
                <a:tab pos="3711575" algn="r"/>
              </a:tabLst>
            </a:pPr>
            <a:r>
              <a:rPr lang="en-US" sz="1000" dirty="0" smtClean="0">
                <a:solidFill>
                  <a:schemeClr val="bg2"/>
                </a:solidFill>
                <a:latin typeface="Calibri" panose="020F0502020204030204" pitchFamily="34" charset="0"/>
                <a:cs typeface="Calibri" panose="020F0502020204030204" pitchFamily="34" charset="0"/>
              </a:rPr>
              <a:t>Total estimate investment: </a:t>
            </a:r>
            <a:r>
              <a:rPr lang="en-US" sz="1000" b="1" dirty="0" smtClean="0">
                <a:solidFill>
                  <a:schemeClr val="bg2"/>
                </a:solidFill>
                <a:latin typeface="Calibri" panose="020F0502020204030204" pitchFamily="34" charset="0"/>
                <a:cs typeface="Calibri" panose="020F0502020204030204" pitchFamily="34" charset="0"/>
              </a:rPr>
              <a:t>$</a:t>
            </a:r>
            <a:r>
              <a:rPr lang="en-US" sz="1000" b="1" dirty="0">
                <a:solidFill>
                  <a:schemeClr val="bg2"/>
                </a:solidFill>
                <a:latin typeface="Calibri" panose="020F0502020204030204" pitchFamily="34" charset="0"/>
                <a:cs typeface="Calibri" panose="020F0502020204030204" pitchFamily="34" charset="0"/>
              </a:rPr>
              <a:t> </a:t>
            </a:r>
            <a:r>
              <a:rPr lang="en-US" sz="1000" b="1" dirty="0" smtClean="0">
                <a:solidFill>
                  <a:schemeClr val="bg2"/>
                </a:solidFill>
                <a:latin typeface="Calibri" panose="020F0502020204030204" pitchFamily="34" charset="0"/>
                <a:cs typeface="Calibri" panose="020F0502020204030204" pitchFamily="34" charset="0"/>
              </a:rPr>
              <a:t>30.1m</a:t>
            </a:r>
          </a:p>
          <a:p>
            <a:pPr marL="85725" indent="-85725" defTabSz="877888">
              <a:lnSpc>
                <a:spcPct val="95000"/>
              </a:lnSpc>
              <a:spcBef>
                <a:spcPct val="0"/>
              </a:spcBef>
              <a:buFont typeface="Wingdings" pitchFamily="2" charset="2"/>
              <a:buChar char="§"/>
              <a:tabLst>
                <a:tab pos="3711575" algn="r"/>
              </a:tabLst>
            </a:pPr>
            <a:endParaRPr lang="en-US" sz="1000" b="1" dirty="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b="1" dirty="0" smtClean="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b="1" dirty="0">
              <a:latin typeface="Calibri" panose="020F0502020204030204" pitchFamily="34" charset="0"/>
              <a:cs typeface="Calibri" panose="020F0502020204030204" pitchFamily="34" charset="0"/>
            </a:endParaRPr>
          </a:p>
          <a:p>
            <a:pPr defTabSz="877888">
              <a:lnSpc>
                <a:spcPct val="95000"/>
              </a:lnSpc>
              <a:spcBef>
                <a:spcPct val="0"/>
              </a:spcBef>
              <a:tabLst>
                <a:tab pos="3711575" algn="r"/>
              </a:tabLst>
            </a:pPr>
            <a:endParaRPr lang="en-US" sz="1000" b="1" dirty="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b="1" dirty="0">
              <a:solidFill>
                <a:schemeClr val="bg2"/>
              </a:solidFill>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r>
              <a:rPr lang="en-US" sz="1000" dirty="0" smtClean="0">
                <a:solidFill>
                  <a:schemeClr val="bg2"/>
                </a:solidFill>
                <a:latin typeface="Calibri" panose="020F0502020204030204" pitchFamily="34" charset="0"/>
                <a:cs typeface="Calibri" panose="020F0502020204030204" pitchFamily="34" charset="0"/>
              </a:rPr>
              <a:t>Forecasted benefits:  Revenue efficiency - $10 - $15  per year; </a:t>
            </a:r>
            <a:endParaRPr lang="en-US" sz="1000" b="1" dirty="0">
              <a:solidFill>
                <a:schemeClr val="bg2"/>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smtClean="0">
              <a:solidFill>
                <a:schemeClr val="bg2"/>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a:solidFill>
                <a:schemeClr val="bg2"/>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smtClean="0">
              <a:solidFill>
                <a:schemeClr val="bg2"/>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smtClean="0">
              <a:solidFill>
                <a:schemeClr val="bg2"/>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smtClean="0">
              <a:solidFill>
                <a:schemeClr val="bg2"/>
              </a:solidFill>
              <a:latin typeface="Calibri" panose="020F0502020204030204" pitchFamily="34" charset="0"/>
              <a:cs typeface="Calibri" panose="020F0502020204030204" pitchFamily="34" charset="0"/>
            </a:endParaRPr>
          </a:p>
          <a:p>
            <a:pPr marL="171450" indent="-171450" defTabSz="877888">
              <a:lnSpc>
                <a:spcPct val="95000"/>
              </a:lnSpc>
              <a:spcBef>
                <a:spcPct val="0"/>
              </a:spcBef>
              <a:buFont typeface="Arial" panose="020B0604020202020204" pitchFamily="34" charset="0"/>
              <a:buChar char="•"/>
              <a:tabLst>
                <a:tab pos="968375" algn="r"/>
              </a:tabLst>
            </a:pPr>
            <a:endParaRPr lang="en-US" sz="1000" b="1" dirty="0" smtClean="0">
              <a:solidFill>
                <a:schemeClr val="bg2"/>
              </a:solidFill>
              <a:latin typeface="Calibri" panose="020F0502020204030204" pitchFamily="34" charset="0"/>
              <a:cs typeface="Calibri" panose="020F0502020204030204" pitchFamily="34" charset="0"/>
            </a:endParaRPr>
          </a:p>
          <a:p>
            <a:pPr marL="171450" indent="-171450" defTabSz="877888">
              <a:lnSpc>
                <a:spcPct val="95000"/>
              </a:lnSpc>
              <a:spcBef>
                <a:spcPct val="0"/>
              </a:spcBef>
              <a:buFont typeface="Arial" panose="020B0604020202020204" pitchFamily="34" charset="0"/>
              <a:buChar char="•"/>
              <a:tabLst>
                <a:tab pos="968375" algn="r"/>
              </a:tabLst>
            </a:pPr>
            <a:r>
              <a:rPr lang="en-US" sz="1000" b="1" dirty="0" smtClean="0">
                <a:solidFill>
                  <a:srgbClr val="FF0000"/>
                </a:solidFill>
                <a:latin typeface="Calibri" panose="020F0502020204030204" pitchFamily="34" charset="0"/>
                <a:cs typeface="Calibri" panose="020F0502020204030204" pitchFamily="34" charset="0"/>
              </a:rPr>
              <a:t>Note: The Project Cost assumes the current Operating budget and Incremental spend</a:t>
            </a:r>
            <a:endParaRPr lang="en-US" sz="1000" b="1" dirty="0">
              <a:solidFill>
                <a:srgbClr val="FF0000"/>
              </a:solidFill>
              <a:latin typeface="Calibri" panose="020F0502020204030204" pitchFamily="34" charset="0"/>
              <a:cs typeface="Calibri" panose="020F0502020204030204" pitchFamily="34" charset="0"/>
            </a:endParaRPr>
          </a:p>
          <a:p>
            <a:pPr defTabSz="877888">
              <a:lnSpc>
                <a:spcPct val="95000"/>
              </a:lnSpc>
              <a:spcBef>
                <a:spcPct val="0"/>
              </a:spcBef>
              <a:tabLst>
                <a:tab pos="968375" algn="r"/>
              </a:tabLst>
            </a:pPr>
            <a:endParaRPr lang="en-US" sz="1000" b="1" dirty="0" smtClean="0">
              <a:solidFill>
                <a:srgbClr val="FF0000"/>
              </a:solidFill>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smtClean="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smtClean="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smtClean="0">
              <a:latin typeface="Calibri" panose="020F0502020204030204" pitchFamily="34" charset="0"/>
              <a:cs typeface="Calibri" panose="020F0502020204030204" pitchFamily="34" charset="0"/>
            </a:endParaRPr>
          </a:p>
          <a:p>
            <a:pPr marL="85725" indent="-85725" defTabSz="877888">
              <a:lnSpc>
                <a:spcPct val="95000"/>
              </a:lnSpc>
              <a:spcBef>
                <a:spcPct val="0"/>
              </a:spcBef>
              <a:buFont typeface="Wingdings" pitchFamily="2" charset="2"/>
              <a:buChar char="§"/>
              <a:tabLst>
                <a:tab pos="3711575" algn="r"/>
              </a:tabLst>
            </a:pPr>
            <a:endParaRPr lang="en-US" sz="1000" dirty="0">
              <a:latin typeface="Calibri" panose="020F0502020204030204" pitchFamily="34" charset="0"/>
              <a:cs typeface="Calibri" panose="020F0502020204030204" pitchFamily="34" charset="0"/>
            </a:endParaRPr>
          </a:p>
          <a:p>
            <a:pPr defTabSz="877888">
              <a:lnSpc>
                <a:spcPct val="95000"/>
              </a:lnSpc>
              <a:spcBef>
                <a:spcPct val="0"/>
              </a:spcBef>
              <a:tabLst>
                <a:tab pos="3711575" algn="r"/>
              </a:tabLst>
            </a:pPr>
            <a:endParaRPr lang="en-US" sz="1000" dirty="0" smtClean="0">
              <a:latin typeface="Calibri" panose="020F0502020204030204" pitchFamily="34" charset="0"/>
              <a:cs typeface="Calibri" panose="020F0502020204030204" pitchFamily="34" charset="0"/>
            </a:endParaRPr>
          </a:p>
        </p:txBody>
      </p:sp>
      <p:sp>
        <p:nvSpPr>
          <p:cNvPr id="29" name="Rectangle 6"/>
          <p:cNvSpPr>
            <a:spLocks noChangeArrowheads="1"/>
          </p:cNvSpPr>
          <p:nvPr/>
        </p:nvSpPr>
        <p:spPr bwMode="auto">
          <a:xfrm>
            <a:off x="607350" y="3607404"/>
            <a:ext cx="5422900" cy="328555"/>
          </a:xfrm>
          <a:prstGeom prst="rect">
            <a:avLst/>
          </a:prstGeom>
          <a:solidFill>
            <a:schemeClr val="accent2"/>
          </a:solidFill>
          <a:ln w="9525">
            <a:solidFill>
              <a:schemeClr val="tx1"/>
            </a:solidFill>
            <a:miter lim="800000"/>
            <a:headEnd/>
            <a:tailEnd/>
          </a:ln>
          <a:effectLst/>
          <a:extLst/>
        </p:spPr>
        <p:txBody>
          <a:bodyPr lIns="72000" tIns="0" rIns="0" bIns="0" anchor="ctr"/>
          <a:lstStyle/>
          <a:p>
            <a:pPr marL="266700" indent="-266700">
              <a:spcBef>
                <a:spcPct val="0"/>
              </a:spcBef>
            </a:pPr>
            <a:r>
              <a:rPr lang="en-US" sz="1200" dirty="0">
                <a:solidFill>
                  <a:schemeClr val="bg1"/>
                </a:solidFill>
                <a:latin typeface="Calibri" panose="020F0502020204030204" pitchFamily="34" charset="0"/>
                <a:cs typeface="Calibri" panose="020F0502020204030204" pitchFamily="34" charset="0"/>
              </a:rPr>
              <a:t>Business Case</a:t>
            </a:r>
          </a:p>
        </p:txBody>
      </p:sp>
      <p:sp>
        <p:nvSpPr>
          <p:cNvPr id="30" name="Rectangle 29"/>
          <p:cNvSpPr>
            <a:spLocks noChangeArrowheads="1"/>
          </p:cNvSpPr>
          <p:nvPr/>
        </p:nvSpPr>
        <p:spPr bwMode="auto">
          <a:xfrm>
            <a:off x="6096001" y="4724400"/>
            <a:ext cx="5422900" cy="286772"/>
          </a:xfrm>
          <a:prstGeom prst="rect">
            <a:avLst/>
          </a:prstGeom>
          <a:solidFill>
            <a:schemeClr val="accent2"/>
          </a:solidFill>
          <a:ln w="9525">
            <a:solidFill>
              <a:schemeClr val="tx1"/>
            </a:solidFill>
            <a:miter lim="800000"/>
            <a:headEnd/>
            <a:tailEnd/>
          </a:ln>
          <a:effectLst/>
          <a:extLst/>
        </p:spPr>
        <p:txBody>
          <a:bodyPr lIns="72000" tIns="0" rIns="0" bIns="0" anchor="ctr"/>
          <a:lstStyle/>
          <a:p>
            <a:pPr marL="266700" indent="-266700">
              <a:spcBef>
                <a:spcPct val="0"/>
              </a:spcBef>
            </a:pPr>
            <a:r>
              <a:rPr lang="en-US" sz="1200" dirty="0">
                <a:solidFill>
                  <a:schemeClr val="bg1"/>
                </a:solidFill>
                <a:latin typeface="Calibri" panose="020F0502020204030204" pitchFamily="34" charset="0"/>
                <a:cs typeface="Calibri" panose="020F0502020204030204" pitchFamily="34" charset="0"/>
              </a:rPr>
              <a:t>Project Team</a:t>
            </a:r>
          </a:p>
        </p:txBody>
      </p:sp>
      <p:sp>
        <p:nvSpPr>
          <p:cNvPr id="31" name="Rectangle 30"/>
          <p:cNvSpPr>
            <a:spLocks noChangeArrowheads="1"/>
          </p:cNvSpPr>
          <p:nvPr/>
        </p:nvSpPr>
        <p:spPr bwMode="auto">
          <a:xfrm>
            <a:off x="6096001" y="5029200"/>
            <a:ext cx="5422900" cy="123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36000" bIns="36000"/>
          <a:lstStyle/>
          <a:p>
            <a:pPr marL="1049338" indent="-1049338" defTabSz="522288">
              <a:lnSpc>
                <a:spcPct val="95000"/>
              </a:lnSpc>
              <a:spcBef>
                <a:spcPct val="0"/>
              </a:spcBef>
            </a:pPr>
            <a:r>
              <a:rPr lang="en-US" sz="1200" dirty="0">
                <a:solidFill>
                  <a:schemeClr val="bg2"/>
                </a:solidFill>
                <a:latin typeface="Calibri" panose="020F0502020204030204" pitchFamily="34" charset="0"/>
                <a:cs typeface="Calibri" panose="020F0502020204030204" pitchFamily="34" charset="0"/>
              </a:rPr>
              <a:t>Project Sponsor:	</a:t>
            </a:r>
            <a:r>
              <a:rPr lang="en-US" sz="1200" dirty="0" smtClean="0">
                <a:solidFill>
                  <a:schemeClr val="bg2"/>
                </a:solidFill>
                <a:latin typeface="Calibri" panose="020F0502020204030204" pitchFamily="34" charset="0"/>
                <a:cs typeface="Calibri" panose="020F0502020204030204" pitchFamily="34" charset="0"/>
              </a:rPr>
              <a:t> Arvi Gujral </a:t>
            </a:r>
            <a:r>
              <a:rPr lang="en-US" sz="1200" dirty="0">
                <a:solidFill>
                  <a:schemeClr val="bg2"/>
                </a:solidFill>
                <a:latin typeface="Calibri" panose="020F0502020204030204" pitchFamily="34" charset="0"/>
                <a:cs typeface="Calibri" panose="020F0502020204030204" pitchFamily="34" charset="0"/>
              </a:rPr>
              <a:t>/ Mike </a:t>
            </a:r>
            <a:r>
              <a:rPr lang="en-US" sz="1200" dirty="0" err="1" smtClean="0">
                <a:solidFill>
                  <a:schemeClr val="bg2"/>
                </a:solidFill>
                <a:latin typeface="Calibri" panose="020F0502020204030204" pitchFamily="34" charset="0"/>
                <a:cs typeface="Calibri" panose="020F0502020204030204" pitchFamily="34" charset="0"/>
              </a:rPr>
              <a:t>Santomassimo</a:t>
            </a:r>
            <a:endParaRPr lang="en-US" sz="1200" dirty="0">
              <a:solidFill>
                <a:schemeClr val="bg2"/>
              </a:solidFill>
              <a:latin typeface="Calibri" panose="020F0502020204030204" pitchFamily="34" charset="0"/>
              <a:cs typeface="Calibri" panose="020F0502020204030204" pitchFamily="34" charset="0"/>
            </a:endParaRPr>
          </a:p>
          <a:p>
            <a:pPr marL="1049338" indent="-1049338" defTabSz="522288">
              <a:lnSpc>
                <a:spcPct val="95000"/>
              </a:lnSpc>
              <a:spcBef>
                <a:spcPct val="0"/>
              </a:spcBef>
            </a:pPr>
            <a:r>
              <a:rPr lang="en-US" sz="1200" dirty="0" smtClean="0">
                <a:solidFill>
                  <a:schemeClr val="bg2"/>
                </a:solidFill>
                <a:latin typeface="Calibri" panose="020F0502020204030204" pitchFamily="34" charset="0"/>
                <a:cs typeface="Calibri" panose="020F0502020204030204" pitchFamily="34" charset="0"/>
              </a:rPr>
              <a:t>IT Provider: K. Underwood / R. Raman</a:t>
            </a:r>
            <a:r>
              <a:rPr lang="en-US" sz="1200" dirty="0">
                <a:solidFill>
                  <a:schemeClr val="bg2"/>
                </a:solidFill>
                <a:latin typeface="Calibri" panose="020F0502020204030204" pitchFamily="34" charset="0"/>
                <a:cs typeface="Calibri" panose="020F0502020204030204" pitchFamily="34" charset="0"/>
              </a:rPr>
              <a:t>	</a:t>
            </a:r>
          </a:p>
          <a:p>
            <a:pPr marL="1049338" indent="-1049338" defTabSz="522288">
              <a:lnSpc>
                <a:spcPct val="95000"/>
              </a:lnSpc>
              <a:spcBef>
                <a:spcPct val="0"/>
              </a:spcBef>
            </a:pPr>
            <a:r>
              <a:rPr lang="en-US" sz="1200" dirty="0" smtClean="0">
                <a:solidFill>
                  <a:schemeClr val="bg2"/>
                </a:solidFill>
                <a:latin typeface="Calibri" panose="020F0502020204030204" pitchFamily="34" charset="0"/>
                <a:cs typeface="Calibri" panose="020F0502020204030204" pitchFamily="34" charset="0"/>
              </a:rPr>
              <a:t>Program Mgr.: </a:t>
            </a:r>
            <a:r>
              <a:rPr lang="en-US" sz="1200" dirty="0">
                <a:solidFill>
                  <a:schemeClr val="bg2"/>
                </a:solidFill>
                <a:latin typeface="Calibri" panose="020F0502020204030204" pitchFamily="34" charset="0"/>
                <a:cs typeface="Calibri" panose="020F0502020204030204" pitchFamily="34" charset="0"/>
              </a:rPr>
              <a:t> </a:t>
            </a:r>
            <a:r>
              <a:rPr lang="en-US" sz="1200" dirty="0" smtClean="0">
                <a:solidFill>
                  <a:schemeClr val="bg2"/>
                </a:solidFill>
                <a:latin typeface="Calibri" panose="020F0502020204030204" pitchFamily="34" charset="0"/>
                <a:cs typeface="Calibri" panose="020F0502020204030204" pitchFamily="34" charset="0"/>
              </a:rPr>
              <a:t>N. Zubenko</a:t>
            </a:r>
          </a:p>
          <a:p>
            <a:pPr marL="1049338" indent="-1049338" defTabSz="522288">
              <a:lnSpc>
                <a:spcPct val="95000"/>
              </a:lnSpc>
              <a:spcBef>
                <a:spcPct val="0"/>
              </a:spcBef>
            </a:pPr>
            <a:r>
              <a:rPr lang="en-US" sz="1200" dirty="0" smtClean="0">
                <a:solidFill>
                  <a:schemeClr val="bg2"/>
                </a:solidFill>
                <a:latin typeface="Calibri" panose="020F0502020204030204" pitchFamily="34" charset="0"/>
                <a:cs typeface="Calibri" panose="020F0502020204030204" pitchFamily="34" charset="0"/>
              </a:rPr>
              <a:t>Service Lead: V. Wong</a:t>
            </a:r>
            <a:r>
              <a:rPr lang="en-US" sz="1200" dirty="0">
                <a:solidFill>
                  <a:schemeClr val="bg2"/>
                </a:solidFill>
                <a:latin typeface="Calibri" panose="020F0502020204030204" pitchFamily="34" charset="0"/>
                <a:cs typeface="Calibri" panose="020F0502020204030204" pitchFamily="34" charset="0"/>
              </a:rPr>
              <a:t>	</a:t>
            </a:r>
          </a:p>
          <a:p>
            <a:pPr marL="1049338" indent="-1049338" defTabSz="522288">
              <a:lnSpc>
                <a:spcPct val="95000"/>
              </a:lnSpc>
              <a:spcBef>
                <a:spcPct val="0"/>
              </a:spcBef>
            </a:pPr>
            <a:r>
              <a:rPr lang="en-US" sz="1200" dirty="0" smtClean="0">
                <a:solidFill>
                  <a:schemeClr val="bg2"/>
                </a:solidFill>
                <a:latin typeface="Calibri" panose="020F0502020204030204" pitchFamily="34" charset="0"/>
                <a:cs typeface="Calibri" panose="020F0502020204030204" pitchFamily="34" charset="0"/>
              </a:rPr>
              <a:t>Lead Architect :  R. Kaveti </a:t>
            </a:r>
          </a:p>
          <a:p>
            <a:pPr marL="1049338" indent="-1049338" defTabSz="522288">
              <a:lnSpc>
                <a:spcPct val="95000"/>
              </a:lnSpc>
              <a:spcBef>
                <a:spcPct val="0"/>
              </a:spcBef>
            </a:pPr>
            <a:r>
              <a:rPr lang="en-US" sz="1200" dirty="0" smtClean="0">
                <a:solidFill>
                  <a:schemeClr val="bg2"/>
                </a:solidFill>
                <a:latin typeface="Calibri" panose="020F0502020204030204" pitchFamily="34" charset="0"/>
                <a:cs typeface="Calibri" panose="020F0502020204030204" pitchFamily="34" charset="0"/>
              </a:rPr>
              <a:t>SME: Erica Thomas</a:t>
            </a:r>
            <a:endParaRPr lang="en-US" sz="1200" dirty="0">
              <a:solidFill>
                <a:schemeClr val="bg2"/>
              </a:solidFill>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37575237"/>
              </p:ext>
            </p:extLst>
          </p:nvPr>
        </p:nvGraphicFramePr>
        <p:xfrm>
          <a:off x="801884" y="4255168"/>
          <a:ext cx="3454399" cy="482600"/>
        </p:xfrm>
        <a:graphic>
          <a:graphicData uri="http://schemas.openxmlformats.org/drawingml/2006/table">
            <a:tbl>
              <a:tblPr firstRow="1" bandRow="1">
                <a:tableStyleId>{073A0DAA-6AF3-43AB-8588-CEC1D06C72B9}</a:tableStyleId>
              </a:tblPr>
              <a:tblGrid>
                <a:gridCol w="657981">
                  <a:extLst>
                    <a:ext uri="{9D8B030D-6E8A-4147-A177-3AD203B41FA5}">
                      <a16:colId xmlns:a16="http://schemas.microsoft.com/office/drawing/2014/main" val="20000"/>
                    </a:ext>
                  </a:extLst>
                </a:gridCol>
                <a:gridCol w="740228">
                  <a:extLst>
                    <a:ext uri="{9D8B030D-6E8A-4147-A177-3AD203B41FA5}">
                      <a16:colId xmlns:a16="http://schemas.microsoft.com/office/drawing/2014/main" val="20001"/>
                    </a:ext>
                  </a:extLst>
                </a:gridCol>
                <a:gridCol w="740228">
                  <a:extLst>
                    <a:ext uri="{9D8B030D-6E8A-4147-A177-3AD203B41FA5}">
                      <a16:colId xmlns:a16="http://schemas.microsoft.com/office/drawing/2014/main" val="20002"/>
                    </a:ext>
                  </a:extLst>
                </a:gridCol>
                <a:gridCol w="657981">
                  <a:extLst>
                    <a:ext uri="{9D8B030D-6E8A-4147-A177-3AD203B41FA5}">
                      <a16:colId xmlns:a16="http://schemas.microsoft.com/office/drawing/2014/main" val="20003"/>
                    </a:ext>
                  </a:extLst>
                </a:gridCol>
                <a:gridCol w="657981">
                  <a:extLst>
                    <a:ext uri="{9D8B030D-6E8A-4147-A177-3AD203B41FA5}">
                      <a16:colId xmlns:a16="http://schemas.microsoft.com/office/drawing/2014/main" val="1942077731"/>
                    </a:ext>
                  </a:extLst>
                </a:gridCol>
              </a:tblGrid>
              <a:tr h="228600">
                <a:tc>
                  <a:txBody>
                    <a:bodyPr/>
                    <a:lstStyle/>
                    <a:p>
                      <a:pPr algn="ctr"/>
                      <a:r>
                        <a:rPr lang="en-US" sz="800" dirty="0" smtClean="0"/>
                        <a:t>2017</a:t>
                      </a:r>
                      <a:endParaRPr lang="en-US" sz="800" dirty="0"/>
                    </a:p>
                  </a:txBody>
                  <a:tcPr marL="121920" marR="121920"/>
                </a:tc>
                <a:tc>
                  <a:txBody>
                    <a:bodyPr/>
                    <a:lstStyle/>
                    <a:p>
                      <a:pPr algn="ctr"/>
                      <a:r>
                        <a:rPr lang="en-US" sz="800" dirty="0" smtClean="0"/>
                        <a:t>2018</a:t>
                      </a:r>
                      <a:endParaRPr lang="en-US" sz="800" dirty="0"/>
                    </a:p>
                  </a:txBody>
                  <a:tcPr marL="121920" marR="121920"/>
                </a:tc>
                <a:tc>
                  <a:txBody>
                    <a:bodyPr/>
                    <a:lstStyle/>
                    <a:p>
                      <a:pPr algn="ctr"/>
                      <a:r>
                        <a:rPr lang="en-US" sz="800" dirty="0" smtClean="0"/>
                        <a:t>2019</a:t>
                      </a:r>
                      <a:endParaRPr lang="en-US" sz="800" dirty="0"/>
                    </a:p>
                  </a:txBody>
                  <a:tcPr marL="121920" marR="121920"/>
                </a:tc>
                <a:tc>
                  <a:txBody>
                    <a:bodyPr/>
                    <a:lstStyle/>
                    <a:p>
                      <a:pPr algn="ctr"/>
                      <a:r>
                        <a:rPr lang="en-US" sz="800" dirty="0" smtClean="0"/>
                        <a:t>2020</a:t>
                      </a:r>
                      <a:endParaRPr lang="en-US" sz="800" dirty="0"/>
                    </a:p>
                  </a:txBody>
                  <a:tcPr marL="121920" marR="121920"/>
                </a:tc>
                <a:tc>
                  <a:txBody>
                    <a:bodyPr/>
                    <a:lstStyle/>
                    <a:p>
                      <a:pPr algn="ctr"/>
                      <a:r>
                        <a:rPr lang="en-US" sz="800" dirty="0" smtClean="0"/>
                        <a:t>Total</a:t>
                      </a:r>
                      <a:endParaRPr lang="en-US" sz="800" dirty="0"/>
                    </a:p>
                  </a:txBody>
                  <a:tcPr marL="121920" marR="121920"/>
                </a:tc>
                <a:extLst>
                  <a:ext uri="{0D108BD9-81ED-4DB2-BD59-A6C34878D82A}">
                    <a16:rowId xmlns:a16="http://schemas.microsoft.com/office/drawing/2014/main" val="10000"/>
                  </a:ext>
                </a:extLst>
              </a:tr>
              <a:tr h="254000">
                <a:tc>
                  <a:txBody>
                    <a:bodyPr/>
                    <a:lstStyle/>
                    <a:p>
                      <a:pPr algn="ctr"/>
                      <a:r>
                        <a:rPr lang="en-US" sz="800" dirty="0" smtClean="0"/>
                        <a:t>0.7</a:t>
                      </a:r>
                      <a:endParaRPr lang="en-US" sz="800" dirty="0"/>
                    </a:p>
                  </a:txBody>
                  <a:tcPr marL="121920" marR="121920"/>
                </a:tc>
                <a:tc>
                  <a:txBody>
                    <a:bodyPr/>
                    <a:lstStyle/>
                    <a:p>
                      <a:pPr algn="ctr"/>
                      <a:r>
                        <a:rPr lang="en-US" sz="800" dirty="0" smtClean="0"/>
                        <a:t>11.8</a:t>
                      </a:r>
                      <a:endParaRPr lang="en-US" sz="800" dirty="0"/>
                    </a:p>
                  </a:txBody>
                  <a:tcPr marL="121920" marR="121920"/>
                </a:tc>
                <a:tc>
                  <a:txBody>
                    <a:bodyPr/>
                    <a:lstStyle/>
                    <a:p>
                      <a:pPr algn="ctr"/>
                      <a:r>
                        <a:rPr lang="en-US" sz="800" dirty="0" smtClean="0"/>
                        <a:t>11.1</a:t>
                      </a:r>
                      <a:endParaRPr lang="en-US" sz="800" dirty="0"/>
                    </a:p>
                  </a:txBody>
                  <a:tcPr marL="121920" marR="121920"/>
                </a:tc>
                <a:tc>
                  <a:txBody>
                    <a:bodyPr/>
                    <a:lstStyle/>
                    <a:p>
                      <a:pPr algn="ctr"/>
                      <a:r>
                        <a:rPr lang="en-US" sz="800" dirty="0" smtClean="0"/>
                        <a:t>6.9</a:t>
                      </a:r>
                    </a:p>
                  </a:txBody>
                  <a:tcPr marL="121920" marR="121920"/>
                </a:tc>
                <a:tc>
                  <a:txBody>
                    <a:bodyPr/>
                    <a:lstStyle/>
                    <a:p>
                      <a:pPr algn="ctr"/>
                      <a:r>
                        <a:rPr lang="en-US" sz="800" dirty="0" smtClean="0"/>
                        <a:t>30.5</a:t>
                      </a:r>
                    </a:p>
                  </a:txBody>
                  <a:tcPr marL="121920" marR="121920"/>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867030457"/>
              </p:ext>
            </p:extLst>
          </p:nvPr>
        </p:nvGraphicFramePr>
        <p:xfrm>
          <a:off x="812800" y="5100308"/>
          <a:ext cx="4064000" cy="482600"/>
        </p:xfrm>
        <a:graphic>
          <a:graphicData uri="http://schemas.openxmlformats.org/drawingml/2006/table">
            <a:tbl>
              <a:tblPr firstRow="1" bandRow="1">
                <a:tableStyleId>{073A0DAA-6AF3-43AB-8588-CEC1D06C72B9}</a:tableStyleId>
              </a:tblPr>
              <a:tblGrid>
                <a:gridCol w="6096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711200">
                  <a:extLst>
                    <a:ext uri="{9D8B030D-6E8A-4147-A177-3AD203B41FA5}">
                      <a16:colId xmlns:a16="http://schemas.microsoft.com/office/drawing/2014/main" val="1942077731"/>
                    </a:ext>
                  </a:extLst>
                </a:gridCol>
                <a:gridCol w="609600">
                  <a:extLst>
                    <a:ext uri="{9D8B030D-6E8A-4147-A177-3AD203B41FA5}">
                      <a16:colId xmlns:a16="http://schemas.microsoft.com/office/drawing/2014/main" val="3743131251"/>
                    </a:ext>
                  </a:extLst>
                </a:gridCol>
              </a:tblGrid>
              <a:tr h="228600">
                <a:tc>
                  <a:txBody>
                    <a:bodyPr/>
                    <a:lstStyle/>
                    <a:p>
                      <a:pPr algn="ctr"/>
                      <a:r>
                        <a:rPr lang="en-US" sz="800" dirty="0" smtClean="0"/>
                        <a:t>2017</a:t>
                      </a:r>
                      <a:endParaRPr lang="en-US" sz="800" dirty="0"/>
                    </a:p>
                  </a:txBody>
                  <a:tcPr marL="121920" marR="121920"/>
                </a:tc>
                <a:tc>
                  <a:txBody>
                    <a:bodyPr/>
                    <a:lstStyle/>
                    <a:p>
                      <a:pPr algn="ctr"/>
                      <a:r>
                        <a:rPr lang="en-US" sz="800" dirty="0" smtClean="0"/>
                        <a:t>2018</a:t>
                      </a:r>
                      <a:endParaRPr lang="en-US" sz="800" dirty="0"/>
                    </a:p>
                  </a:txBody>
                  <a:tcPr marL="121920" marR="121920"/>
                </a:tc>
                <a:tc>
                  <a:txBody>
                    <a:bodyPr/>
                    <a:lstStyle/>
                    <a:p>
                      <a:pPr algn="ctr"/>
                      <a:r>
                        <a:rPr lang="en-US" sz="800" dirty="0" smtClean="0"/>
                        <a:t>2019</a:t>
                      </a:r>
                      <a:endParaRPr lang="en-US" sz="800" dirty="0"/>
                    </a:p>
                  </a:txBody>
                  <a:tcPr marL="121920" marR="121920"/>
                </a:tc>
                <a:tc>
                  <a:txBody>
                    <a:bodyPr/>
                    <a:lstStyle/>
                    <a:p>
                      <a:pPr algn="ctr"/>
                      <a:r>
                        <a:rPr lang="en-US" sz="800" dirty="0" smtClean="0"/>
                        <a:t>2020</a:t>
                      </a:r>
                      <a:endParaRPr lang="en-US" sz="800" dirty="0"/>
                    </a:p>
                  </a:txBody>
                  <a:tcPr marL="121920" marR="121920"/>
                </a:tc>
                <a:tc>
                  <a:txBody>
                    <a:bodyPr/>
                    <a:lstStyle/>
                    <a:p>
                      <a:pPr algn="ctr"/>
                      <a:r>
                        <a:rPr lang="en-US" sz="800" dirty="0" smtClean="0"/>
                        <a:t>2021</a:t>
                      </a:r>
                      <a:endParaRPr lang="en-US" sz="800" dirty="0"/>
                    </a:p>
                  </a:txBody>
                  <a:tcPr marL="121920" marR="121920"/>
                </a:tc>
                <a:tc>
                  <a:txBody>
                    <a:bodyPr/>
                    <a:lstStyle/>
                    <a:p>
                      <a:pPr algn="ctr"/>
                      <a:r>
                        <a:rPr lang="en-US" sz="800" dirty="0" smtClean="0"/>
                        <a:t>2022</a:t>
                      </a:r>
                      <a:endParaRPr lang="en-US" sz="800" dirty="0"/>
                    </a:p>
                  </a:txBody>
                  <a:tcPr marL="121920" marR="121920"/>
                </a:tc>
                <a:extLst>
                  <a:ext uri="{0D108BD9-81ED-4DB2-BD59-A6C34878D82A}">
                    <a16:rowId xmlns:a16="http://schemas.microsoft.com/office/drawing/2014/main" val="10000"/>
                  </a:ext>
                </a:extLst>
              </a:tr>
              <a:tr h="254000">
                <a:tc>
                  <a:txBody>
                    <a:bodyPr/>
                    <a:lstStyle/>
                    <a:p>
                      <a:pPr algn="ctr"/>
                      <a:r>
                        <a:rPr lang="en-US" sz="800" dirty="0" smtClean="0"/>
                        <a:t>0</a:t>
                      </a:r>
                      <a:endParaRPr lang="en-US" sz="800" dirty="0"/>
                    </a:p>
                  </a:txBody>
                  <a:tcPr marL="121920" marR="121920"/>
                </a:tc>
                <a:tc>
                  <a:txBody>
                    <a:bodyPr/>
                    <a:lstStyle/>
                    <a:p>
                      <a:pPr algn="ctr"/>
                      <a:r>
                        <a:rPr lang="en-US" sz="800" dirty="0" smtClean="0"/>
                        <a:t>0</a:t>
                      </a:r>
                      <a:endParaRPr lang="en-US" sz="800" dirty="0"/>
                    </a:p>
                  </a:txBody>
                  <a:tcPr marL="121920" marR="121920"/>
                </a:tc>
                <a:tc>
                  <a:txBody>
                    <a:bodyPr/>
                    <a:lstStyle/>
                    <a:p>
                      <a:pPr algn="ctr"/>
                      <a:r>
                        <a:rPr lang="en-US" sz="800" dirty="0" smtClean="0"/>
                        <a:t>5 </a:t>
                      </a:r>
                      <a:endParaRPr lang="en-US" sz="800" dirty="0"/>
                    </a:p>
                  </a:txBody>
                  <a:tcPr marL="121920" marR="121920"/>
                </a:tc>
                <a:tc>
                  <a:txBody>
                    <a:bodyPr/>
                    <a:lstStyle/>
                    <a:p>
                      <a:pPr algn="ctr"/>
                      <a:r>
                        <a:rPr lang="en-US" sz="800" dirty="0" smtClean="0"/>
                        <a:t>10</a:t>
                      </a:r>
                    </a:p>
                  </a:txBody>
                  <a:tcPr marL="121920" marR="121920"/>
                </a:tc>
                <a:tc>
                  <a:txBody>
                    <a:bodyPr/>
                    <a:lstStyle/>
                    <a:p>
                      <a:pPr algn="ctr"/>
                      <a:r>
                        <a:rPr lang="en-US" sz="800" dirty="0" smtClean="0"/>
                        <a:t>12</a:t>
                      </a:r>
                    </a:p>
                  </a:txBody>
                  <a:tcPr marL="121920" marR="121920"/>
                </a:tc>
                <a:tc>
                  <a:txBody>
                    <a:bodyPr/>
                    <a:lstStyle/>
                    <a:p>
                      <a:pPr algn="ctr"/>
                      <a:r>
                        <a:rPr lang="en-US" sz="800" dirty="0" smtClean="0"/>
                        <a:t>15</a:t>
                      </a:r>
                    </a:p>
                  </a:txBody>
                  <a:tcPr marL="121920" marR="121920"/>
                </a:tc>
                <a:extLst>
                  <a:ext uri="{0D108BD9-81ED-4DB2-BD59-A6C34878D82A}">
                    <a16:rowId xmlns:a16="http://schemas.microsoft.com/office/drawing/2014/main" val="10001"/>
                  </a:ext>
                </a:extLst>
              </a:tr>
            </a:tbl>
          </a:graphicData>
        </a:graphic>
      </p:graphicFrame>
      <p:sp>
        <p:nvSpPr>
          <p:cNvPr id="26" name="TextBox 25"/>
          <p:cNvSpPr txBox="1"/>
          <p:nvPr/>
        </p:nvSpPr>
        <p:spPr>
          <a:xfrm>
            <a:off x="8991600" y="228600"/>
            <a:ext cx="1701107" cy="769441"/>
          </a:xfrm>
          <a:prstGeom prst="rect">
            <a:avLst/>
          </a:prstGeom>
          <a:noFill/>
        </p:spPr>
        <p:txBody>
          <a:bodyPr wrap="none" rtlCol="0">
            <a:spAutoFit/>
          </a:bodyPr>
          <a:lstStyle/>
          <a:p>
            <a:r>
              <a:rPr lang="en-US" sz="4400" dirty="0" smtClean="0">
                <a:solidFill>
                  <a:srgbClr val="FF0000"/>
                </a:solidFill>
                <a:latin typeface="Calibri"/>
                <a:cs typeface="Calibri"/>
              </a:rPr>
              <a:t>DRAFT</a:t>
            </a:r>
            <a:endParaRPr lang="en-US" sz="4400" dirty="0">
              <a:solidFill>
                <a:srgbClr val="FF0000"/>
              </a:solidFill>
              <a:latin typeface="Calibri"/>
              <a:cs typeface="Calibri"/>
            </a:endParaRPr>
          </a:p>
        </p:txBody>
      </p:sp>
    </p:spTree>
    <p:extLst>
      <p:ext uri="{BB962C8B-B14F-4D97-AF65-F5344CB8AC3E}">
        <p14:creationId xmlns:p14="http://schemas.microsoft.com/office/powerpoint/2010/main" val="397054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4784" y="227016"/>
            <a:ext cx="10987616" cy="396875"/>
          </a:xfrm>
          <a:prstGeom prst="rect">
            <a:avLst/>
          </a:prstGeom>
        </p:spPr>
        <p:txBody>
          <a:bodyPr/>
          <a:lstStyle>
            <a:lvl1pPr algn="l" rtl="0" eaLnBrk="0" fontAlgn="base" hangingPunct="0">
              <a:lnSpc>
                <a:spcPct val="95000"/>
              </a:lnSpc>
              <a:spcBef>
                <a:spcPct val="0"/>
              </a:spcBef>
              <a:spcAft>
                <a:spcPct val="0"/>
              </a:spcAft>
              <a:defRPr sz="2400">
                <a:solidFill>
                  <a:schemeClr val="bg2"/>
                </a:solidFill>
                <a:latin typeface="+mj-lt"/>
                <a:ea typeface="+mj-ea"/>
                <a:cs typeface="+mj-cs"/>
              </a:defRPr>
            </a:lvl1pPr>
            <a:lvl2pPr algn="l" rtl="0" eaLnBrk="0" fontAlgn="base" hangingPunct="0">
              <a:lnSpc>
                <a:spcPct val="95000"/>
              </a:lnSpc>
              <a:spcBef>
                <a:spcPct val="0"/>
              </a:spcBef>
              <a:spcAft>
                <a:spcPct val="0"/>
              </a:spcAft>
              <a:defRPr sz="2400">
                <a:solidFill>
                  <a:schemeClr val="bg2"/>
                </a:solidFill>
                <a:latin typeface="Arial" charset="0"/>
              </a:defRPr>
            </a:lvl2pPr>
            <a:lvl3pPr algn="l" rtl="0" eaLnBrk="0" fontAlgn="base" hangingPunct="0">
              <a:lnSpc>
                <a:spcPct val="95000"/>
              </a:lnSpc>
              <a:spcBef>
                <a:spcPct val="0"/>
              </a:spcBef>
              <a:spcAft>
                <a:spcPct val="0"/>
              </a:spcAft>
              <a:defRPr sz="2400">
                <a:solidFill>
                  <a:schemeClr val="bg2"/>
                </a:solidFill>
                <a:latin typeface="Arial" charset="0"/>
              </a:defRPr>
            </a:lvl3pPr>
            <a:lvl4pPr algn="l" rtl="0" eaLnBrk="0" fontAlgn="base" hangingPunct="0">
              <a:lnSpc>
                <a:spcPct val="95000"/>
              </a:lnSpc>
              <a:spcBef>
                <a:spcPct val="0"/>
              </a:spcBef>
              <a:spcAft>
                <a:spcPct val="0"/>
              </a:spcAft>
              <a:defRPr sz="2400">
                <a:solidFill>
                  <a:schemeClr val="bg2"/>
                </a:solidFill>
                <a:latin typeface="Arial" charset="0"/>
              </a:defRPr>
            </a:lvl4pPr>
            <a:lvl5pPr algn="l" rtl="0" eaLnBrk="0" fontAlgn="base" hangingPunct="0">
              <a:lnSpc>
                <a:spcPct val="95000"/>
              </a:lnSpc>
              <a:spcBef>
                <a:spcPct val="0"/>
              </a:spcBef>
              <a:spcAft>
                <a:spcPct val="0"/>
              </a:spcAft>
              <a:defRPr sz="2400">
                <a:solidFill>
                  <a:schemeClr val="bg2"/>
                </a:solidFill>
                <a:latin typeface="Arial" charset="0"/>
              </a:defRPr>
            </a:lvl5pPr>
            <a:lvl6pPr marL="457200" algn="l" rtl="0" eaLnBrk="1" fontAlgn="base" hangingPunct="1">
              <a:lnSpc>
                <a:spcPct val="95000"/>
              </a:lnSpc>
              <a:spcBef>
                <a:spcPct val="0"/>
              </a:spcBef>
              <a:spcAft>
                <a:spcPct val="0"/>
              </a:spcAft>
              <a:defRPr sz="2800">
                <a:solidFill>
                  <a:schemeClr val="bg2"/>
                </a:solidFill>
                <a:latin typeface="Arial" charset="0"/>
              </a:defRPr>
            </a:lvl6pPr>
            <a:lvl7pPr marL="914400" algn="l" rtl="0" eaLnBrk="1" fontAlgn="base" hangingPunct="1">
              <a:lnSpc>
                <a:spcPct val="95000"/>
              </a:lnSpc>
              <a:spcBef>
                <a:spcPct val="0"/>
              </a:spcBef>
              <a:spcAft>
                <a:spcPct val="0"/>
              </a:spcAft>
              <a:defRPr sz="2800">
                <a:solidFill>
                  <a:schemeClr val="bg2"/>
                </a:solidFill>
                <a:latin typeface="Arial" charset="0"/>
              </a:defRPr>
            </a:lvl7pPr>
            <a:lvl8pPr marL="1371600" algn="l" rtl="0" eaLnBrk="1" fontAlgn="base" hangingPunct="1">
              <a:lnSpc>
                <a:spcPct val="95000"/>
              </a:lnSpc>
              <a:spcBef>
                <a:spcPct val="0"/>
              </a:spcBef>
              <a:spcAft>
                <a:spcPct val="0"/>
              </a:spcAft>
              <a:defRPr sz="2800">
                <a:solidFill>
                  <a:schemeClr val="bg2"/>
                </a:solidFill>
                <a:latin typeface="Arial" charset="0"/>
              </a:defRPr>
            </a:lvl8pPr>
            <a:lvl9pPr marL="1828800" algn="l" rtl="0" eaLnBrk="1" fontAlgn="base" hangingPunct="1">
              <a:lnSpc>
                <a:spcPct val="95000"/>
              </a:lnSpc>
              <a:spcBef>
                <a:spcPct val="0"/>
              </a:spcBef>
              <a:spcAft>
                <a:spcPct val="0"/>
              </a:spcAft>
              <a:defRPr sz="2800">
                <a:solidFill>
                  <a:schemeClr val="bg2"/>
                </a:solidFill>
                <a:latin typeface="Arial" charset="0"/>
              </a:defRPr>
            </a:lvl9pPr>
          </a:lstStyle>
          <a:p>
            <a:r>
              <a:rPr lang="en-US" sz="2000" b="1" kern="0" dirty="0" smtClean="0">
                <a:latin typeface="Calibri" panose="020F0502020204030204" pitchFamily="34" charset="0"/>
              </a:rPr>
              <a:t>Target Enterprise Billing Architecture </a:t>
            </a:r>
            <a:endParaRPr lang="en-US" sz="2000" b="1" kern="0" baseline="30000" dirty="0">
              <a:latin typeface="Calibri" panose="020F0502020204030204" pitchFamily="34" charset="0"/>
            </a:endParaRPr>
          </a:p>
        </p:txBody>
      </p:sp>
      <p:sp>
        <p:nvSpPr>
          <p:cNvPr id="4" name="TextBox 3"/>
          <p:cNvSpPr txBox="1"/>
          <p:nvPr/>
        </p:nvSpPr>
        <p:spPr>
          <a:xfrm>
            <a:off x="152400" y="707916"/>
            <a:ext cx="4267200" cy="4308872"/>
          </a:xfrm>
          <a:prstGeom prst="rect">
            <a:avLst/>
          </a:prstGeom>
          <a:noFill/>
        </p:spPr>
        <p:txBody>
          <a:bodyPr wrap="square" rtlCol="0">
            <a:spAutoFit/>
          </a:bodyPr>
          <a:lstStyle/>
          <a:p>
            <a:pPr lvl="0"/>
            <a:r>
              <a:rPr lang="en-US" sz="1200" b="1" dirty="0">
                <a:solidFill>
                  <a:srgbClr val="000000"/>
                </a:solidFill>
                <a:latin typeface="Calibri" panose="020F0502020204030204" pitchFamily="34" charset="0"/>
                <a:ea typeface="Calibri" panose="020F0502020204030204" pitchFamily="34" charset="0"/>
              </a:rPr>
              <a:t>01 Operational/Process Stream and Data Governance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Invoicing/Billing template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Product/Services/Activities hierarchy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a:t>
            </a:r>
            <a:r>
              <a:rPr lang="en-US" sz="1200" dirty="0" smtClean="0">
                <a:solidFill>
                  <a:srgbClr val="000000"/>
                </a:solidFill>
                <a:latin typeface="Calibri" panose="020F0502020204030204" pitchFamily="34" charset="0"/>
                <a:ea typeface="Calibri" panose="020F0502020204030204" pitchFamily="34" charset="0"/>
              </a:rPr>
              <a:t>Fee flow </a:t>
            </a:r>
            <a:r>
              <a:rPr lang="en-US" sz="1200" dirty="0">
                <a:solidFill>
                  <a:srgbClr val="000000"/>
                </a:solidFill>
                <a:latin typeface="Calibri" panose="020F0502020204030204" pitchFamily="34" charset="0"/>
                <a:ea typeface="Calibri" panose="020F0502020204030204" pitchFamily="34" charset="0"/>
              </a:rPr>
              <a:t>templates for Enterprise</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operating model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Defining standard data governance process and approval </a:t>
            </a:r>
            <a:r>
              <a:rPr lang="en-US" sz="1200" dirty="0" smtClean="0">
                <a:solidFill>
                  <a:srgbClr val="000000"/>
                </a:solidFill>
                <a:latin typeface="Calibri" panose="020F0502020204030204" pitchFamily="34" charset="0"/>
                <a:ea typeface="Calibri" panose="020F0502020204030204" pitchFamily="34" charset="0"/>
              </a:rPr>
              <a:t>process</a:t>
            </a:r>
          </a:p>
          <a:p>
            <a:pPr marL="168275" lvl="0"/>
            <a:endParaRPr lang="en-US" sz="1200" b="1" dirty="0" smtClean="0">
              <a:solidFill>
                <a:srgbClr val="000000"/>
              </a:solidFill>
              <a:latin typeface="Calibri" panose="020F0502020204030204" pitchFamily="34" charset="0"/>
              <a:ea typeface="Calibri" panose="020F0502020204030204" pitchFamily="34" charset="0"/>
            </a:endParaRPr>
          </a:p>
          <a:p>
            <a:pPr lvl="0"/>
            <a:r>
              <a:rPr lang="en-US" sz="1200" b="1" dirty="0" smtClean="0">
                <a:solidFill>
                  <a:srgbClr val="000000"/>
                </a:solidFill>
                <a:latin typeface="Calibri" panose="020F0502020204030204" pitchFamily="34" charset="0"/>
                <a:ea typeface="Calibri" panose="020F0502020204030204" pitchFamily="34" charset="0"/>
              </a:rPr>
              <a:t>02 </a:t>
            </a:r>
            <a:r>
              <a:rPr lang="en-US" sz="1200" b="1" dirty="0">
                <a:solidFill>
                  <a:srgbClr val="000000"/>
                </a:solidFill>
                <a:latin typeface="Calibri" panose="020F0502020204030204" pitchFamily="34" charset="0"/>
                <a:ea typeface="Calibri" panose="020F0502020204030204" pitchFamily="34" charset="0"/>
              </a:rPr>
              <a:t>Data Acquisition</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Automation of manual uploads </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Utilization of enterprise data management </a:t>
            </a:r>
            <a:r>
              <a:rPr lang="en-US" sz="1200" dirty="0" smtClean="0">
                <a:solidFill>
                  <a:srgbClr val="000000"/>
                </a:solidFill>
                <a:latin typeface="Calibri" panose="020F0502020204030204" pitchFamily="34" charset="0"/>
                <a:ea typeface="Calibri" panose="020F0502020204030204" pitchFamily="34" charset="0"/>
              </a:rPr>
              <a:t>services</a:t>
            </a:r>
          </a:p>
          <a:p>
            <a:pPr marL="168275" lvl="0"/>
            <a:endParaRPr lang="en-US" sz="1100" dirty="0" smtClean="0">
              <a:solidFill>
                <a:srgbClr val="000000"/>
              </a:solidFill>
              <a:latin typeface="Calibri" panose="020F0502020204030204" pitchFamily="34" charset="0"/>
              <a:ea typeface="Calibri" panose="020F0502020204030204" pitchFamily="34" charset="0"/>
            </a:endParaRPr>
          </a:p>
          <a:p>
            <a:r>
              <a:rPr lang="en-US" sz="1200" b="1" dirty="0" smtClean="0">
                <a:solidFill>
                  <a:srgbClr val="000000"/>
                </a:solidFill>
                <a:latin typeface="Calibri" panose="020F0502020204030204" pitchFamily="34" charset="0"/>
                <a:ea typeface="Calibri" panose="020F0502020204030204" pitchFamily="34" charset="0"/>
              </a:rPr>
              <a:t>03 </a:t>
            </a:r>
            <a:r>
              <a:rPr lang="en-US" sz="1200" b="1" dirty="0">
                <a:solidFill>
                  <a:srgbClr val="000000"/>
                </a:solidFill>
                <a:latin typeface="Calibri" panose="020F0502020204030204" pitchFamily="34" charset="0"/>
                <a:ea typeface="Calibri" panose="020F0502020204030204" pitchFamily="34" charset="0"/>
              </a:rPr>
              <a:t>Master Data Management</a:t>
            </a:r>
          </a:p>
          <a:p>
            <a:pPr marL="342900" lvl="0" indent="-174625">
              <a:buFont typeface="+mj-lt"/>
              <a:buAutoNum type="arabicPeriod"/>
            </a:pPr>
            <a:r>
              <a:rPr lang="en-US" sz="1200" dirty="0" smtClean="0">
                <a:solidFill>
                  <a:srgbClr val="000000"/>
                </a:solidFill>
                <a:latin typeface="Calibri" panose="020F0502020204030204" pitchFamily="34" charset="0"/>
                <a:ea typeface="Calibri" panose="020F0502020204030204" pitchFamily="34" charset="0"/>
              </a:rPr>
              <a:t>Master </a:t>
            </a:r>
            <a:r>
              <a:rPr lang="en-US" sz="1200" dirty="0">
                <a:solidFill>
                  <a:srgbClr val="000000"/>
                </a:solidFill>
                <a:latin typeface="Calibri" panose="020F0502020204030204" pitchFamily="34" charset="0"/>
                <a:ea typeface="Calibri" panose="020F0502020204030204" pitchFamily="34" charset="0"/>
              </a:rPr>
              <a:t>Data Classes Management ( Account Master, FX </a:t>
            </a:r>
            <a:r>
              <a:rPr lang="en-US" sz="1200" dirty="0" smtClean="0">
                <a:solidFill>
                  <a:srgbClr val="000000"/>
                </a:solidFill>
                <a:latin typeface="Calibri" panose="020F0502020204030204" pitchFamily="34" charset="0"/>
                <a:ea typeface="Calibri" panose="020F0502020204030204" pitchFamily="34" charset="0"/>
              </a:rPr>
              <a:t>Rates)</a:t>
            </a:r>
          </a:p>
          <a:p>
            <a:pPr marL="34290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Product Catalog On-boarding</a:t>
            </a:r>
          </a:p>
          <a:p>
            <a:pPr marL="168275" lvl="0"/>
            <a:endParaRPr lang="en-US" sz="1100" dirty="0">
              <a:solidFill>
                <a:srgbClr val="000000"/>
              </a:solidFill>
              <a:latin typeface="Calibri" panose="020F0502020204030204" pitchFamily="34" charset="0"/>
              <a:ea typeface="Calibri" panose="020F0502020204030204" pitchFamily="34" charset="0"/>
            </a:endParaRPr>
          </a:p>
          <a:p>
            <a:pPr lvl="0"/>
            <a:r>
              <a:rPr lang="en-US" sz="1200" b="1" dirty="0" smtClean="0">
                <a:solidFill>
                  <a:srgbClr val="000000"/>
                </a:solidFill>
                <a:latin typeface="Calibri" panose="020F0502020204030204" pitchFamily="34" charset="0"/>
                <a:ea typeface="Calibri" panose="020F0502020204030204" pitchFamily="34" charset="0"/>
              </a:rPr>
              <a:t>04 Fee </a:t>
            </a:r>
            <a:r>
              <a:rPr lang="en-US" sz="1200" b="1" dirty="0">
                <a:solidFill>
                  <a:srgbClr val="000000"/>
                </a:solidFill>
                <a:latin typeface="Calibri" panose="020F0502020204030204" pitchFamily="34" charset="0"/>
                <a:ea typeface="Calibri" panose="020F0502020204030204" pitchFamily="34" charset="0"/>
              </a:rPr>
              <a:t>Flow  and Pricing</a:t>
            </a:r>
          </a:p>
          <a:p>
            <a:pPr marL="342900" lvl="0" indent="-174625">
              <a:buFont typeface="+mj-lt"/>
              <a:buAutoNum type="arabicPeriod"/>
            </a:pPr>
            <a:r>
              <a:rPr lang="en-US" sz="1200" dirty="0" smtClean="0">
                <a:solidFill>
                  <a:srgbClr val="000000"/>
                </a:solidFill>
                <a:latin typeface="Calibri" panose="020F0502020204030204" pitchFamily="34" charset="0"/>
                <a:ea typeface="Calibri" panose="020F0502020204030204" pitchFamily="34" charset="0"/>
              </a:rPr>
              <a:t>Create and Maintain Product Catalog via RDH</a:t>
            </a:r>
            <a:endParaRPr lang="en-US" sz="1200" dirty="0">
              <a:solidFill>
                <a:srgbClr val="000000"/>
              </a:solidFill>
              <a:latin typeface="Calibri" panose="020F0502020204030204" pitchFamily="34" charset="0"/>
              <a:ea typeface="Calibri" panose="020F0502020204030204" pitchFamily="34" charset="0"/>
            </a:endParaRP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Work Flow Capability for approvals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Eliminate manual intervention in the fee schedule setup </a:t>
            </a:r>
            <a:r>
              <a:rPr lang="en-US" sz="1200" dirty="0" smtClean="0">
                <a:solidFill>
                  <a:srgbClr val="000000"/>
                </a:solidFill>
                <a:latin typeface="Calibri" panose="020F0502020204030204" pitchFamily="34" charset="0"/>
                <a:ea typeface="Calibri" panose="020F0502020204030204" pitchFamily="34" charset="0"/>
              </a:rPr>
              <a:t>process</a:t>
            </a:r>
          </a:p>
          <a:p>
            <a:pPr marL="168275" lvl="0"/>
            <a:endParaRPr lang="en-US" sz="1200" dirty="0">
              <a:solidFill>
                <a:srgbClr val="000000"/>
              </a:solidFill>
              <a:latin typeface="Calibri" panose="020F0502020204030204" pitchFamily="34" charset="0"/>
              <a:ea typeface="Calibri" panose="020F0502020204030204" pitchFamily="34" charset="0"/>
            </a:endParaRPr>
          </a:p>
        </p:txBody>
      </p:sp>
      <p:sp>
        <p:nvSpPr>
          <p:cNvPr id="7" name="TextBox 6"/>
          <p:cNvSpPr txBox="1"/>
          <p:nvPr/>
        </p:nvSpPr>
        <p:spPr>
          <a:xfrm>
            <a:off x="6934200" y="4876800"/>
            <a:ext cx="5181600" cy="1754326"/>
          </a:xfrm>
          <a:prstGeom prst="rect">
            <a:avLst/>
          </a:prstGeom>
          <a:noFill/>
        </p:spPr>
        <p:txBody>
          <a:bodyPr wrap="square" rtlCol="0">
            <a:spAutoFit/>
          </a:bodyPr>
          <a:lstStyle/>
          <a:p>
            <a:r>
              <a:rPr lang="en-US" sz="1200" b="1" dirty="0" smtClean="0">
                <a:solidFill>
                  <a:srgbClr val="000000"/>
                </a:solidFill>
                <a:latin typeface="Calibri" panose="020F0502020204030204" pitchFamily="34" charset="0"/>
                <a:ea typeface="Calibri" panose="020F0502020204030204" pitchFamily="34" charset="0"/>
              </a:rPr>
              <a:t> 06 </a:t>
            </a:r>
            <a:r>
              <a:rPr lang="en-US" sz="1200" b="1" dirty="0">
                <a:solidFill>
                  <a:srgbClr val="000000"/>
                </a:solidFill>
                <a:latin typeface="Calibri" panose="020F0502020204030204" pitchFamily="34" charset="0"/>
                <a:ea typeface="Calibri" panose="020F0502020204030204" pitchFamily="34" charset="0"/>
              </a:rPr>
              <a:t>Billing Portal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Invoice/Bill view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Fee Schedule View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Integration of Account Information in Billing Engines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Reports/Dashboard</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History of Client </a:t>
            </a:r>
            <a:r>
              <a:rPr lang="en-US" sz="1200" dirty="0" smtClean="0">
                <a:solidFill>
                  <a:srgbClr val="000000"/>
                </a:solidFill>
                <a:latin typeface="Calibri" panose="020F0502020204030204" pitchFamily="34" charset="0"/>
                <a:ea typeface="Calibri" panose="020F0502020204030204" pitchFamily="34" charset="0"/>
              </a:rPr>
              <a:t>Invoices/Fee Schedules</a:t>
            </a:r>
            <a:endParaRPr lang="en-US" sz="1200" dirty="0">
              <a:solidFill>
                <a:srgbClr val="000000"/>
              </a:solidFill>
              <a:latin typeface="Calibri" panose="020F0502020204030204" pitchFamily="34" charset="0"/>
              <a:ea typeface="Calibri" panose="020F0502020204030204" pitchFamily="34" charset="0"/>
            </a:endParaRP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Relationship Management/</a:t>
            </a:r>
            <a:r>
              <a:rPr lang="en-US" sz="1200" dirty="0" err="1">
                <a:solidFill>
                  <a:srgbClr val="000000"/>
                </a:solidFill>
                <a:latin typeface="Calibri" panose="020F0502020204030204" pitchFamily="34" charset="0"/>
                <a:ea typeface="Calibri" panose="020F0502020204030204" pitchFamily="34" charset="0"/>
              </a:rPr>
              <a:t>MyTasks</a:t>
            </a:r>
            <a:r>
              <a:rPr lang="en-US" sz="1200" dirty="0">
                <a:solidFill>
                  <a:srgbClr val="000000"/>
                </a:solidFill>
                <a:latin typeface="Calibri" panose="020F0502020204030204" pitchFamily="34" charset="0"/>
                <a:ea typeface="Calibri" panose="020F0502020204030204" pitchFamily="34" charset="0"/>
              </a:rPr>
              <a:t> for Client Inquires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Client Inquiry Portal</a:t>
            </a:r>
          </a:p>
          <a:p>
            <a:pPr lvl="0"/>
            <a:r>
              <a:rPr lang="en-US" sz="1200" dirty="0">
                <a:solidFill>
                  <a:srgbClr val="000000"/>
                </a:solidFill>
                <a:latin typeface="Calibri" panose="020F0502020204030204" pitchFamily="34" charset="0"/>
                <a:ea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703157"/>
            <a:ext cx="7820025" cy="4173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28600" y="4800600"/>
            <a:ext cx="6553200" cy="1969770"/>
          </a:xfrm>
          <a:prstGeom prst="rect">
            <a:avLst/>
          </a:prstGeom>
          <a:noFill/>
        </p:spPr>
        <p:txBody>
          <a:bodyPr wrap="square" rtlCol="0">
            <a:spAutoFit/>
          </a:bodyPr>
          <a:lstStyle/>
          <a:p>
            <a:pPr lvl="0"/>
            <a:r>
              <a:rPr lang="en-US" sz="1200" b="1" dirty="0" smtClean="0">
                <a:solidFill>
                  <a:srgbClr val="000000"/>
                </a:solidFill>
                <a:latin typeface="Calibri" panose="020F0502020204030204" pitchFamily="34" charset="0"/>
                <a:ea typeface="Calibri" panose="020F0502020204030204" pitchFamily="34" charset="0"/>
              </a:rPr>
              <a:t> </a:t>
            </a:r>
            <a:r>
              <a:rPr lang="en-US" sz="1200" b="1" dirty="0">
                <a:solidFill>
                  <a:srgbClr val="000000"/>
                </a:solidFill>
                <a:latin typeface="Calibri" panose="020F0502020204030204" pitchFamily="34" charset="0"/>
                <a:ea typeface="Calibri" panose="020F0502020204030204" pitchFamily="34" charset="0"/>
              </a:rPr>
              <a:t>05  Billing Engine/Billing Workflow</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Ability to manage Billing Rules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Ability to set up and generate invoices/bills based on Customer Fee schedules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Relationship management for account and invoice group</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Workflow/Validation and Approval process</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Posting of revenue and accruals to GL</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Calculating unbilled and tracking lineage of unbilled</a:t>
            </a:r>
          </a:p>
          <a:p>
            <a:pPr marL="342900" lvl="0" indent="-174625">
              <a:buFont typeface="+mj-lt"/>
              <a:buAutoNum type="arabicPeriod"/>
            </a:pPr>
            <a:r>
              <a:rPr lang="en-US" sz="1200" dirty="0">
                <a:solidFill>
                  <a:srgbClr val="000000"/>
                </a:solidFill>
                <a:latin typeface="Calibri" panose="020F0502020204030204" pitchFamily="34" charset="0"/>
                <a:ea typeface="Calibri" panose="020F0502020204030204" pitchFamily="34" charset="0"/>
              </a:rPr>
              <a:t>Managing account receivables/Direct Debit Capability/balance earnings</a:t>
            </a:r>
          </a:p>
          <a:p>
            <a:pPr lvl="0"/>
            <a:r>
              <a:rPr lang="en-US" sz="1200" dirty="0">
                <a:solidFill>
                  <a:srgbClr val="000000"/>
                </a:solidFill>
                <a:latin typeface="Calibri" panose="020F0502020204030204" pitchFamily="34" charset="0"/>
                <a:ea typeface="Calibri" panose="020F0502020204030204" pitchFamily="34" charset="0"/>
              </a:rPr>
              <a:t> </a:t>
            </a:r>
          </a:p>
          <a:p>
            <a:pPr lvl="0"/>
            <a:r>
              <a:rPr lang="en-US" sz="1200" dirty="0">
                <a:solidFill>
                  <a:srgbClr val="000000"/>
                </a:solidFill>
                <a:latin typeface="Calibri" panose="020F0502020204030204" pitchFamily="34" charset="0"/>
                <a:ea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298462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33" y="228600"/>
            <a:ext cx="11585369" cy="461665"/>
          </a:xfrm>
        </p:spPr>
        <p:txBody>
          <a:bodyPr/>
          <a:lstStyle/>
          <a:p>
            <a:r>
              <a:rPr lang="en-US" sz="2000" dirty="0" smtClean="0">
                <a:latin typeface="Calibri" panose="020F0502020204030204" pitchFamily="34" charset="0"/>
                <a:cs typeface="Calibri" panose="020F0502020204030204" pitchFamily="34" charset="0"/>
              </a:rPr>
              <a:t>Business Case - High Level Cost Drivers &amp; Assumptions</a:t>
            </a:r>
            <a:endParaRPr lang="en-US" sz="2000" dirty="0">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807804509"/>
              </p:ext>
            </p:extLst>
          </p:nvPr>
        </p:nvGraphicFramePr>
        <p:xfrm>
          <a:off x="419100" y="3855525"/>
          <a:ext cx="4686299" cy="1090495"/>
        </p:xfrm>
        <a:graphic>
          <a:graphicData uri="http://schemas.openxmlformats.org/drawingml/2006/table">
            <a:tbl>
              <a:tblPr firstRow="1" bandRow="1">
                <a:tableStyleId>{5C22544A-7EE6-4342-B048-85BDC9FD1C3A}</a:tableStyleId>
              </a:tblPr>
              <a:tblGrid>
                <a:gridCol w="1231039">
                  <a:extLst>
                    <a:ext uri="{9D8B030D-6E8A-4147-A177-3AD203B41FA5}">
                      <a16:colId xmlns:a16="http://schemas.microsoft.com/office/drawing/2014/main" val="20000"/>
                    </a:ext>
                  </a:extLst>
                </a:gridCol>
                <a:gridCol w="691052">
                  <a:extLst>
                    <a:ext uri="{9D8B030D-6E8A-4147-A177-3AD203B41FA5}">
                      <a16:colId xmlns:a16="http://schemas.microsoft.com/office/drawing/2014/main" val="20001"/>
                    </a:ext>
                  </a:extLst>
                </a:gridCol>
                <a:gridCol w="691052">
                  <a:extLst>
                    <a:ext uri="{9D8B030D-6E8A-4147-A177-3AD203B41FA5}">
                      <a16:colId xmlns:a16="http://schemas.microsoft.com/office/drawing/2014/main" val="20002"/>
                    </a:ext>
                  </a:extLst>
                </a:gridCol>
                <a:gridCol w="691052">
                  <a:extLst>
                    <a:ext uri="{9D8B030D-6E8A-4147-A177-3AD203B41FA5}">
                      <a16:colId xmlns:a16="http://schemas.microsoft.com/office/drawing/2014/main" val="20003"/>
                    </a:ext>
                  </a:extLst>
                </a:gridCol>
                <a:gridCol w="590912">
                  <a:extLst>
                    <a:ext uri="{9D8B030D-6E8A-4147-A177-3AD203B41FA5}">
                      <a16:colId xmlns:a16="http://schemas.microsoft.com/office/drawing/2014/main" val="20004"/>
                    </a:ext>
                  </a:extLst>
                </a:gridCol>
                <a:gridCol w="791192">
                  <a:extLst>
                    <a:ext uri="{9D8B030D-6E8A-4147-A177-3AD203B41FA5}">
                      <a16:colId xmlns:a16="http://schemas.microsoft.com/office/drawing/2014/main" val="20005"/>
                    </a:ext>
                  </a:extLst>
                </a:gridCol>
              </a:tblGrid>
              <a:tr h="391514">
                <a:tc>
                  <a:txBody>
                    <a:bodyPr/>
                    <a:lstStyle/>
                    <a:p>
                      <a:r>
                        <a:rPr lang="en-US" sz="1000" baseline="0" dirty="0" smtClean="0">
                          <a:latin typeface="Calibri" panose="020F0502020204030204" pitchFamily="34" charset="0"/>
                        </a:rPr>
                        <a:t>Unfunded Cost -Business and IT ($000)</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Q4 2017</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2018</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2019</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2020</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Total</a:t>
                      </a:r>
                      <a:endParaRPr lang="en-US" sz="1000" dirty="0">
                        <a:latin typeface="Calibri" panose="020F0502020204030204" pitchFamily="34" charset="0"/>
                      </a:endParaRPr>
                    </a:p>
                  </a:txBody>
                  <a:tcPr/>
                </a:tc>
                <a:extLst>
                  <a:ext uri="{0D108BD9-81ED-4DB2-BD59-A6C34878D82A}">
                    <a16:rowId xmlns:a16="http://schemas.microsoft.com/office/drawing/2014/main" val="10000"/>
                  </a:ext>
                </a:extLst>
              </a:tr>
              <a:tr h="218005">
                <a:tc>
                  <a:txBody>
                    <a:bodyPr/>
                    <a:lstStyle/>
                    <a:p>
                      <a:pPr algn="l" fontAlgn="b"/>
                      <a:r>
                        <a:rPr lang="en-US" sz="1000" b="0" i="0" u="none" strike="noStrike" dirty="0" smtClean="0">
                          <a:solidFill>
                            <a:srgbClr val="000000"/>
                          </a:solidFill>
                          <a:effectLst/>
                          <a:latin typeface="Calibri" panose="020F0502020204030204" pitchFamily="34" charset="0"/>
                        </a:rPr>
                        <a:t>Business Cost </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1,400</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a:solidFill>
                            <a:srgbClr val="000000"/>
                          </a:solidFill>
                          <a:effectLst/>
                          <a:latin typeface="Calibri" panose="020F0502020204030204" pitchFamily="34" charset="0"/>
                        </a:rPr>
                        <a:t>1,400</a:t>
                      </a:r>
                    </a:p>
                  </a:txBody>
                  <a:tcPr marL="9525" marR="9525" marT="9525" marB="0" anchor="b"/>
                </a:tc>
                <a:tc>
                  <a:txBody>
                    <a:bodyPr/>
                    <a:lstStyle/>
                    <a:p>
                      <a:pPr algn="ctr" fontAlgn="b"/>
                      <a:r>
                        <a:rPr lang="en-US" sz="10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000" b="0" i="0" u="none" strike="noStrike" dirty="0">
                          <a:solidFill>
                            <a:srgbClr val="000000"/>
                          </a:solidFill>
                          <a:effectLst/>
                          <a:latin typeface="Calibri" panose="020F0502020204030204" pitchFamily="34" charset="0"/>
                        </a:rPr>
                        <a:t>3,400</a:t>
                      </a:r>
                    </a:p>
                  </a:txBody>
                  <a:tcPr marL="9525" marR="9525" marT="9525" marB="0" anchor="b"/>
                </a:tc>
                <a:extLst>
                  <a:ext uri="{0D108BD9-81ED-4DB2-BD59-A6C34878D82A}">
                    <a16:rowId xmlns:a16="http://schemas.microsoft.com/office/drawing/2014/main" val="10001"/>
                  </a:ext>
                </a:extLst>
              </a:tr>
              <a:tr h="159994">
                <a:tc>
                  <a:txBody>
                    <a:bodyPr/>
                    <a:lstStyle/>
                    <a:p>
                      <a:pPr algn="l" fontAlgn="b"/>
                      <a:r>
                        <a:rPr lang="en-US" sz="1000" b="0" i="0" u="none" strike="noStrike" dirty="0" smtClean="0">
                          <a:solidFill>
                            <a:srgbClr val="000000"/>
                          </a:solidFill>
                          <a:effectLst/>
                          <a:latin typeface="Calibri" panose="020F0502020204030204" pitchFamily="34" charset="0"/>
                        </a:rPr>
                        <a:t>Technology Cost</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0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5,900</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5,300</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a:solidFill>
                            <a:srgbClr val="000000"/>
                          </a:solidFill>
                          <a:effectLst/>
                          <a:latin typeface="Calibri" panose="020F0502020204030204" pitchFamily="34" charset="0"/>
                        </a:rPr>
                        <a:t>3,100</a:t>
                      </a: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14,300</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59994">
                <a:tc>
                  <a:txBody>
                    <a:bodyPr/>
                    <a:lstStyle/>
                    <a:p>
                      <a:pPr algn="l" fontAlgn="b"/>
                      <a:r>
                        <a:rPr lang="en-US" sz="1000" b="1" i="0" u="none" strike="noStrike" dirty="0" smtClean="0">
                          <a:solidFill>
                            <a:srgbClr val="000000"/>
                          </a:solidFill>
                          <a:effectLst/>
                          <a:latin typeface="Calibri" panose="020F0502020204030204" pitchFamily="34" charset="0"/>
                        </a:rPr>
                        <a:t>Total</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1" i="0" u="none" strike="noStrike" dirty="0" smtClean="0">
                          <a:solidFill>
                            <a:srgbClr val="000000"/>
                          </a:solidFill>
                          <a:effectLst/>
                          <a:latin typeface="Calibri" panose="020F0502020204030204" pitchFamily="34" charset="0"/>
                        </a:rPr>
                        <a:t>7,300</a:t>
                      </a:r>
                      <a:endParaRPr lang="en-US" sz="1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1" i="0" u="none" strike="noStrike" dirty="0">
                          <a:solidFill>
                            <a:srgbClr val="000000"/>
                          </a:solidFill>
                          <a:effectLst/>
                          <a:latin typeface="Calibri" panose="020F0502020204030204" pitchFamily="34" charset="0"/>
                        </a:rPr>
                        <a:t>6,700</a:t>
                      </a:r>
                    </a:p>
                  </a:txBody>
                  <a:tcPr marL="9525" marR="9525" marT="9525" marB="0" anchor="b"/>
                </a:tc>
                <a:tc>
                  <a:txBody>
                    <a:bodyPr/>
                    <a:lstStyle/>
                    <a:p>
                      <a:pPr algn="ctr" fontAlgn="b"/>
                      <a:r>
                        <a:rPr lang="en-US" sz="1000" b="1" i="0" u="none" strike="noStrike" dirty="0">
                          <a:solidFill>
                            <a:srgbClr val="000000"/>
                          </a:solidFill>
                          <a:effectLst/>
                          <a:latin typeface="Calibri" panose="020F0502020204030204" pitchFamily="34" charset="0"/>
                        </a:rPr>
                        <a:t>3,700</a:t>
                      </a:r>
                    </a:p>
                  </a:txBody>
                  <a:tcPr marL="9525" marR="9525" marT="9525" marB="0" anchor="b"/>
                </a:tc>
                <a:tc>
                  <a:txBody>
                    <a:bodyPr/>
                    <a:lstStyle/>
                    <a:p>
                      <a:pPr algn="ctr" fontAlgn="b"/>
                      <a:r>
                        <a:rPr lang="en-US" sz="1000" b="1" i="0" u="none" strike="noStrike" dirty="0" smtClean="0">
                          <a:solidFill>
                            <a:srgbClr val="000000"/>
                          </a:solidFill>
                          <a:effectLst/>
                          <a:latin typeface="Calibri" panose="020F0502020204030204" pitchFamily="34" charset="0"/>
                        </a:rPr>
                        <a:t>17,700</a:t>
                      </a:r>
                      <a:endParaRPr lang="en-US" sz="1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
        <p:nvSpPr>
          <p:cNvPr id="3" name="TextBox 2"/>
          <p:cNvSpPr txBox="1"/>
          <p:nvPr/>
        </p:nvSpPr>
        <p:spPr>
          <a:xfrm>
            <a:off x="6781800" y="1066800"/>
            <a:ext cx="4648200" cy="4909036"/>
          </a:xfrm>
          <a:prstGeom prst="rect">
            <a:avLst/>
          </a:prstGeom>
          <a:noFill/>
        </p:spPr>
        <p:txBody>
          <a:bodyPr wrap="square" rtlCol="0">
            <a:spAutoFit/>
          </a:bodyPr>
          <a:lstStyle/>
          <a:p>
            <a:pPr marL="166688"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Programs assumes a phased implementation approach based on the set of activities  identified for 6 Streams . Program also  prioritizing the transition from the existing billing systems:</a:t>
            </a:r>
          </a:p>
          <a:p>
            <a:pPr marL="623888" lvl="1" indent="-166688">
              <a:spcBef>
                <a:spcPts val="6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Phase I: Advantage</a:t>
            </a:r>
          </a:p>
          <a:p>
            <a:pPr marL="623888" lvl="1" indent="-166688">
              <a:spcBef>
                <a:spcPts val="6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Phase II: </a:t>
            </a:r>
            <a:r>
              <a:rPr lang="en-US" sz="1200" dirty="0" err="1" smtClean="0">
                <a:solidFill>
                  <a:srgbClr val="000000"/>
                </a:solidFill>
                <a:latin typeface="Calibri" panose="020F0502020204030204" pitchFamily="34" charset="0"/>
                <a:cs typeface="Calibri" panose="020F0502020204030204" pitchFamily="34" charset="0"/>
              </a:rPr>
              <a:t>Firre</a:t>
            </a:r>
            <a:endParaRPr lang="en-US" sz="1200" dirty="0" smtClean="0">
              <a:solidFill>
                <a:srgbClr val="000000"/>
              </a:solidFill>
              <a:latin typeface="Calibri" panose="020F0502020204030204" pitchFamily="34" charset="0"/>
              <a:cs typeface="Calibri" panose="020F0502020204030204" pitchFamily="34" charset="0"/>
            </a:endParaRPr>
          </a:p>
          <a:p>
            <a:pPr marL="623888" lvl="1" indent="-166688">
              <a:spcBef>
                <a:spcPts val="6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Phase III: CAP</a:t>
            </a:r>
          </a:p>
          <a:p>
            <a:pPr marL="166688"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The target architecture will utilize enterprise utilities for data acquisition and master data management</a:t>
            </a:r>
          </a:p>
          <a:p>
            <a:pPr marL="623888" lvl="1"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Data acquisition costs  aligned to the volume of source data associated with each billing system</a:t>
            </a:r>
          </a:p>
          <a:p>
            <a:pPr marL="623888" lvl="1" indent="-166688">
              <a:spcBef>
                <a:spcPts val="1200"/>
              </a:spcBef>
              <a:buFont typeface="Arial" pitchFamily="34" charset="0"/>
              <a:buChar char="•"/>
            </a:pPr>
            <a:r>
              <a:rPr lang="en-US" sz="1200" dirty="0" smtClean="0">
                <a:solidFill>
                  <a:srgbClr val="000000"/>
                </a:solidFill>
                <a:latin typeface="Calibri" panose="020F0502020204030204" pitchFamily="34" charset="0"/>
                <a:cs typeface="Calibri" panose="020F0502020204030204" pitchFamily="34" charset="0"/>
              </a:rPr>
              <a:t>Master Data </a:t>
            </a:r>
            <a:r>
              <a:rPr lang="en-US" sz="1200" dirty="0">
                <a:solidFill>
                  <a:srgbClr val="000000"/>
                </a:solidFill>
                <a:latin typeface="Calibri" panose="020F0502020204030204" pitchFamily="34" charset="0"/>
                <a:cs typeface="Calibri" panose="020F0502020204030204" pitchFamily="34" charset="0"/>
              </a:rPr>
              <a:t>M</a:t>
            </a:r>
            <a:r>
              <a:rPr lang="en-US" sz="1200" dirty="0" smtClean="0">
                <a:solidFill>
                  <a:srgbClr val="000000"/>
                </a:solidFill>
                <a:latin typeface="Calibri" panose="020F0502020204030204" pitchFamily="34" charset="0"/>
                <a:cs typeface="Calibri" panose="020F0502020204030204" pitchFamily="34" charset="0"/>
              </a:rPr>
              <a:t>anagement costs assume upfront investment  in support of phase I implementation requirements (e.g., product master)</a:t>
            </a:r>
          </a:p>
          <a:p>
            <a:pPr marL="166688" indent="-166688">
              <a:spcBef>
                <a:spcPts val="1200"/>
              </a:spcBef>
              <a:buFont typeface="Arial" pitchFamily="34" charset="0"/>
              <a:buChar char="•"/>
            </a:pPr>
            <a:r>
              <a:rPr lang="en-US" sz="1200" b="1" dirty="0">
                <a:solidFill>
                  <a:srgbClr val="000000"/>
                </a:solidFill>
                <a:latin typeface="Calibri" panose="020F0502020204030204" pitchFamily="34" charset="0"/>
                <a:cs typeface="Calibri" panose="020F0502020204030204" pitchFamily="34" charset="0"/>
              </a:rPr>
              <a:t>Total projected spend: $</a:t>
            </a:r>
            <a:r>
              <a:rPr lang="en-US" sz="1200" b="1" dirty="0" smtClean="0">
                <a:solidFill>
                  <a:srgbClr val="000000"/>
                </a:solidFill>
                <a:latin typeface="Calibri" panose="020F0502020204030204" pitchFamily="34" charset="0"/>
                <a:cs typeface="Calibri" panose="020F0502020204030204" pitchFamily="34" charset="0"/>
              </a:rPr>
              <a:t>30.5 M</a:t>
            </a:r>
          </a:p>
          <a:p>
            <a:pPr marL="166688" indent="-166688">
              <a:spcBef>
                <a:spcPts val="1200"/>
              </a:spcBef>
              <a:buFont typeface="Arial" pitchFamily="34" charset="0"/>
              <a:buChar char="•"/>
            </a:pPr>
            <a:r>
              <a:rPr lang="en-US" sz="1200" b="1" dirty="0" smtClean="0">
                <a:solidFill>
                  <a:srgbClr val="000000"/>
                </a:solidFill>
                <a:latin typeface="Calibri" panose="020F0502020204030204" pitchFamily="34" charset="0"/>
                <a:cs typeface="Calibri" panose="020F0502020204030204" pitchFamily="34" charset="0"/>
              </a:rPr>
              <a:t>Total </a:t>
            </a:r>
            <a:r>
              <a:rPr lang="en-US" sz="1200" b="1" dirty="0">
                <a:solidFill>
                  <a:srgbClr val="000000"/>
                </a:solidFill>
                <a:latin typeface="Calibri" panose="020F0502020204030204" pitchFamily="34" charset="0"/>
                <a:cs typeface="Calibri" panose="020F0502020204030204" pitchFamily="34" charset="0"/>
              </a:rPr>
              <a:t>unfunded for 3 years = </a:t>
            </a:r>
            <a:r>
              <a:rPr lang="en-US" sz="1200" b="1" dirty="0" smtClean="0">
                <a:solidFill>
                  <a:srgbClr val="000000"/>
                </a:solidFill>
                <a:latin typeface="Calibri" panose="020F0502020204030204" pitchFamily="34" charset="0"/>
                <a:cs typeface="Calibri" panose="020F0502020204030204" pitchFamily="34" charset="0"/>
              </a:rPr>
              <a:t> $17.7M</a:t>
            </a:r>
            <a:endParaRPr lang="en-US" sz="1200" b="1" dirty="0">
              <a:solidFill>
                <a:srgbClr val="000000"/>
              </a:solidFill>
              <a:latin typeface="Calibri" panose="020F0502020204030204" pitchFamily="34" charset="0"/>
              <a:cs typeface="Calibri" panose="020F0502020204030204" pitchFamily="34" charset="0"/>
            </a:endParaRPr>
          </a:p>
          <a:p>
            <a:pPr marL="166688" indent="-166688">
              <a:spcBef>
                <a:spcPts val="1200"/>
              </a:spcBef>
              <a:buFont typeface="Arial" pitchFamily="34" charset="0"/>
              <a:buChar char="•"/>
            </a:pPr>
            <a:r>
              <a:rPr lang="en-US" sz="1200" dirty="0">
                <a:solidFill>
                  <a:srgbClr val="000000"/>
                </a:solidFill>
                <a:latin typeface="Calibri" panose="020F0502020204030204" pitchFamily="34" charset="0"/>
                <a:cs typeface="Calibri" panose="020F0502020204030204" pitchFamily="34" charset="0"/>
              </a:rPr>
              <a:t>Technology Total Unfunded Cost: $ </a:t>
            </a:r>
            <a:r>
              <a:rPr lang="en-US" sz="1200" dirty="0" smtClean="0">
                <a:solidFill>
                  <a:srgbClr val="000000"/>
                </a:solidFill>
                <a:latin typeface="Calibri" panose="020F0502020204030204" pitchFamily="34" charset="0"/>
                <a:cs typeface="Calibri" panose="020F0502020204030204" pitchFamily="34" charset="0"/>
              </a:rPr>
              <a:t>14.3M(2018 </a:t>
            </a:r>
            <a:r>
              <a:rPr lang="en-US" sz="1200" dirty="0">
                <a:solidFill>
                  <a:srgbClr val="000000"/>
                </a:solidFill>
                <a:latin typeface="Calibri" panose="020F0502020204030204" pitchFamily="34" charset="0"/>
                <a:cs typeface="Calibri" panose="020F0502020204030204" pitchFamily="34" charset="0"/>
              </a:rPr>
              <a:t>- </a:t>
            </a:r>
            <a:r>
              <a:rPr lang="en-US" sz="1200" dirty="0" smtClean="0">
                <a:solidFill>
                  <a:srgbClr val="000000"/>
                </a:solidFill>
                <a:latin typeface="Calibri" panose="020F0502020204030204" pitchFamily="34" charset="0"/>
                <a:cs typeface="Calibri" panose="020F0502020204030204" pitchFamily="34" charset="0"/>
              </a:rPr>
              <a:t>$5,7M; </a:t>
            </a:r>
            <a:r>
              <a:rPr lang="en-US" sz="1200" dirty="0">
                <a:solidFill>
                  <a:srgbClr val="000000"/>
                </a:solidFill>
                <a:latin typeface="Calibri" panose="020F0502020204030204" pitchFamily="34" charset="0"/>
                <a:cs typeface="Calibri" panose="020F0502020204030204" pitchFamily="34" charset="0"/>
              </a:rPr>
              <a:t>2019 </a:t>
            </a:r>
            <a:r>
              <a:rPr lang="en-US" sz="1200" dirty="0" smtClean="0">
                <a:solidFill>
                  <a:srgbClr val="000000"/>
                </a:solidFill>
                <a:latin typeface="Calibri" panose="020F0502020204030204" pitchFamily="34" charset="0"/>
                <a:cs typeface="Calibri" panose="020F0502020204030204" pitchFamily="34" charset="0"/>
              </a:rPr>
              <a:t>– $ 5,3 M; </a:t>
            </a:r>
            <a:r>
              <a:rPr lang="en-US" sz="1200" dirty="0">
                <a:solidFill>
                  <a:srgbClr val="000000"/>
                </a:solidFill>
                <a:latin typeface="Calibri" panose="020F0502020204030204" pitchFamily="34" charset="0"/>
                <a:cs typeface="Calibri" panose="020F0502020204030204" pitchFamily="34" charset="0"/>
              </a:rPr>
              <a:t>2020 – </a:t>
            </a:r>
            <a:r>
              <a:rPr lang="en-US" sz="1200" dirty="0" smtClean="0">
                <a:solidFill>
                  <a:srgbClr val="000000"/>
                </a:solidFill>
                <a:latin typeface="Calibri" panose="020F0502020204030204" pitchFamily="34" charset="0"/>
                <a:cs typeface="Calibri" panose="020F0502020204030204" pitchFamily="34" charset="0"/>
              </a:rPr>
              <a:t> $3,1M</a:t>
            </a:r>
            <a:endParaRPr lang="en-US" sz="1200" dirty="0">
              <a:solidFill>
                <a:srgbClr val="000000"/>
              </a:solidFill>
              <a:latin typeface="Calibri" panose="020F0502020204030204" pitchFamily="34" charset="0"/>
              <a:cs typeface="Calibri" panose="020F0502020204030204" pitchFamily="34" charset="0"/>
            </a:endParaRPr>
          </a:p>
          <a:p>
            <a:pPr marL="166688" indent="-166688">
              <a:spcBef>
                <a:spcPts val="1200"/>
              </a:spcBef>
              <a:buFont typeface="Arial" pitchFamily="34" charset="0"/>
              <a:buChar char="•"/>
            </a:pPr>
            <a:r>
              <a:rPr lang="en-US" sz="1200" dirty="0">
                <a:solidFill>
                  <a:srgbClr val="000000"/>
                </a:solidFill>
                <a:latin typeface="Calibri" panose="020F0502020204030204" pitchFamily="34" charset="0"/>
                <a:cs typeface="Calibri" panose="020F0502020204030204" pitchFamily="34" charset="0"/>
              </a:rPr>
              <a:t>Technology Total Incremental HC ask: 54 HC for 2018, expect to stay flat for 2019 and </a:t>
            </a:r>
            <a:r>
              <a:rPr lang="en-US" sz="1200" dirty="0" smtClean="0">
                <a:solidFill>
                  <a:srgbClr val="000000"/>
                </a:solidFill>
                <a:latin typeface="Calibri" panose="020F0502020204030204" pitchFamily="34" charset="0"/>
                <a:cs typeface="Calibri" panose="020F0502020204030204" pitchFamily="34" charset="0"/>
              </a:rPr>
              <a:t>will be able to reduce by </a:t>
            </a:r>
            <a:r>
              <a:rPr lang="en-US" sz="1200" dirty="0">
                <a:solidFill>
                  <a:srgbClr val="000000"/>
                </a:solidFill>
                <a:latin typeface="Calibri" panose="020F0502020204030204" pitchFamily="34" charset="0"/>
                <a:cs typeface="Calibri" panose="020F0502020204030204" pitchFamily="34" charset="0"/>
              </a:rPr>
              <a:t>20 HC in </a:t>
            </a:r>
            <a:r>
              <a:rPr lang="en-US" sz="1200" dirty="0" smtClean="0">
                <a:solidFill>
                  <a:srgbClr val="000000"/>
                </a:solidFill>
                <a:latin typeface="Calibri" panose="020F0502020204030204" pitchFamily="34" charset="0"/>
                <a:cs typeface="Calibri" panose="020F0502020204030204" pitchFamily="34" charset="0"/>
              </a:rPr>
              <a:t>2020</a:t>
            </a:r>
            <a:endParaRPr lang="en-US" sz="1200" dirty="0">
              <a:solidFill>
                <a:srgbClr val="000000"/>
              </a:solidFill>
              <a:latin typeface="Calibri" panose="020F0502020204030204" pitchFamily="34" charset="0"/>
              <a:cs typeface="Calibri" panose="020F0502020204030204" pitchFamily="34" charset="0"/>
            </a:endParaRPr>
          </a:p>
        </p:txBody>
      </p:sp>
      <p:sp>
        <p:nvSpPr>
          <p:cNvPr id="15" name="TextBox 14"/>
          <p:cNvSpPr txBox="1"/>
          <p:nvPr/>
        </p:nvSpPr>
        <p:spPr>
          <a:xfrm>
            <a:off x="9652693" y="152400"/>
            <a:ext cx="1701107" cy="769441"/>
          </a:xfrm>
          <a:prstGeom prst="rect">
            <a:avLst/>
          </a:prstGeom>
          <a:noFill/>
        </p:spPr>
        <p:txBody>
          <a:bodyPr wrap="none" rtlCol="0">
            <a:spAutoFit/>
          </a:bodyPr>
          <a:lstStyle/>
          <a:p>
            <a:r>
              <a:rPr lang="en-US" sz="4400" dirty="0" smtClean="0">
                <a:solidFill>
                  <a:srgbClr val="FF0000"/>
                </a:solidFill>
                <a:latin typeface="Calibri"/>
                <a:cs typeface="Calibri"/>
              </a:rPr>
              <a:t>DRAFT</a:t>
            </a:r>
            <a:endParaRPr lang="en-US" sz="4400" dirty="0">
              <a:solidFill>
                <a:srgbClr val="FF0000"/>
              </a:solidFill>
              <a:latin typeface="Calibri"/>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1562907125"/>
              </p:ext>
            </p:extLst>
          </p:nvPr>
        </p:nvGraphicFramePr>
        <p:xfrm>
          <a:off x="381000" y="1219200"/>
          <a:ext cx="5867400" cy="2034541"/>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81000">
                <a:tc>
                  <a:txBody>
                    <a:bodyPr/>
                    <a:lstStyle/>
                    <a:p>
                      <a:pPr algn="l" fontAlgn="b"/>
                      <a:r>
                        <a:rPr lang="en-US" sz="1200" b="1" u="none" strike="noStrike" dirty="0">
                          <a:solidFill>
                            <a:schemeClr val="bg1"/>
                          </a:solidFill>
                          <a:effectLst/>
                          <a:latin typeface="+mn-lt"/>
                        </a:rPr>
                        <a:t>Cost By </a:t>
                      </a:r>
                      <a:r>
                        <a:rPr lang="en-US" sz="1200" b="1" u="none" strike="noStrike" dirty="0" smtClean="0">
                          <a:solidFill>
                            <a:schemeClr val="bg1"/>
                          </a:solidFill>
                          <a:effectLst/>
                          <a:latin typeface="+mn-lt"/>
                        </a:rPr>
                        <a:t>LOB ($000)</a:t>
                      </a:r>
                      <a:endParaRPr lang="en-US" sz="1200" b="1" i="1"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Q4 2017</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2018</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2019</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2020</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i="0" u="none" strike="noStrike" dirty="0" smtClean="0">
                          <a:solidFill>
                            <a:schemeClr val="bg1"/>
                          </a:solidFill>
                          <a:effectLst/>
                          <a:latin typeface="+mn-lt"/>
                        </a:rPr>
                        <a:t>Total</a:t>
                      </a:r>
                    </a:p>
                    <a:p>
                      <a:pPr algn="l" fontAlgn="b"/>
                      <a:endParaRPr lang="en-US" sz="1200" b="1" i="0" u="none" strike="noStrike" dirty="0">
                        <a:solidFill>
                          <a:schemeClr val="bg1"/>
                        </a:solidFill>
                        <a:effectLst/>
                        <a:latin typeface="+mn-lt"/>
                      </a:endParaRPr>
                    </a:p>
                  </a:txBody>
                  <a:tcPr marL="9525" marR="9525" marT="9525" marB="0" anchor="b">
                    <a:solidFill>
                      <a:schemeClr val="accent1"/>
                    </a:solidFill>
                  </a:tcPr>
                </a:tc>
                <a:extLst>
                  <a:ext uri="{0D108BD9-81ED-4DB2-BD59-A6C34878D82A}">
                    <a16:rowId xmlns:a16="http://schemas.microsoft.com/office/drawing/2014/main" val="10000"/>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rgbClr val="000000"/>
                          </a:solidFill>
                          <a:effectLst/>
                          <a:latin typeface="Calibri"/>
                          <a:ea typeface="+mn-ea"/>
                          <a:cs typeface="+mn-cs"/>
                        </a:rPr>
                        <a:t>Asset Servicing </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700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11,745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4,458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1,728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18,631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1"/>
                  </a:ext>
                </a:extLst>
              </a:tr>
              <a:tr h="2000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a:solidFill>
                            <a:srgbClr val="000000"/>
                          </a:solidFill>
                          <a:effectLst/>
                          <a:latin typeface="Calibri"/>
                          <a:ea typeface="+mn-ea"/>
                          <a:cs typeface="+mn-cs"/>
                        </a:rPr>
                        <a:t>Corporate Trust </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1,672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1,728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3,399 </a:t>
                      </a:r>
                    </a:p>
                  </a:txBody>
                  <a:tcPr marL="6350" marR="6350" marT="6350" marB="0" anchor="b"/>
                </a:tc>
                <a:extLst>
                  <a:ext uri="{0D108BD9-81ED-4DB2-BD59-A6C34878D82A}">
                    <a16:rowId xmlns:a16="http://schemas.microsoft.com/office/drawing/2014/main" val="10002"/>
                  </a:ext>
                </a:extLst>
              </a:tr>
              <a:tr h="21526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a:solidFill>
                            <a:srgbClr val="000000"/>
                          </a:solidFill>
                          <a:effectLst/>
                          <a:latin typeface="Calibri"/>
                          <a:ea typeface="+mn-ea"/>
                          <a:cs typeface="+mn-cs"/>
                        </a:rPr>
                        <a:t>Treasury Services </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5,015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3,455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8,470 </a:t>
                      </a:r>
                    </a:p>
                  </a:txBody>
                  <a:tcPr marL="6350" marR="6350" marT="6350" marB="0" anchor="b"/>
                </a:tc>
                <a:extLst>
                  <a:ext uri="{0D108BD9-81ED-4DB2-BD59-A6C34878D82A}">
                    <a16:rowId xmlns:a16="http://schemas.microsoft.com/office/drawing/2014/main" val="10003"/>
                  </a:ext>
                </a:extLst>
              </a:tr>
              <a:tr h="190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1" i="0" u="none" strike="noStrike" kern="1200" dirty="0">
                          <a:solidFill>
                            <a:srgbClr val="000000"/>
                          </a:solidFill>
                          <a:effectLst/>
                          <a:latin typeface="Calibri"/>
                          <a:ea typeface="+mn-ea"/>
                          <a:cs typeface="+mn-cs"/>
                        </a:rPr>
                        <a:t>Total</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            700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11,745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11,145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           6,910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30,500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04"/>
                  </a:ext>
                </a:extLst>
              </a:tr>
              <a:tr h="190500">
                <a:tc>
                  <a:txBody>
                    <a:bodyPr/>
                    <a:lstStyle/>
                    <a:p>
                      <a:pPr algn="l" fontAlgn="b"/>
                      <a:r>
                        <a:rPr lang="en-US" sz="1100" b="1" i="0" u="none" strike="noStrike" dirty="0" smtClean="0">
                          <a:solidFill>
                            <a:srgbClr val="000000"/>
                          </a:solidFill>
                          <a:effectLst/>
                          <a:latin typeface="Calibri"/>
                        </a:rPr>
                        <a:t>Prioritize</a:t>
                      </a:r>
                      <a:r>
                        <a:rPr lang="en-US" sz="1100" b="1" i="0" u="none" strike="noStrike" baseline="0" dirty="0" smtClean="0">
                          <a:solidFill>
                            <a:srgbClr val="000000"/>
                          </a:solidFill>
                          <a:effectLst/>
                          <a:latin typeface="Calibri"/>
                        </a:rPr>
                        <a:t>d Delivery </a:t>
                      </a:r>
                    </a:p>
                    <a:p>
                      <a:pPr algn="l" fontAlgn="b"/>
                      <a:endParaRPr lang="en-US" sz="1100" b="1" i="0" u="none" strike="noStrike" baseline="0" dirty="0" smtClean="0">
                        <a:solidFill>
                          <a:srgbClr val="000000"/>
                        </a:solidFill>
                        <a:effectLst/>
                        <a:latin typeface="Calibri"/>
                      </a:endParaRPr>
                    </a:p>
                    <a:p>
                      <a:pPr algn="l" fontAlgn="b"/>
                      <a:endParaRPr lang="en-US" sz="1100" b="1" i="0" u="none" strike="noStrike" baseline="0" dirty="0" smtClean="0">
                        <a:solidFill>
                          <a:srgbClr val="000000"/>
                        </a:solidFill>
                        <a:effectLst/>
                        <a:latin typeface="Calibri"/>
                      </a:endParaRPr>
                    </a:p>
                    <a:p>
                      <a:pPr algn="l" fontAlgn="b"/>
                      <a:endParaRPr lang="en-US" sz="1100" b="1" i="0" u="none" strike="noStrike" baseline="0" dirty="0" smtClean="0">
                        <a:solidFill>
                          <a:srgbClr val="000000"/>
                        </a:solidFill>
                        <a:effectLst/>
                        <a:latin typeface="Calibri"/>
                      </a:endParaRPr>
                    </a:p>
                    <a:p>
                      <a:pPr algn="l" fontAlgn="b"/>
                      <a:endParaRPr lang="en-US" sz="1100" b="1" i="0" u="none" strike="noStrike" dirty="0">
                        <a:solidFill>
                          <a:srgbClr val="000000"/>
                        </a:solidFill>
                        <a:effectLst/>
                        <a:latin typeface="Calibri"/>
                      </a:endParaRPr>
                    </a:p>
                  </a:txBody>
                  <a:tcPr marL="9525" marR="9525" marT="9525" marB="0" anchor="ctr"/>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grpSp>
        <p:nvGrpSpPr>
          <p:cNvPr id="7" name="Group 6"/>
          <p:cNvGrpSpPr/>
          <p:nvPr/>
        </p:nvGrpSpPr>
        <p:grpSpPr>
          <a:xfrm>
            <a:off x="2667000" y="2406785"/>
            <a:ext cx="2743200" cy="891638"/>
            <a:chOff x="2285999" y="2461162"/>
            <a:chExt cx="2743200" cy="891638"/>
          </a:xfrm>
        </p:grpSpPr>
        <p:sp>
          <p:nvSpPr>
            <p:cNvPr id="10" name="Right Arrow 9"/>
            <p:cNvSpPr/>
            <p:nvPr/>
          </p:nvSpPr>
          <p:spPr>
            <a:xfrm>
              <a:off x="3370834" y="2765962"/>
              <a:ext cx="1201165" cy="3048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b="1" dirty="0" err="1" smtClean="0"/>
                <a:t>FiRRe</a:t>
              </a:r>
              <a:endParaRPr lang="en-US" sz="1000" b="1" dirty="0"/>
            </a:p>
          </p:txBody>
        </p:sp>
        <p:sp>
          <p:nvSpPr>
            <p:cNvPr id="11" name="Right Arrow 10"/>
            <p:cNvSpPr/>
            <p:nvPr/>
          </p:nvSpPr>
          <p:spPr>
            <a:xfrm>
              <a:off x="3370835" y="3070761"/>
              <a:ext cx="1658364" cy="282039"/>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b="1" dirty="0" smtClean="0"/>
                <a:t>CAP</a:t>
              </a:r>
              <a:endParaRPr lang="en-US" sz="1000" b="1" dirty="0"/>
            </a:p>
          </p:txBody>
        </p:sp>
        <p:sp>
          <p:nvSpPr>
            <p:cNvPr id="9" name="Right Arrow 8"/>
            <p:cNvSpPr/>
            <p:nvPr/>
          </p:nvSpPr>
          <p:spPr>
            <a:xfrm>
              <a:off x="2285999" y="2461162"/>
              <a:ext cx="1659577" cy="3048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b="1" dirty="0" smtClean="0"/>
                <a:t>Advantage</a:t>
              </a:r>
              <a:endParaRPr lang="en-US" sz="1000" b="1" dirty="0"/>
            </a:p>
          </p:txBody>
        </p:sp>
      </p:grpSp>
      <p:sp>
        <p:nvSpPr>
          <p:cNvPr id="16" name="Rectangle 15"/>
          <p:cNvSpPr/>
          <p:nvPr/>
        </p:nvSpPr>
        <p:spPr>
          <a:xfrm>
            <a:off x="304800" y="3480654"/>
            <a:ext cx="6096000" cy="253146"/>
          </a:xfrm>
          <a:prstGeom prst="rect">
            <a:avLst/>
          </a:prstGeom>
        </p:spPr>
        <p:txBody>
          <a:bodyPr>
            <a:spAutoFit/>
          </a:bodyPr>
          <a:lstStyle/>
          <a:p>
            <a:pPr marL="171450" indent="-171450" defTabSz="877888">
              <a:lnSpc>
                <a:spcPct val="95000"/>
              </a:lnSpc>
              <a:spcBef>
                <a:spcPct val="0"/>
              </a:spcBef>
              <a:buFont typeface="Arial" panose="020B0604020202020204" pitchFamily="34" charset="0"/>
              <a:buChar char="•"/>
              <a:tabLst>
                <a:tab pos="968375" algn="r"/>
              </a:tabLst>
            </a:pPr>
            <a:r>
              <a:rPr lang="en-US" sz="1100" b="1" dirty="0">
                <a:solidFill>
                  <a:srgbClr val="FF0000"/>
                </a:solidFill>
                <a:latin typeface="Calibri" panose="020F0502020204030204" pitchFamily="34" charset="0"/>
                <a:cs typeface="Calibri" panose="020F0502020204030204" pitchFamily="34" charset="0"/>
              </a:rPr>
              <a:t>Note: The Project Cost assumes the current Operating budget and Incremental spend</a:t>
            </a:r>
          </a:p>
        </p:txBody>
      </p:sp>
      <p:graphicFrame>
        <p:nvGraphicFramePr>
          <p:cNvPr id="4" name="Table 3"/>
          <p:cNvGraphicFramePr>
            <a:graphicFrameLocks noGrp="1"/>
          </p:cNvGraphicFramePr>
          <p:nvPr>
            <p:extLst>
              <p:ext uri="{D42A27DB-BD31-4B8C-83A1-F6EECF244321}">
                <p14:modId xmlns:p14="http://schemas.microsoft.com/office/powerpoint/2010/main" val="263896555"/>
              </p:ext>
            </p:extLst>
          </p:nvPr>
        </p:nvGraphicFramePr>
        <p:xfrm>
          <a:off x="439565" y="5334001"/>
          <a:ext cx="4437235" cy="882015"/>
        </p:xfrm>
        <a:graphic>
          <a:graphicData uri="http://schemas.openxmlformats.org/drawingml/2006/table">
            <a:tbl>
              <a:tblPr firstRow="1" bandRow="1">
                <a:tableStyleId>{5C22544A-7EE6-4342-B048-85BDC9FD1C3A}</a:tableStyleId>
              </a:tblPr>
              <a:tblGrid>
                <a:gridCol w="1605906">
                  <a:extLst>
                    <a:ext uri="{9D8B030D-6E8A-4147-A177-3AD203B41FA5}">
                      <a16:colId xmlns:a16="http://schemas.microsoft.com/office/drawing/2014/main" val="20000"/>
                    </a:ext>
                  </a:extLst>
                </a:gridCol>
                <a:gridCol w="583705">
                  <a:extLst>
                    <a:ext uri="{9D8B030D-6E8A-4147-A177-3AD203B41FA5}">
                      <a16:colId xmlns:a16="http://schemas.microsoft.com/office/drawing/2014/main" val="20001"/>
                    </a:ext>
                  </a:extLst>
                </a:gridCol>
                <a:gridCol w="787234">
                  <a:extLst>
                    <a:ext uri="{9D8B030D-6E8A-4147-A177-3AD203B41FA5}">
                      <a16:colId xmlns:a16="http://schemas.microsoft.com/office/drawing/2014/main" val="20002"/>
                    </a:ext>
                  </a:extLst>
                </a:gridCol>
                <a:gridCol w="787234">
                  <a:extLst>
                    <a:ext uri="{9D8B030D-6E8A-4147-A177-3AD203B41FA5}">
                      <a16:colId xmlns:a16="http://schemas.microsoft.com/office/drawing/2014/main" val="20003"/>
                    </a:ext>
                  </a:extLst>
                </a:gridCol>
                <a:gridCol w="673156">
                  <a:extLst>
                    <a:ext uri="{9D8B030D-6E8A-4147-A177-3AD203B41FA5}">
                      <a16:colId xmlns:a16="http://schemas.microsoft.com/office/drawing/2014/main" val="20004"/>
                    </a:ext>
                  </a:extLst>
                </a:gridCol>
              </a:tblGrid>
              <a:tr h="350267">
                <a:tc>
                  <a:txBody>
                    <a:bodyPr/>
                    <a:lstStyle/>
                    <a:p>
                      <a:r>
                        <a:rPr lang="en-US" sz="1000" baseline="0" dirty="0" smtClean="0">
                          <a:latin typeface="Calibri" panose="020F0502020204030204" pitchFamily="34" charset="0"/>
                        </a:rPr>
                        <a:t>Head Count </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Q4 2017</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2018</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2019</a:t>
                      </a:r>
                      <a:endParaRPr lang="en-US" sz="1000" dirty="0">
                        <a:latin typeface="Calibri" panose="020F0502020204030204" pitchFamily="34" charset="0"/>
                      </a:endParaRPr>
                    </a:p>
                  </a:txBody>
                  <a:tcPr/>
                </a:tc>
                <a:tc>
                  <a:txBody>
                    <a:bodyPr/>
                    <a:lstStyle/>
                    <a:p>
                      <a:r>
                        <a:rPr lang="en-US" sz="1000" dirty="0" smtClean="0">
                          <a:latin typeface="Calibri" panose="020F0502020204030204" pitchFamily="34" charset="0"/>
                        </a:rPr>
                        <a:t>2020</a:t>
                      </a:r>
                      <a:endParaRPr lang="en-US" sz="1000" dirty="0">
                        <a:latin typeface="Calibri" panose="020F0502020204030204" pitchFamily="34" charset="0"/>
                      </a:endParaRPr>
                    </a:p>
                  </a:txBody>
                  <a:tcPr/>
                </a:tc>
                <a:extLst>
                  <a:ext uri="{0D108BD9-81ED-4DB2-BD59-A6C34878D82A}">
                    <a16:rowId xmlns:a16="http://schemas.microsoft.com/office/drawing/2014/main" val="10000"/>
                  </a:ext>
                </a:extLst>
              </a:tr>
              <a:tr h="6095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Calibri" panose="020F0502020204030204" pitchFamily="34" charset="0"/>
                        </a:rPr>
                        <a:t>Technology HC</a:t>
                      </a:r>
                      <a:r>
                        <a:rPr lang="en-US" sz="1000" b="0" i="0" u="none" strike="noStrike" baseline="0" dirty="0" smtClean="0">
                          <a:solidFill>
                            <a:srgbClr val="000000"/>
                          </a:solidFill>
                          <a:effectLst/>
                          <a:latin typeface="Calibri" panose="020F0502020204030204" pitchFamily="34" charset="0"/>
                        </a:rPr>
                        <a:t> Unfunded </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54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54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34</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43138">
                <a:tc>
                  <a:txBody>
                    <a:bodyPr/>
                    <a:lstStyle/>
                    <a:p>
                      <a:pPr algn="l" fontAlgn="b"/>
                      <a:r>
                        <a:rPr lang="en-US" sz="1000" b="0" i="0" u="none" strike="noStrike" dirty="0" smtClean="0">
                          <a:solidFill>
                            <a:srgbClr val="000000"/>
                          </a:solidFill>
                          <a:effectLst/>
                          <a:latin typeface="Calibri" panose="020F0502020204030204" pitchFamily="34" charset="0"/>
                        </a:rPr>
                        <a:t>Technology HC</a:t>
                      </a:r>
                      <a:r>
                        <a:rPr lang="en-US" sz="1000" b="0" i="0" u="none" strike="noStrike" baseline="0" dirty="0" smtClean="0">
                          <a:solidFill>
                            <a:srgbClr val="000000"/>
                          </a:solidFill>
                          <a:effectLst/>
                          <a:latin typeface="Calibri" panose="020F0502020204030204" pitchFamily="34" charset="0"/>
                        </a:rPr>
                        <a:t> Funded </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0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26</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26</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dirty="0" smtClean="0">
                          <a:solidFill>
                            <a:srgbClr val="000000"/>
                          </a:solidFill>
                          <a:effectLst/>
                          <a:latin typeface="Calibri" panose="020F0502020204030204" pitchFamily="34" charset="0"/>
                        </a:rPr>
                        <a:t>26</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43138">
                <a:tc>
                  <a:txBody>
                    <a:bodyPr/>
                    <a:lstStyle/>
                    <a:p>
                      <a:pPr marL="0" algn="l" defTabSz="914400" rtl="0" eaLnBrk="1" fontAlgn="b" latinLnBrk="0" hangingPunct="1"/>
                      <a:r>
                        <a:rPr lang="en-US" sz="1000" b="0" i="0" u="none" strike="noStrike" kern="1200" dirty="0" smtClean="0">
                          <a:solidFill>
                            <a:srgbClr val="000000"/>
                          </a:solidFill>
                          <a:effectLst/>
                          <a:latin typeface="Calibri" panose="020F0502020204030204" pitchFamily="34" charset="0"/>
                          <a:ea typeface="+mn-ea"/>
                          <a:cs typeface="+mn-cs"/>
                        </a:rPr>
                        <a:t>Business HC Unfunded</a:t>
                      </a:r>
                      <a:endParaRPr lang="en-US" sz="10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b="0" i="0" u="none" strike="noStrike" kern="1200" dirty="0" smtClean="0">
                          <a:solidFill>
                            <a:srgbClr val="000000"/>
                          </a:solidFill>
                          <a:effectLst/>
                          <a:latin typeface="Calibri" panose="020F0502020204030204" pitchFamily="34" charset="0"/>
                          <a:ea typeface="+mn-ea"/>
                          <a:cs typeface="+mn-cs"/>
                        </a:rPr>
                        <a:t>15</a:t>
                      </a:r>
                      <a:endParaRPr lang="en-US" sz="10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000" b="0" i="0" u="none" strike="noStrike" kern="1200" dirty="0" smtClean="0">
                          <a:solidFill>
                            <a:srgbClr val="000000"/>
                          </a:solidFill>
                          <a:effectLst/>
                          <a:latin typeface="Calibri" panose="020F0502020204030204" pitchFamily="34" charset="0"/>
                          <a:ea typeface="+mn-ea"/>
                          <a:cs typeface="+mn-cs"/>
                        </a:rPr>
                        <a:t>15</a:t>
                      </a:r>
                      <a:endParaRPr lang="en-US" sz="10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000" b="0" i="0" u="none" strike="noStrike" kern="1200" dirty="0" smtClean="0">
                          <a:solidFill>
                            <a:srgbClr val="000000"/>
                          </a:solidFill>
                          <a:effectLst/>
                          <a:latin typeface="Calibri" panose="020F0502020204030204" pitchFamily="34" charset="0"/>
                          <a:ea typeface="+mn-ea"/>
                          <a:cs typeface="+mn-cs"/>
                        </a:rPr>
                        <a:t>15</a:t>
                      </a:r>
                      <a:endParaRPr lang="en-US" sz="10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90941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057399"/>
            <a:ext cx="7924800" cy="3170099"/>
          </a:xfrm>
          <a:prstGeom prst="rect">
            <a:avLst/>
          </a:prstGeom>
          <a:noFill/>
        </p:spPr>
        <p:txBody>
          <a:bodyPr wrap="square" rtlCol="0">
            <a:spAutoFit/>
          </a:bodyPr>
          <a:lstStyle/>
          <a:p>
            <a:pPr>
              <a:spcBef>
                <a:spcPts val="1200"/>
              </a:spcBef>
            </a:pPr>
            <a:r>
              <a:rPr lang="en-US" sz="2000" b="1" dirty="0" smtClean="0">
                <a:solidFill>
                  <a:srgbClr val="000000"/>
                </a:solidFill>
                <a:latin typeface="Calibri" panose="020F0502020204030204" pitchFamily="34" charset="0"/>
              </a:rPr>
              <a:t>Appendix</a:t>
            </a:r>
          </a:p>
          <a:p>
            <a:pPr>
              <a:spcBef>
                <a:spcPts val="1200"/>
              </a:spcBef>
            </a:pPr>
            <a:endParaRPr lang="en-US" sz="2000" b="1" dirty="0">
              <a:solidFill>
                <a:srgbClr val="000000"/>
              </a:solidFill>
              <a:latin typeface="Calibri" panose="020F0502020204030204" pitchFamily="34" charset="0"/>
            </a:endParaRPr>
          </a:p>
          <a:p>
            <a:pPr marL="342900" indent="-342900">
              <a:spcBef>
                <a:spcPts val="1200"/>
              </a:spcBef>
              <a:buFont typeface="Arial" panose="020B0604020202020204" pitchFamily="34" charset="0"/>
              <a:buChar char="•"/>
            </a:pPr>
            <a:r>
              <a:rPr lang="en-US" sz="2000" dirty="0" smtClean="0">
                <a:solidFill>
                  <a:srgbClr val="000000"/>
                </a:solidFill>
                <a:latin typeface="Calibri" panose="020F0502020204030204" pitchFamily="34" charset="0"/>
              </a:rPr>
              <a:t>Billing Architecture</a:t>
            </a:r>
          </a:p>
          <a:p>
            <a:pPr marL="342900" indent="-342900">
              <a:spcBef>
                <a:spcPts val="1200"/>
              </a:spcBef>
              <a:buFont typeface="Arial" panose="020B0604020202020204" pitchFamily="34" charset="0"/>
              <a:buChar char="•"/>
            </a:pPr>
            <a:r>
              <a:rPr lang="en-US" sz="2000" dirty="0" smtClean="0">
                <a:solidFill>
                  <a:srgbClr val="000000"/>
                </a:solidFill>
                <a:latin typeface="Calibri" panose="020F0502020204030204" pitchFamily="34" charset="0"/>
              </a:rPr>
              <a:t>Billing Service Risk Review </a:t>
            </a:r>
          </a:p>
          <a:p>
            <a:pPr marL="342900" indent="-342900">
              <a:spcBef>
                <a:spcPts val="1200"/>
              </a:spcBef>
              <a:buFont typeface="Arial" panose="020B0604020202020204" pitchFamily="34" charset="0"/>
              <a:buChar char="•"/>
            </a:pPr>
            <a:r>
              <a:rPr lang="en-US" sz="2000" dirty="0" smtClean="0">
                <a:solidFill>
                  <a:srgbClr val="000000"/>
                </a:solidFill>
                <a:latin typeface="Calibri" panose="020F0502020204030204" pitchFamily="34" charset="0"/>
              </a:rPr>
              <a:t>Application heat map</a:t>
            </a:r>
          </a:p>
          <a:p>
            <a:pPr marL="342900" indent="-342900">
              <a:spcBef>
                <a:spcPts val="1200"/>
              </a:spcBef>
              <a:buFont typeface="Arial" panose="020B0604020202020204" pitchFamily="34" charset="0"/>
              <a:buChar char="•"/>
            </a:pPr>
            <a:r>
              <a:rPr lang="en-US" sz="2000" dirty="0" smtClean="0">
                <a:solidFill>
                  <a:srgbClr val="000000"/>
                </a:solidFill>
                <a:latin typeface="Calibri" panose="020F0502020204030204" pitchFamily="34" charset="0"/>
              </a:rPr>
              <a:t>Future State Functional Architecture</a:t>
            </a:r>
          </a:p>
          <a:p>
            <a:pPr marL="342900" indent="-342900">
              <a:spcBef>
                <a:spcPts val="1200"/>
              </a:spcBef>
              <a:buFont typeface="Arial" panose="020B0604020202020204" pitchFamily="34" charset="0"/>
              <a:buChar char="•"/>
            </a:pPr>
            <a:r>
              <a:rPr lang="en-US" sz="2000" dirty="0" smtClean="0">
                <a:solidFill>
                  <a:srgbClr val="000000"/>
                </a:solidFill>
                <a:latin typeface="Calibri" panose="020F0502020204030204" pitchFamily="34" charset="0"/>
              </a:rPr>
              <a:t>Business case analysis</a:t>
            </a:r>
            <a:endParaRPr 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45819776"/>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94784" y="227016"/>
            <a:ext cx="10987616" cy="396875"/>
          </a:xfrm>
          <a:prstGeom prst="rect">
            <a:avLst/>
          </a:prstGeom>
        </p:spPr>
        <p:txBody>
          <a:bodyPr/>
          <a:lstStyle>
            <a:lvl1pPr algn="l" rtl="0" eaLnBrk="0" fontAlgn="base" hangingPunct="0">
              <a:lnSpc>
                <a:spcPct val="95000"/>
              </a:lnSpc>
              <a:spcBef>
                <a:spcPct val="0"/>
              </a:spcBef>
              <a:spcAft>
                <a:spcPct val="0"/>
              </a:spcAft>
              <a:defRPr sz="2400">
                <a:solidFill>
                  <a:schemeClr val="bg2"/>
                </a:solidFill>
                <a:latin typeface="+mj-lt"/>
                <a:ea typeface="+mj-ea"/>
                <a:cs typeface="+mj-cs"/>
              </a:defRPr>
            </a:lvl1pPr>
            <a:lvl2pPr algn="l" rtl="0" eaLnBrk="0" fontAlgn="base" hangingPunct="0">
              <a:lnSpc>
                <a:spcPct val="95000"/>
              </a:lnSpc>
              <a:spcBef>
                <a:spcPct val="0"/>
              </a:spcBef>
              <a:spcAft>
                <a:spcPct val="0"/>
              </a:spcAft>
              <a:defRPr sz="2400">
                <a:solidFill>
                  <a:schemeClr val="bg2"/>
                </a:solidFill>
                <a:latin typeface="Arial" charset="0"/>
              </a:defRPr>
            </a:lvl2pPr>
            <a:lvl3pPr algn="l" rtl="0" eaLnBrk="0" fontAlgn="base" hangingPunct="0">
              <a:lnSpc>
                <a:spcPct val="95000"/>
              </a:lnSpc>
              <a:spcBef>
                <a:spcPct val="0"/>
              </a:spcBef>
              <a:spcAft>
                <a:spcPct val="0"/>
              </a:spcAft>
              <a:defRPr sz="2400">
                <a:solidFill>
                  <a:schemeClr val="bg2"/>
                </a:solidFill>
                <a:latin typeface="Arial" charset="0"/>
              </a:defRPr>
            </a:lvl3pPr>
            <a:lvl4pPr algn="l" rtl="0" eaLnBrk="0" fontAlgn="base" hangingPunct="0">
              <a:lnSpc>
                <a:spcPct val="95000"/>
              </a:lnSpc>
              <a:spcBef>
                <a:spcPct val="0"/>
              </a:spcBef>
              <a:spcAft>
                <a:spcPct val="0"/>
              </a:spcAft>
              <a:defRPr sz="2400">
                <a:solidFill>
                  <a:schemeClr val="bg2"/>
                </a:solidFill>
                <a:latin typeface="Arial" charset="0"/>
              </a:defRPr>
            </a:lvl4pPr>
            <a:lvl5pPr algn="l" rtl="0" eaLnBrk="0" fontAlgn="base" hangingPunct="0">
              <a:lnSpc>
                <a:spcPct val="95000"/>
              </a:lnSpc>
              <a:spcBef>
                <a:spcPct val="0"/>
              </a:spcBef>
              <a:spcAft>
                <a:spcPct val="0"/>
              </a:spcAft>
              <a:defRPr sz="2400">
                <a:solidFill>
                  <a:schemeClr val="bg2"/>
                </a:solidFill>
                <a:latin typeface="Arial" charset="0"/>
              </a:defRPr>
            </a:lvl5pPr>
            <a:lvl6pPr marL="457200" algn="l" rtl="0" eaLnBrk="1" fontAlgn="base" hangingPunct="1">
              <a:lnSpc>
                <a:spcPct val="95000"/>
              </a:lnSpc>
              <a:spcBef>
                <a:spcPct val="0"/>
              </a:spcBef>
              <a:spcAft>
                <a:spcPct val="0"/>
              </a:spcAft>
              <a:defRPr sz="2800">
                <a:solidFill>
                  <a:schemeClr val="bg2"/>
                </a:solidFill>
                <a:latin typeface="Arial" charset="0"/>
              </a:defRPr>
            </a:lvl6pPr>
            <a:lvl7pPr marL="914400" algn="l" rtl="0" eaLnBrk="1" fontAlgn="base" hangingPunct="1">
              <a:lnSpc>
                <a:spcPct val="95000"/>
              </a:lnSpc>
              <a:spcBef>
                <a:spcPct val="0"/>
              </a:spcBef>
              <a:spcAft>
                <a:spcPct val="0"/>
              </a:spcAft>
              <a:defRPr sz="2800">
                <a:solidFill>
                  <a:schemeClr val="bg2"/>
                </a:solidFill>
                <a:latin typeface="Arial" charset="0"/>
              </a:defRPr>
            </a:lvl7pPr>
            <a:lvl8pPr marL="1371600" algn="l" rtl="0" eaLnBrk="1" fontAlgn="base" hangingPunct="1">
              <a:lnSpc>
                <a:spcPct val="95000"/>
              </a:lnSpc>
              <a:spcBef>
                <a:spcPct val="0"/>
              </a:spcBef>
              <a:spcAft>
                <a:spcPct val="0"/>
              </a:spcAft>
              <a:defRPr sz="2800">
                <a:solidFill>
                  <a:schemeClr val="bg2"/>
                </a:solidFill>
                <a:latin typeface="Arial" charset="0"/>
              </a:defRPr>
            </a:lvl8pPr>
            <a:lvl9pPr marL="1828800" algn="l" rtl="0" eaLnBrk="1" fontAlgn="base" hangingPunct="1">
              <a:lnSpc>
                <a:spcPct val="95000"/>
              </a:lnSpc>
              <a:spcBef>
                <a:spcPct val="0"/>
              </a:spcBef>
              <a:spcAft>
                <a:spcPct val="0"/>
              </a:spcAft>
              <a:defRPr sz="2800">
                <a:solidFill>
                  <a:schemeClr val="bg2"/>
                </a:solidFill>
                <a:latin typeface="Arial" charset="0"/>
              </a:defRPr>
            </a:lvl9pPr>
          </a:lstStyle>
          <a:p>
            <a:r>
              <a:rPr lang="en-US" sz="2000" b="1" kern="0" dirty="0" smtClean="0">
                <a:latin typeface="Calibri" panose="020F0502020204030204" pitchFamily="34" charset="0"/>
              </a:rPr>
              <a:t>Billing Architecture</a:t>
            </a:r>
            <a:endParaRPr lang="en-US" sz="2000" b="1" kern="0" dirty="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344771" y="1411941"/>
            <a:ext cx="5142339" cy="2635147"/>
          </a:xfrm>
          <a:prstGeom prst="rect">
            <a:avLst/>
          </a:prstGeom>
        </p:spPr>
      </p:pic>
      <p:sp>
        <p:nvSpPr>
          <p:cNvPr id="6" name="TextBox 5"/>
          <p:cNvSpPr txBox="1"/>
          <p:nvPr/>
        </p:nvSpPr>
        <p:spPr>
          <a:xfrm>
            <a:off x="1828801" y="914400"/>
            <a:ext cx="623504" cy="338554"/>
          </a:xfrm>
          <a:prstGeom prst="rect">
            <a:avLst/>
          </a:prstGeom>
          <a:noFill/>
        </p:spPr>
        <p:txBody>
          <a:bodyPr wrap="none" rtlCol="0">
            <a:spAutoFit/>
          </a:bodyPr>
          <a:lstStyle/>
          <a:p>
            <a:r>
              <a:rPr lang="en-US" sz="1600" b="1" i="1" u="sng" dirty="0" smtClean="0">
                <a:solidFill>
                  <a:schemeClr val="bg2"/>
                </a:solidFill>
                <a:latin typeface="Calibri" panose="020F0502020204030204" pitchFamily="34" charset="0"/>
                <a:cs typeface="Calibri" panose="020F0502020204030204" pitchFamily="34" charset="0"/>
              </a:rPr>
              <a:t>From</a:t>
            </a:r>
            <a:endParaRPr lang="en-US" sz="1600" b="1" i="1" u="sng" dirty="0">
              <a:solidFill>
                <a:schemeClr val="bg2"/>
              </a:solidFill>
              <a:latin typeface="Calibri" panose="020F0502020204030204" pitchFamily="34" charset="0"/>
              <a:cs typeface="Calibri" panose="020F0502020204030204" pitchFamily="34" charset="0"/>
            </a:endParaRPr>
          </a:p>
        </p:txBody>
      </p:sp>
      <p:sp>
        <p:nvSpPr>
          <p:cNvPr id="7" name="TextBox 6"/>
          <p:cNvSpPr txBox="1"/>
          <p:nvPr/>
        </p:nvSpPr>
        <p:spPr>
          <a:xfrm>
            <a:off x="8409255" y="915573"/>
            <a:ext cx="379399" cy="338554"/>
          </a:xfrm>
          <a:prstGeom prst="rect">
            <a:avLst/>
          </a:prstGeom>
          <a:noFill/>
        </p:spPr>
        <p:txBody>
          <a:bodyPr wrap="none" rtlCol="0">
            <a:spAutoFit/>
          </a:bodyPr>
          <a:lstStyle/>
          <a:p>
            <a:r>
              <a:rPr lang="en-US" sz="1600" b="1" i="1" u="sng" dirty="0" smtClean="0">
                <a:solidFill>
                  <a:schemeClr val="bg2"/>
                </a:solidFill>
                <a:latin typeface="Calibri" panose="020F0502020204030204" pitchFamily="34" charset="0"/>
                <a:cs typeface="Calibri" panose="020F0502020204030204" pitchFamily="34" charset="0"/>
              </a:rPr>
              <a:t>To</a:t>
            </a:r>
            <a:endParaRPr lang="en-US" sz="1600" b="1" i="1" u="sng" dirty="0">
              <a:solidFill>
                <a:schemeClr val="bg2"/>
              </a:solidFill>
              <a:latin typeface="Calibri" panose="020F0502020204030204" pitchFamily="34" charset="0"/>
              <a:cs typeface="Calibri" panose="020F0502020204030204" pitchFamily="34" charset="0"/>
            </a:endParaRPr>
          </a:p>
        </p:txBody>
      </p:sp>
      <p:sp>
        <p:nvSpPr>
          <p:cNvPr id="8" name="AutoShape 14"/>
          <p:cNvSpPr>
            <a:spLocks noChangeArrowheads="1"/>
          </p:cNvSpPr>
          <p:nvPr/>
        </p:nvSpPr>
        <p:spPr bwMode="auto">
          <a:xfrm rot="5400000">
            <a:off x="4797559" y="2655118"/>
            <a:ext cx="2519894" cy="380213"/>
          </a:xfrm>
          <a:prstGeom prst="triangle">
            <a:avLst>
              <a:gd name="adj" fmla="val 50000"/>
            </a:avLst>
          </a:prstGeom>
          <a:solidFill>
            <a:schemeClr val="tx2"/>
          </a:solidFill>
          <a:ln>
            <a:solidFill>
              <a:schemeClr val="tx2"/>
            </a:solidFill>
          </a:ln>
          <a:scene3d>
            <a:camera prst="orthographicFront"/>
            <a:lightRig rig="threePt" dir="t"/>
          </a:scene3d>
          <a:sp3d>
            <a:bevelT w="165100" prst="coolSlant"/>
          </a:sp3d>
          <a:extLst/>
        </p:spPr>
        <p:txBody>
          <a:bodyPr rot="10800000" wrap="none" lIns="90000" tIns="46800" rIns="90000" bIns="46800" anchor="ctr"/>
          <a:lstStyle/>
          <a:p>
            <a:pPr algn="l">
              <a:spcBef>
                <a:spcPct val="0"/>
              </a:spcBef>
              <a:buClrTx/>
              <a:buSzTx/>
              <a:buFontTx/>
              <a:buNone/>
            </a:pPr>
            <a:endParaRPr lang="en-US" sz="1300" b="1">
              <a:ea typeface="MS PGothic" pitchFamily="34" charset="-128"/>
            </a:endParaRPr>
          </a:p>
        </p:txBody>
      </p:sp>
      <p:sp>
        <p:nvSpPr>
          <p:cNvPr id="10" name="AutoShape 14"/>
          <p:cNvSpPr>
            <a:spLocks noChangeArrowheads="1"/>
          </p:cNvSpPr>
          <p:nvPr/>
        </p:nvSpPr>
        <p:spPr bwMode="auto">
          <a:xfrm rot="10800000">
            <a:off x="6858000" y="4257138"/>
            <a:ext cx="4419600" cy="219243"/>
          </a:xfrm>
          <a:prstGeom prst="triangle">
            <a:avLst>
              <a:gd name="adj" fmla="val 48701"/>
            </a:avLst>
          </a:prstGeom>
          <a:solidFill>
            <a:schemeClr val="tx2"/>
          </a:solidFill>
          <a:ln>
            <a:solidFill>
              <a:schemeClr val="tx2"/>
            </a:solidFill>
          </a:ln>
          <a:scene3d>
            <a:camera prst="orthographicFront"/>
            <a:lightRig rig="threePt" dir="t"/>
          </a:scene3d>
          <a:sp3d>
            <a:bevelT w="165100" prst="coolSlant"/>
          </a:sp3d>
          <a:extLst/>
        </p:spPr>
        <p:txBody>
          <a:bodyPr rot="10800000" wrap="none" lIns="90000" tIns="46800" rIns="90000" bIns="46800" anchor="ctr"/>
          <a:lstStyle/>
          <a:p>
            <a:pPr algn="l">
              <a:spcBef>
                <a:spcPct val="0"/>
              </a:spcBef>
              <a:buClrTx/>
              <a:buSzTx/>
              <a:buFontTx/>
              <a:buNone/>
            </a:pPr>
            <a:endParaRPr lang="en-US" sz="1300" b="1">
              <a:ea typeface="MS PGothic" pitchFamily="34" charset="-128"/>
            </a:endParaRPr>
          </a:p>
        </p:txBody>
      </p:sp>
      <p:sp>
        <p:nvSpPr>
          <p:cNvPr id="9" name="TextBox 8"/>
          <p:cNvSpPr txBox="1"/>
          <p:nvPr/>
        </p:nvSpPr>
        <p:spPr>
          <a:xfrm>
            <a:off x="8153400" y="4419600"/>
            <a:ext cx="3124200" cy="2385268"/>
          </a:xfrm>
          <a:prstGeom prst="rect">
            <a:avLst/>
          </a:prstGeom>
          <a:noFill/>
        </p:spPr>
        <p:txBody>
          <a:bodyPr wrap="square" rtlCol="0">
            <a:spAutoFit/>
          </a:bodyPr>
          <a:lstStyle/>
          <a:p>
            <a:pPr>
              <a:spcBef>
                <a:spcPts val="600"/>
              </a:spcBef>
            </a:pPr>
            <a:r>
              <a:rPr lang="en-US" sz="1200" b="1" i="1" dirty="0" smtClean="0">
                <a:solidFill>
                  <a:srgbClr val="000000"/>
                </a:solidFill>
                <a:latin typeface="Calibri" panose="020F0502020204030204" pitchFamily="34" charset="0"/>
                <a:cs typeface="Calibri" panose="020F0502020204030204" pitchFamily="34" charset="0"/>
              </a:rPr>
              <a:t>Business Benefits</a:t>
            </a:r>
          </a:p>
          <a:p>
            <a:pPr marL="171450" indent="-171450">
              <a:spcBef>
                <a:spcPts val="600"/>
              </a:spcBef>
              <a:buFont typeface="Arial" panose="020B0604020202020204" pitchFamily="34" charset="0"/>
              <a:buChar char="•"/>
            </a:pPr>
            <a:r>
              <a:rPr lang="en-US" sz="1100" b="1" i="1" dirty="0" smtClean="0">
                <a:solidFill>
                  <a:srgbClr val="000000"/>
                </a:solidFill>
                <a:latin typeface="Calibri" panose="020F0502020204030204" pitchFamily="34" charset="0"/>
                <a:cs typeface="Calibri" panose="020F0502020204030204" pitchFamily="34" charset="0"/>
              </a:rPr>
              <a:t>Effectiveness</a:t>
            </a:r>
          </a:p>
          <a:p>
            <a:pPr marL="628650" lvl="1" indent="-171450">
              <a:spcBef>
                <a:spcPts val="600"/>
              </a:spcBef>
              <a:buFont typeface="Arial" panose="020B0604020202020204" pitchFamily="34" charset="0"/>
              <a:buChar char="•"/>
            </a:pPr>
            <a:r>
              <a:rPr lang="en-US" sz="1000" b="1" dirty="0" smtClean="0">
                <a:solidFill>
                  <a:srgbClr val="000000"/>
                </a:solidFill>
                <a:latin typeface="Calibri" panose="020F0502020204030204" pitchFamily="34" charset="0"/>
                <a:cs typeface="Calibri" panose="020F0502020204030204" pitchFamily="34" charset="0"/>
              </a:rPr>
              <a:t>Business Transparency</a:t>
            </a:r>
          </a:p>
          <a:p>
            <a:pPr marL="628650" lvl="1" indent="-171450">
              <a:spcBef>
                <a:spcPts val="600"/>
              </a:spcBef>
              <a:buFont typeface="Arial" panose="020B0604020202020204" pitchFamily="34" charset="0"/>
              <a:buChar char="•"/>
            </a:pPr>
            <a:r>
              <a:rPr lang="en-US" sz="1000" b="1" dirty="0" smtClean="0">
                <a:solidFill>
                  <a:srgbClr val="000000"/>
                </a:solidFill>
                <a:latin typeface="Calibri" panose="020F0502020204030204" pitchFamily="34" charset="0"/>
                <a:cs typeface="Calibri" panose="020F0502020204030204" pitchFamily="34" charset="0"/>
              </a:rPr>
              <a:t>Functional improvements</a:t>
            </a:r>
          </a:p>
          <a:p>
            <a:pPr marL="628650" lvl="1" indent="-171450">
              <a:spcBef>
                <a:spcPts val="600"/>
              </a:spcBef>
              <a:buFont typeface="Arial" panose="020B0604020202020204" pitchFamily="34" charset="0"/>
              <a:buChar char="•"/>
            </a:pPr>
            <a:r>
              <a:rPr lang="en-US" sz="1000" b="1" dirty="0" smtClean="0">
                <a:solidFill>
                  <a:srgbClr val="000000"/>
                </a:solidFill>
                <a:latin typeface="Calibri" panose="020F0502020204030204" pitchFamily="34" charset="0"/>
                <a:cs typeface="Calibri" panose="020F0502020204030204" pitchFamily="34" charset="0"/>
              </a:rPr>
              <a:t>Revenue enhancements</a:t>
            </a:r>
          </a:p>
          <a:p>
            <a:pPr marL="171450" indent="-171450">
              <a:spcBef>
                <a:spcPts val="600"/>
              </a:spcBef>
              <a:buFont typeface="Arial" panose="020B0604020202020204" pitchFamily="34" charset="0"/>
              <a:buChar char="•"/>
            </a:pPr>
            <a:r>
              <a:rPr lang="en-US" sz="1100" b="1" i="1" dirty="0">
                <a:solidFill>
                  <a:srgbClr val="000000"/>
                </a:solidFill>
                <a:latin typeface="Calibri" panose="020F0502020204030204" pitchFamily="34" charset="0"/>
                <a:cs typeface="Calibri" panose="020F0502020204030204" pitchFamily="34" charset="0"/>
              </a:rPr>
              <a:t>Efficiency</a:t>
            </a:r>
          </a:p>
          <a:p>
            <a:pPr marL="628650" lvl="1" indent="-171450">
              <a:spcBef>
                <a:spcPts val="600"/>
              </a:spcBef>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Operational improvements</a:t>
            </a:r>
          </a:p>
          <a:p>
            <a:pPr marL="628650" lvl="1" indent="-171450">
              <a:spcBef>
                <a:spcPts val="600"/>
              </a:spcBef>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TCO reduction</a:t>
            </a:r>
          </a:p>
          <a:p>
            <a:pPr marL="628650" lvl="1" indent="-171450">
              <a:spcBef>
                <a:spcPts val="600"/>
              </a:spcBef>
              <a:buFont typeface="Arial" panose="020B0604020202020204" pitchFamily="34" charset="0"/>
              <a:buChar char="•"/>
            </a:pPr>
            <a:r>
              <a:rPr lang="en-US" sz="1000" b="1" dirty="0">
                <a:solidFill>
                  <a:srgbClr val="000000"/>
                </a:solidFill>
                <a:latin typeface="Calibri" panose="020F0502020204030204" pitchFamily="34" charset="0"/>
                <a:cs typeface="Calibri" panose="020F0502020204030204" pitchFamily="34" charset="0"/>
              </a:rPr>
              <a:t>Simplification</a:t>
            </a:r>
          </a:p>
          <a:p>
            <a:pPr marL="628650" lvl="1" indent="-171450">
              <a:spcBef>
                <a:spcPts val="600"/>
              </a:spcBef>
              <a:buFont typeface="Arial" panose="020B0604020202020204" pitchFamily="34" charset="0"/>
              <a:buChar char="•"/>
            </a:pPr>
            <a:endParaRPr lang="en-US" sz="1000" b="1" dirty="0">
              <a:solidFill>
                <a:srgbClr val="000000"/>
              </a:solidFill>
              <a:latin typeface="Calibri" panose="020F0502020204030204" pitchFamily="34" charset="0"/>
              <a:cs typeface="Calibri" panose="020F0502020204030204" pitchFamily="34" charset="0"/>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436276"/>
            <a:ext cx="5000625" cy="266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4"/>
          <p:cNvSpPr>
            <a:spLocks noChangeArrowheads="1"/>
          </p:cNvSpPr>
          <p:nvPr/>
        </p:nvSpPr>
        <p:spPr bwMode="auto">
          <a:xfrm rot="10800000">
            <a:off x="838201" y="4191000"/>
            <a:ext cx="4419600" cy="219243"/>
          </a:xfrm>
          <a:prstGeom prst="triangle">
            <a:avLst>
              <a:gd name="adj" fmla="val 48701"/>
            </a:avLst>
          </a:prstGeom>
          <a:solidFill>
            <a:schemeClr val="tx2"/>
          </a:solidFill>
          <a:ln>
            <a:solidFill>
              <a:schemeClr val="tx2"/>
            </a:solidFill>
          </a:ln>
          <a:scene3d>
            <a:camera prst="orthographicFront"/>
            <a:lightRig rig="threePt" dir="t"/>
          </a:scene3d>
          <a:sp3d>
            <a:bevelT w="165100" prst="coolSlant"/>
          </a:sp3d>
          <a:extLst/>
        </p:spPr>
        <p:txBody>
          <a:bodyPr rot="10800000" wrap="none" lIns="90000" tIns="46800" rIns="90000" bIns="46800" anchor="ctr"/>
          <a:lstStyle/>
          <a:p>
            <a:pPr algn="l">
              <a:spcBef>
                <a:spcPct val="0"/>
              </a:spcBef>
              <a:buClrTx/>
              <a:buSzTx/>
              <a:buFontTx/>
              <a:buNone/>
            </a:pPr>
            <a:endParaRPr lang="en-US" sz="1300" b="1">
              <a:ea typeface="MS PGothic" pitchFamily="34" charset="-128"/>
            </a:endParaRPr>
          </a:p>
        </p:txBody>
      </p:sp>
      <p:sp>
        <p:nvSpPr>
          <p:cNvPr id="12" name="TextBox 11"/>
          <p:cNvSpPr txBox="1"/>
          <p:nvPr/>
        </p:nvSpPr>
        <p:spPr>
          <a:xfrm>
            <a:off x="685800" y="4472614"/>
            <a:ext cx="5105400" cy="1308050"/>
          </a:xfrm>
          <a:prstGeom prst="rect">
            <a:avLst/>
          </a:prstGeom>
          <a:noFill/>
        </p:spPr>
        <p:txBody>
          <a:bodyPr wrap="square" rtlCol="0">
            <a:spAutoFit/>
          </a:bodyPr>
          <a:lstStyle/>
          <a:p>
            <a:pPr>
              <a:spcBef>
                <a:spcPts val="600"/>
              </a:spcBef>
            </a:pPr>
            <a:r>
              <a:rPr lang="en-US" sz="1200" b="1" i="1" dirty="0" smtClean="0">
                <a:solidFill>
                  <a:srgbClr val="000000"/>
                </a:solidFill>
                <a:latin typeface="Calibri" panose="020F0502020204030204" pitchFamily="34" charset="0"/>
                <a:cs typeface="Calibri" panose="020F0502020204030204" pitchFamily="34" charset="0"/>
              </a:rPr>
              <a:t>Business Challenges</a:t>
            </a:r>
          </a:p>
          <a:p>
            <a:pPr marL="171450" indent="-171450">
              <a:spcBef>
                <a:spcPts val="600"/>
              </a:spcBef>
              <a:buFont typeface="Arial" panose="020B0604020202020204" pitchFamily="34" charset="0"/>
              <a:buChar char="•"/>
            </a:pPr>
            <a:r>
              <a:rPr lang="en-US" sz="1200" b="1" i="1" dirty="0">
                <a:solidFill>
                  <a:srgbClr val="000000"/>
                </a:solidFill>
                <a:latin typeface="Calibri" panose="020F0502020204030204" pitchFamily="34" charset="0"/>
                <a:cs typeface="Calibri" panose="020F0502020204030204" pitchFamily="34" charset="0"/>
              </a:rPr>
              <a:t>Low Client Satisfaction, risk of client retention and share of wallet </a:t>
            </a:r>
          </a:p>
          <a:p>
            <a:pPr marL="171450" indent="-171450">
              <a:spcBef>
                <a:spcPts val="600"/>
              </a:spcBef>
              <a:buFont typeface="Arial" panose="020B0604020202020204" pitchFamily="34" charset="0"/>
              <a:buChar char="•"/>
            </a:pPr>
            <a:r>
              <a:rPr lang="en-US" sz="1200" b="1" i="1" dirty="0">
                <a:solidFill>
                  <a:srgbClr val="000000"/>
                </a:solidFill>
                <a:latin typeface="Calibri" panose="020F0502020204030204" pitchFamily="34" charset="0"/>
                <a:cs typeface="Calibri" panose="020F0502020204030204" pitchFamily="34" charset="0"/>
              </a:rPr>
              <a:t>Lack of Business Transparency</a:t>
            </a:r>
            <a:endParaRPr lang="en-US" sz="1050" b="1" dirty="0">
              <a:solidFill>
                <a:srgbClr val="000000"/>
              </a:solidFill>
              <a:latin typeface="Calibri" panose="020F0502020204030204" pitchFamily="34" charset="0"/>
              <a:cs typeface="Calibri" panose="020F0502020204030204" pitchFamily="34" charset="0"/>
            </a:endParaRPr>
          </a:p>
          <a:p>
            <a:pPr>
              <a:spcBef>
                <a:spcPts val="600"/>
              </a:spcBef>
            </a:pPr>
            <a:r>
              <a:rPr lang="en-US" sz="1200" b="1" i="1" dirty="0" smtClean="0">
                <a:solidFill>
                  <a:srgbClr val="000000"/>
                </a:solidFill>
                <a:latin typeface="Calibri" panose="020F0502020204030204" pitchFamily="34" charset="0"/>
                <a:cs typeface="Calibri" panose="020F0502020204030204" pitchFamily="34" charset="0"/>
              </a:rPr>
              <a:t>Operational Risk</a:t>
            </a:r>
          </a:p>
          <a:p>
            <a:pPr marL="171450" indent="-171450">
              <a:spcBef>
                <a:spcPts val="600"/>
              </a:spcBef>
              <a:buFont typeface="Arial" panose="020B0604020202020204" pitchFamily="34" charset="0"/>
              <a:buChar char="•"/>
            </a:pPr>
            <a:r>
              <a:rPr lang="en-US" sz="1100" b="1" i="1" dirty="0" smtClean="0">
                <a:solidFill>
                  <a:srgbClr val="000000"/>
                </a:solidFill>
                <a:latin typeface="Calibri" panose="020F0502020204030204" pitchFamily="34" charset="0"/>
                <a:cs typeface="Calibri" panose="020F0502020204030204" pitchFamily="34" charset="0"/>
              </a:rPr>
              <a:t>IT Risk due to aging platforms</a:t>
            </a:r>
          </a:p>
        </p:txBody>
      </p:sp>
    </p:spTree>
    <p:extLst>
      <p:ext uri="{BB962C8B-B14F-4D97-AF65-F5344CB8AC3E}">
        <p14:creationId xmlns:p14="http://schemas.microsoft.com/office/powerpoint/2010/main" val="2683747078"/>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7059" y="247650"/>
            <a:ext cx="6475234" cy="369332"/>
          </a:xfrm>
          <a:prstGeom prst="rect">
            <a:avLst/>
          </a:prstGeom>
          <a:noFill/>
        </p:spPr>
        <p:txBody>
          <a:bodyPr wrap="none" rtlCol="0">
            <a:spAutoFit/>
          </a:bodyPr>
          <a:lstStyle/>
          <a:p>
            <a:r>
              <a:rPr lang="en-US" dirty="0">
                <a:solidFill>
                  <a:srgbClr val="000000"/>
                </a:solidFill>
                <a:latin typeface="Arial Black" panose="020B0A04020102020204" pitchFamily="34" charset="0"/>
              </a:rPr>
              <a:t>Application Heat Map -  Billing &amp; Revenue Service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08" y="600636"/>
            <a:ext cx="9687996" cy="59417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659290"/>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THE MASTER">
  <a:themeElements>
    <a:clrScheme name="BNY Colors">
      <a:dk1>
        <a:srgbClr val="616265"/>
      </a:dk1>
      <a:lt1>
        <a:srgbClr val="FFFFFF"/>
      </a:lt1>
      <a:dk2>
        <a:srgbClr val="616265"/>
      </a:dk2>
      <a:lt2>
        <a:srgbClr val="000000"/>
      </a:lt2>
      <a:accent1>
        <a:srgbClr val="FFD700"/>
      </a:accent1>
      <a:accent2>
        <a:srgbClr val="FFA100"/>
      </a:accent2>
      <a:accent3>
        <a:srgbClr val="00B2EF"/>
      </a:accent3>
      <a:accent4>
        <a:srgbClr val="4B4B4B"/>
      </a:accent4>
      <a:accent5>
        <a:srgbClr val="1EBFB3"/>
      </a:accent5>
      <a:accent6>
        <a:srgbClr val="E65032"/>
      </a:accent6>
      <a:hlink>
        <a:srgbClr val="00B2EF"/>
      </a:hlink>
      <a:folHlink>
        <a:srgbClr val="00B2EF"/>
      </a:folHlink>
    </a:clrScheme>
    <a:fontScheme name="PIS BNY MELL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b="1" dirty="0" smtClean="0">
            <a:solidFill>
              <a:schemeClr val="bg1"/>
            </a:solidFill>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48" charset="0"/>
          </a:defRPr>
        </a:defPPr>
      </a:lstStyle>
    </a:lnDef>
  </a:objectDefaults>
  <a:extraClrSchemeLst>
    <a:extraClrScheme>
      <a:clrScheme name="2_TBNYM PPT v2 1">
        <a:dk1>
          <a:srgbClr val="616265"/>
        </a:dk1>
        <a:lt1>
          <a:srgbClr val="FFFFFF"/>
        </a:lt1>
        <a:dk2>
          <a:srgbClr val="AB8433"/>
        </a:dk2>
        <a:lt2>
          <a:srgbClr val="000000"/>
        </a:lt2>
        <a:accent1>
          <a:srgbClr val="AB8433"/>
        </a:accent1>
        <a:accent2>
          <a:srgbClr val="8D9091"/>
        </a:accent2>
        <a:accent3>
          <a:srgbClr val="FFFFFF"/>
        </a:accent3>
        <a:accent4>
          <a:srgbClr val="525355"/>
        </a:accent4>
        <a:accent5>
          <a:srgbClr val="D2C2AD"/>
        </a:accent5>
        <a:accent6>
          <a:srgbClr val="7F8283"/>
        </a:accent6>
        <a:hlink>
          <a:srgbClr val="9E8F6C"/>
        </a:hlink>
        <a:folHlink>
          <a:srgbClr val="61626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HE MASTER">
  <a:themeElements>
    <a:clrScheme name="BNY Colors">
      <a:dk1>
        <a:srgbClr val="616265"/>
      </a:dk1>
      <a:lt1>
        <a:srgbClr val="FFFFFF"/>
      </a:lt1>
      <a:dk2>
        <a:srgbClr val="616265"/>
      </a:dk2>
      <a:lt2>
        <a:srgbClr val="000000"/>
      </a:lt2>
      <a:accent1>
        <a:srgbClr val="FFD700"/>
      </a:accent1>
      <a:accent2>
        <a:srgbClr val="FFA100"/>
      </a:accent2>
      <a:accent3>
        <a:srgbClr val="00B2EF"/>
      </a:accent3>
      <a:accent4>
        <a:srgbClr val="4B4B4B"/>
      </a:accent4>
      <a:accent5>
        <a:srgbClr val="1EBFB3"/>
      </a:accent5>
      <a:accent6>
        <a:srgbClr val="E65032"/>
      </a:accent6>
      <a:hlink>
        <a:srgbClr val="00B2EF"/>
      </a:hlink>
      <a:folHlink>
        <a:srgbClr val="00B2EF"/>
      </a:folHlink>
    </a:clrScheme>
    <a:fontScheme name="PIS BNY MELL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b="1" dirty="0" smtClean="0">
            <a:solidFill>
              <a:schemeClr val="bg1"/>
            </a:solidFill>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48" charset="0"/>
          </a:defRPr>
        </a:defPPr>
      </a:lstStyle>
    </a:lnDef>
  </a:objectDefaults>
  <a:extraClrSchemeLst>
    <a:extraClrScheme>
      <a:clrScheme name="2_TBNYM PPT v2 1">
        <a:dk1>
          <a:srgbClr val="616265"/>
        </a:dk1>
        <a:lt1>
          <a:srgbClr val="FFFFFF"/>
        </a:lt1>
        <a:dk2>
          <a:srgbClr val="AB8433"/>
        </a:dk2>
        <a:lt2>
          <a:srgbClr val="000000"/>
        </a:lt2>
        <a:accent1>
          <a:srgbClr val="AB8433"/>
        </a:accent1>
        <a:accent2>
          <a:srgbClr val="8D9091"/>
        </a:accent2>
        <a:accent3>
          <a:srgbClr val="FFFFFF"/>
        </a:accent3>
        <a:accent4>
          <a:srgbClr val="525355"/>
        </a:accent4>
        <a:accent5>
          <a:srgbClr val="D2C2AD"/>
        </a:accent5>
        <a:accent6>
          <a:srgbClr val="7F8283"/>
        </a:accent6>
        <a:hlink>
          <a:srgbClr val="9E8F6C"/>
        </a:hlink>
        <a:folHlink>
          <a:srgbClr val="61626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SalesKickoff-Nov2015-VerticaExcavator-Vandiver.potx [Read-Only]" id="{E0362E3C-64EE-4C99-AF8D-614B5F55414F}" vid="{F2D140D9-B204-4688-804E-7B939C7D27D7}"/>
    </a:ext>
  </a:extLst>
</a:theme>
</file>

<file path=ppt/theme/theme5.xml><?xml version="1.0" encoding="utf-8"?>
<a:theme xmlns:a="http://schemas.openxmlformats.org/drawingml/2006/main" name="1_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6.xml><?xml version="1.0" encoding="utf-8"?>
<a:theme xmlns:a="http://schemas.openxmlformats.org/drawingml/2006/main" name="2_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1702AD2DF4DB45BDA902D166E90993" ma:contentTypeVersion="0" ma:contentTypeDescription="Create a new document." ma:contentTypeScope="" ma:versionID="6f21ab12cf274109de074b7643f60c4b">
  <xsd:schema xmlns:xsd="http://www.w3.org/2001/XMLSchema" xmlns:xs="http://www.w3.org/2001/XMLSchema" xmlns:p="http://schemas.microsoft.com/office/2006/metadata/properties" targetNamespace="http://schemas.microsoft.com/office/2006/metadata/properties" ma:root="true" ma:fieldsID="78476cc62a083814db13e39fd127ee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33EBC6-8C52-48FC-9BA9-DD302595A8F2}"/>
</file>

<file path=customXml/itemProps2.xml><?xml version="1.0" encoding="utf-8"?>
<ds:datastoreItem xmlns:ds="http://schemas.openxmlformats.org/officeDocument/2006/customXml" ds:itemID="{90D631E8-CBA6-4312-9805-D670D0DD9A30}"/>
</file>

<file path=customXml/itemProps3.xml><?xml version="1.0" encoding="utf-8"?>
<ds:datastoreItem xmlns:ds="http://schemas.openxmlformats.org/officeDocument/2006/customXml" ds:itemID="{A75E187D-79F8-4D4A-A9BC-D292172E1989}"/>
</file>

<file path=docProps/app.xml><?xml version="1.0" encoding="utf-8"?>
<Properties xmlns="http://schemas.openxmlformats.org/officeDocument/2006/extended-properties" xmlns:vt="http://schemas.openxmlformats.org/officeDocument/2006/docPropsVTypes">
  <Template/>
  <TotalTime>37946</TotalTime>
  <Words>3243</Words>
  <Application>Microsoft Office PowerPoint</Application>
  <PresentationFormat>Widescreen</PresentationFormat>
  <Paragraphs>1017</Paragraphs>
  <Slides>22</Slides>
  <Notes>4</Notes>
  <HiddenSlides>0</HiddenSlides>
  <MMClips>0</MMClips>
  <ScaleCrop>false</ScaleCrop>
  <HeadingPairs>
    <vt:vector size="8" baseType="variant">
      <vt:variant>
        <vt:lpstr>Fonts Used</vt:lpstr>
      </vt:variant>
      <vt:variant>
        <vt:i4>10</vt:i4>
      </vt:variant>
      <vt:variant>
        <vt:lpstr>Theme</vt:lpstr>
      </vt:variant>
      <vt:variant>
        <vt:i4>6</vt:i4>
      </vt:variant>
      <vt:variant>
        <vt:lpstr>Embedded OLE Servers</vt:lpstr>
      </vt:variant>
      <vt:variant>
        <vt:i4>1</vt:i4>
      </vt:variant>
      <vt:variant>
        <vt:lpstr>Slide Titles</vt:lpstr>
      </vt:variant>
      <vt:variant>
        <vt:i4>22</vt:i4>
      </vt:variant>
    </vt:vector>
  </HeadingPairs>
  <TitlesOfParts>
    <vt:vector size="39" baseType="lpstr">
      <vt:lpstr>MS PGothic</vt:lpstr>
      <vt:lpstr>Arial</vt:lpstr>
      <vt:lpstr>Arial Black</vt:lpstr>
      <vt:lpstr>Calibri</vt:lpstr>
      <vt:lpstr>HP Simplified (Body)</vt:lpstr>
      <vt:lpstr>Symbol</vt:lpstr>
      <vt:lpstr>Times CE</vt:lpstr>
      <vt:lpstr>Times New Roman</vt:lpstr>
      <vt:lpstr>Verdana</vt:lpstr>
      <vt:lpstr>Wingdings</vt:lpstr>
      <vt:lpstr>Arrow</vt:lpstr>
      <vt:lpstr>THE MASTER</vt:lpstr>
      <vt:lpstr>1_THE MASTER</vt:lpstr>
      <vt:lpstr>HPE_Standard_Arial_16x9_v2</vt:lpstr>
      <vt:lpstr>1_Arrow</vt:lpstr>
      <vt:lpstr>2_Arrow</vt:lpstr>
      <vt:lpstr>Worksheet</vt:lpstr>
      <vt:lpstr>Billing Future State Architecture September 18, 2017   </vt:lpstr>
      <vt:lpstr>Executive Summary </vt:lpstr>
      <vt:lpstr>PowerPoint Presentation</vt:lpstr>
      <vt:lpstr>Business Case Analysis</vt:lpstr>
      <vt:lpstr>PowerPoint Presentation</vt:lpstr>
      <vt:lpstr>Business Case - High Level Cost Drivers &amp; Assumptions</vt:lpstr>
      <vt:lpstr>PowerPoint Presentation</vt:lpstr>
      <vt:lpstr>PowerPoint Presentation</vt:lpstr>
      <vt:lpstr>PowerPoint Presentation</vt:lpstr>
      <vt:lpstr>PowerPoint Presentation</vt:lpstr>
      <vt:lpstr>Future State Billing Portfolio Landscape</vt:lpstr>
      <vt:lpstr>PowerPoint Presentation</vt:lpstr>
      <vt:lpstr>Proposed Functional Architecture (Billing Functions)</vt:lpstr>
      <vt:lpstr>PowerPoint Presentation</vt:lpstr>
      <vt:lpstr>PowerPoint Presentation</vt:lpstr>
      <vt:lpstr>PowerPoint Presentation</vt:lpstr>
      <vt:lpstr>PowerPoint Presentation</vt:lpstr>
      <vt:lpstr>Billing Project Cost and Head Count Estimates</vt:lpstr>
      <vt:lpstr>PowerPoint Presentation</vt:lpstr>
      <vt:lpstr>Data File Automation</vt:lpstr>
      <vt:lpstr>Data File Automation</vt:lpstr>
      <vt:lpstr>Business Case - High Level Activity/Deliverables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Bach, Tracy</cp:lastModifiedBy>
  <cp:revision>1176</cp:revision>
  <cp:lastPrinted>2015-01-30T20:04:38Z</cp:lastPrinted>
  <dcterms:created xsi:type="dcterms:W3CDTF">2013-10-18T22:47:27Z</dcterms:created>
  <dcterms:modified xsi:type="dcterms:W3CDTF">2018-01-24T17:25:08Z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0x010100031702AD2DF4DB45BDA902D166E90993</vt:lpwstr>
  </property>
</Properties>
</file>