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66" r:id="rId6"/>
    <p:sldId id="260" r:id="rId7"/>
    <p:sldId id="273" r:id="rId8"/>
    <p:sldId id="261" r:id="rId9"/>
    <p:sldId id="263" r:id="rId10"/>
    <p:sldId id="262" r:id="rId11"/>
    <p:sldId id="264" r:id="rId12"/>
    <p:sldId id="265" r:id="rId13"/>
    <p:sldId id="268" r:id="rId14"/>
    <p:sldId id="269" r:id="rId15"/>
    <p:sldId id="270" r:id="rId16"/>
    <p:sldId id="271" r:id="rId17"/>
    <p:sldId id="274" r:id="rId18"/>
    <p:sldId id="26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2E74E3-E5AF-4781-A0BB-08D43957143F}">
          <p14:sldIdLst>
            <p14:sldId id="256"/>
            <p14:sldId id="257"/>
            <p14:sldId id="258"/>
          </p14:sldIdLst>
        </p14:section>
        <p14:section name="Untitled Section" id="{168B47A0-213B-407E-9184-695E386B8439}">
          <p14:sldIdLst>
            <p14:sldId id="272"/>
            <p14:sldId id="266"/>
            <p14:sldId id="260"/>
            <p14:sldId id="273"/>
            <p14:sldId id="261"/>
            <p14:sldId id="263"/>
            <p14:sldId id="262"/>
            <p14:sldId id="264"/>
            <p14:sldId id="265"/>
            <p14:sldId id="268"/>
            <p14:sldId id="269"/>
            <p14:sldId id="270"/>
            <p14:sldId id="271"/>
            <p14:sldId id="274"/>
            <p14:sldId id="26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599C69-78A7-4CF4-90BC-37428E1A9D5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46852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99C69-78A7-4CF4-90BC-37428E1A9D5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105937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99C69-78A7-4CF4-90BC-37428E1A9D5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40172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99C69-78A7-4CF4-90BC-37428E1A9D5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54270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599C69-78A7-4CF4-90BC-37428E1A9D5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11316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599C69-78A7-4CF4-90BC-37428E1A9D5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156743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99C69-78A7-4CF4-90BC-37428E1A9D51}"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151043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599C69-78A7-4CF4-90BC-37428E1A9D51}"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19657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99C69-78A7-4CF4-90BC-37428E1A9D51}"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67206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599C69-78A7-4CF4-90BC-37428E1A9D5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22442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599C69-78A7-4CF4-90BC-37428E1A9D5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F2EAA-0B22-467A-B9CC-D540EC6B3CD4}" type="slidenum">
              <a:rPr lang="en-US" smtClean="0"/>
              <a:t>‹#›</a:t>
            </a:fld>
            <a:endParaRPr lang="en-US"/>
          </a:p>
        </p:txBody>
      </p:sp>
    </p:spTree>
    <p:extLst>
      <p:ext uri="{BB962C8B-B14F-4D97-AF65-F5344CB8AC3E}">
        <p14:creationId xmlns:p14="http://schemas.microsoft.com/office/powerpoint/2010/main" val="312212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99C69-78A7-4CF4-90BC-37428E1A9D51}"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F2EAA-0B22-467A-B9CC-D540EC6B3CD4}" type="slidenum">
              <a:rPr lang="en-US" smtClean="0"/>
              <a:t>‹#›</a:t>
            </a:fld>
            <a:endParaRPr lang="en-US"/>
          </a:p>
        </p:txBody>
      </p:sp>
    </p:spTree>
    <p:extLst>
      <p:ext uri="{BB962C8B-B14F-4D97-AF65-F5344CB8AC3E}">
        <p14:creationId xmlns:p14="http://schemas.microsoft.com/office/powerpoint/2010/main" val="399104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Brain dump</a:t>
            </a:r>
            <a:endParaRPr lang="en-US" dirty="0"/>
          </a:p>
        </p:txBody>
      </p:sp>
      <p:sp>
        <p:nvSpPr>
          <p:cNvPr id="3" name="Subtitle 2"/>
          <p:cNvSpPr>
            <a:spLocks noGrp="1"/>
          </p:cNvSpPr>
          <p:nvPr>
            <p:ph type="subTitle" idx="1"/>
          </p:nvPr>
        </p:nvSpPr>
        <p:spPr/>
        <p:txBody>
          <a:bodyPr/>
          <a:lstStyle/>
          <a:p>
            <a:r>
              <a:rPr lang="en-US" dirty="0" smtClean="0"/>
              <a:t>Billing</a:t>
            </a:r>
            <a:endParaRPr lang="en-US" dirty="0"/>
          </a:p>
        </p:txBody>
      </p:sp>
    </p:spTree>
    <p:extLst>
      <p:ext uri="{BB962C8B-B14F-4D97-AF65-F5344CB8AC3E}">
        <p14:creationId xmlns:p14="http://schemas.microsoft.com/office/powerpoint/2010/main" val="1294096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27" y="-1"/>
            <a:ext cx="11937521" cy="6763109"/>
          </a:xfrm>
        </p:spPr>
        <p:txBody>
          <a:bodyPr>
            <a:normAutofit/>
          </a:bodyPr>
          <a:lstStyle/>
          <a:p>
            <a:pPr marL="0" indent="0">
              <a:buNone/>
            </a:pPr>
            <a:r>
              <a:rPr lang="en-US" sz="1200" u="sng" dirty="0" smtClean="0"/>
              <a:t>Notes from discussions with TB 1/23/18</a:t>
            </a:r>
          </a:p>
          <a:p>
            <a:pPr marL="0" indent="0">
              <a:buNone/>
            </a:pPr>
            <a:r>
              <a:rPr lang="en-US" sz="1200" dirty="0" smtClean="0"/>
              <a:t>There are 3 billing systems in BNYM – Treasury uses CAP, Asset Servicing uses – Advantage and CT uses </a:t>
            </a:r>
            <a:r>
              <a:rPr lang="en-US" sz="1200" dirty="0" err="1" smtClean="0"/>
              <a:t>FiRRe</a:t>
            </a:r>
            <a:endParaRPr lang="en-US" sz="1200" dirty="0" smtClean="0"/>
          </a:p>
          <a:p>
            <a:pPr marL="0" indent="0">
              <a:buNone/>
            </a:pPr>
            <a:r>
              <a:rPr lang="en-US" sz="1200" dirty="0" smtClean="0"/>
              <a:t>3 major work streams affect CT</a:t>
            </a:r>
          </a:p>
          <a:p>
            <a:pPr marL="573087" lvl="2">
              <a:spcBef>
                <a:spcPts val="600"/>
              </a:spcBef>
              <a:buFont typeface="+mj-lt"/>
              <a:buAutoNum type="alphaLcPeriod"/>
            </a:pPr>
            <a:r>
              <a:rPr lang="en-US" sz="1050" dirty="0">
                <a:solidFill>
                  <a:schemeClr val="bg1">
                    <a:lumMod val="75000"/>
                  </a:schemeClr>
                </a:solidFill>
              </a:rPr>
              <a:t>WS 1 - Internal Control over Financial Reporting (ICFR)</a:t>
            </a:r>
          </a:p>
          <a:p>
            <a:pPr marL="573087" lvl="2">
              <a:spcBef>
                <a:spcPts val="600"/>
              </a:spcBef>
              <a:buFont typeface="+mj-lt"/>
              <a:buAutoNum type="alphaLcPeriod"/>
            </a:pPr>
            <a:r>
              <a:rPr lang="en-US" sz="1050" dirty="0">
                <a:solidFill>
                  <a:schemeClr val="bg1">
                    <a:lumMod val="75000"/>
                  </a:schemeClr>
                </a:solidFill>
              </a:rPr>
              <a:t>WS 2 – Global rollout of Deal Onboarding Solutions (DOS)</a:t>
            </a:r>
          </a:p>
          <a:p>
            <a:pPr marL="573087" lvl="2">
              <a:spcBef>
                <a:spcPts val="600"/>
              </a:spcBef>
              <a:buFont typeface="+mj-lt"/>
              <a:buAutoNum type="alphaLcPeriod"/>
            </a:pPr>
            <a:r>
              <a:rPr lang="en-US" sz="1050" b="1" dirty="0">
                <a:solidFill>
                  <a:srgbClr val="00B0F0"/>
                </a:solidFill>
              </a:rPr>
              <a:t>WS 3 - Fee Schedule Automation &amp; Integration to Deal On Boarding</a:t>
            </a:r>
          </a:p>
          <a:p>
            <a:pPr marL="573087" lvl="2">
              <a:spcBef>
                <a:spcPts val="600"/>
              </a:spcBef>
              <a:buFont typeface="+mj-lt"/>
              <a:buAutoNum type="alphaLcPeriod"/>
            </a:pPr>
            <a:r>
              <a:rPr lang="en-US" sz="1050" b="1" dirty="0">
                <a:solidFill>
                  <a:srgbClr val="00B0F0"/>
                </a:solidFill>
              </a:rPr>
              <a:t>WS 4 - Automation of Transaction Capture Activities</a:t>
            </a:r>
          </a:p>
          <a:p>
            <a:pPr marL="573087" lvl="2">
              <a:spcBef>
                <a:spcPts val="600"/>
              </a:spcBef>
              <a:buFont typeface="+mj-lt"/>
              <a:buAutoNum type="alphaLcPeriod"/>
            </a:pPr>
            <a:r>
              <a:rPr lang="en-US" sz="1050" b="1" dirty="0">
                <a:solidFill>
                  <a:srgbClr val="00B0F0"/>
                </a:solidFill>
              </a:rPr>
              <a:t>WS 5 – E- Billing</a:t>
            </a:r>
          </a:p>
          <a:p>
            <a:pPr marL="573087" lvl="2">
              <a:spcBef>
                <a:spcPts val="600"/>
              </a:spcBef>
              <a:buFont typeface="+mj-lt"/>
              <a:buAutoNum type="alphaLcPeriod"/>
            </a:pPr>
            <a:r>
              <a:rPr lang="en-US" sz="1050" dirty="0">
                <a:solidFill>
                  <a:schemeClr val="bg1">
                    <a:lumMod val="75000"/>
                  </a:schemeClr>
                </a:solidFill>
              </a:rPr>
              <a:t>WS 6 – ACH Processing</a:t>
            </a:r>
          </a:p>
          <a:p>
            <a:pPr marL="573087" lvl="2">
              <a:spcBef>
                <a:spcPts val="600"/>
              </a:spcBef>
              <a:buFont typeface="+mj-lt"/>
              <a:buAutoNum type="alphaLcPeriod"/>
            </a:pPr>
            <a:r>
              <a:rPr lang="en-US" sz="1050" dirty="0">
                <a:solidFill>
                  <a:schemeClr val="bg1">
                    <a:lumMod val="75000"/>
                  </a:schemeClr>
                </a:solidFill>
              </a:rPr>
              <a:t>WS 7 – Revenue Leakage Automation Program</a:t>
            </a:r>
          </a:p>
          <a:p>
            <a:pPr marL="573087" lvl="2">
              <a:spcBef>
                <a:spcPts val="600"/>
              </a:spcBef>
              <a:buFont typeface="+mj-lt"/>
              <a:buAutoNum type="alphaLcPeriod"/>
            </a:pPr>
            <a:r>
              <a:rPr lang="en-US" sz="1050" dirty="0">
                <a:solidFill>
                  <a:schemeClr val="bg1">
                    <a:lumMod val="75000"/>
                  </a:schemeClr>
                </a:solidFill>
              </a:rPr>
              <a:t>WS 8 - Government Billing Remediation</a:t>
            </a:r>
          </a:p>
          <a:p>
            <a:pPr marL="573087" lvl="2">
              <a:spcBef>
                <a:spcPts val="600"/>
              </a:spcBef>
              <a:buFont typeface="+mj-lt"/>
              <a:buAutoNum type="alphaLcPeriod"/>
            </a:pPr>
            <a:r>
              <a:rPr lang="en-US" sz="1050" dirty="0">
                <a:solidFill>
                  <a:schemeClr val="bg1">
                    <a:lumMod val="75000"/>
                  </a:schemeClr>
                </a:solidFill>
              </a:rPr>
              <a:t>WS 9 – Global CT Billing Process Standardization</a:t>
            </a:r>
          </a:p>
          <a:p>
            <a:pPr marL="573087" lvl="2">
              <a:spcBef>
                <a:spcPts val="600"/>
              </a:spcBef>
              <a:buFont typeface="+mj-lt"/>
              <a:buAutoNum type="alphaLcPeriod"/>
            </a:pPr>
            <a:r>
              <a:rPr lang="en-US" sz="1050" dirty="0">
                <a:solidFill>
                  <a:schemeClr val="bg1">
                    <a:lumMod val="75000"/>
                  </a:schemeClr>
                </a:solidFill>
              </a:rPr>
              <a:t>WS 10 – Migration to </a:t>
            </a:r>
            <a:r>
              <a:rPr lang="en-US" sz="1050" dirty="0" err="1">
                <a:solidFill>
                  <a:schemeClr val="bg1">
                    <a:lumMod val="75000"/>
                  </a:schemeClr>
                </a:solidFill>
              </a:rPr>
              <a:t>FiRRe</a:t>
            </a:r>
            <a:r>
              <a:rPr lang="en-US" sz="1050" dirty="0">
                <a:solidFill>
                  <a:schemeClr val="bg1">
                    <a:lumMod val="75000"/>
                  </a:schemeClr>
                </a:solidFill>
              </a:rPr>
              <a:t> (i.e. Milan)</a:t>
            </a:r>
          </a:p>
          <a:p>
            <a:pPr marL="573087" lvl="2">
              <a:spcBef>
                <a:spcPts val="600"/>
              </a:spcBef>
              <a:buFont typeface="+mj-lt"/>
              <a:buAutoNum type="alphaLcPeriod"/>
            </a:pPr>
            <a:r>
              <a:rPr lang="en-US" sz="1050" dirty="0">
                <a:solidFill>
                  <a:schemeClr val="bg1">
                    <a:lumMod val="75000"/>
                  </a:schemeClr>
                </a:solidFill>
              </a:rPr>
              <a:t>WS 11 – Training</a:t>
            </a:r>
          </a:p>
          <a:p>
            <a:pPr marL="573087" lvl="2">
              <a:spcBef>
                <a:spcPts val="600"/>
              </a:spcBef>
              <a:buFont typeface="+mj-lt"/>
              <a:buAutoNum type="alphaLcPeriod"/>
            </a:pPr>
            <a:r>
              <a:rPr lang="en-US" sz="1050" dirty="0">
                <a:solidFill>
                  <a:schemeClr val="bg1">
                    <a:lumMod val="75000"/>
                  </a:schemeClr>
                </a:solidFill>
              </a:rPr>
              <a:t>WS 12 </a:t>
            </a:r>
            <a:r>
              <a:rPr lang="en-US" sz="1050" dirty="0" smtClean="0">
                <a:solidFill>
                  <a:schemeClr val="bg1">
                    <a:lumMod val="75000"/>
                  </a:schemeClr>
                </a:solidFill>
              </a:rPr>
              <a:t>– Collections</a:t>
            </a:r>
          </a:p>
          <a:p>
            <a:pPr marL="573087" lvl="2">
              <a:spcBef>
                <a:spcPts val="600"/>
              </a:spcBef>
              <a:buFont typeface="+mj-lt"/>
              <a:buAutoNum type="alphaLcPeriod"/>
            </a:pPr>
            <a:endParaRPr lang="en-US" sz="1050" dirty="0">
              <a:solidFill>
                <a:schemeClr val="bg1">
                  <a:lumMod val="75000"/>
                </a:schemeClr>
              </a:solidFill>
            </a:endParaRPr>
          </a:p>
          <a:p>
            <a:pPr marL="0" lvl="1" indent="0">
              <a:spcBef>
                <a:spcPts val="600"/>
              </a:spcBef>
              <a:buNone/>
            </a:pPr>
            <a:r>
              <a:rPr lang="en-US" sz="1100" dirty="0" smtClean="0"/>
              <a:t>WS3  </a:t>
            </a:r>
          </a:p>
          <a:p>
            <a:pPr marL="0" lvl="1" indent="0">
              <a:spcBef>
                <a:spcPts val="600"/>
              </a:spcBef>
              <a:buNone/>
            </a:pPr>
            <a:r>
              <a:rPr lang="en-US" sz="1100" dirty="0" smtClean="0"/>
              <a:t>A Bi directional pipe to be build between DOS/DM to </a:t>
            </a:r>
            <a:r>
              <a:rPr lang="en-US" sz="1100" dirty="0" err="1" smtClean="0"/>
              <a:t>FeeFlow</a:t>
            </a:r>
            <a:r>
              <a:rPr lang="en-US" sz="1100" dirty="0" smtClean="0"/>
              <a:t> (FF) and also some integration to kick off the workflow on the PEGA (EBW) to create a work item. This integration would push deal data in a structured format from DM/DOS to FF to </a:t>
            </a:r>
            <a:r>
              <a:rPr lang="en-US" sz="1100" dirty="0" err="1" smtClean="0"/>
              <a:t>Alteryx</a:t>
            </a:r>
            <a:r>
              <a:rPr lang="en-US" sz="1100" dirty="0" smtClean="0"/>
              <a:t> (ETL) to </a:t>
            </a:r>
            <a:r>
              <a:rPr lang="en-US" sz="1100" dirty="0" err="1" smtClean="0"/>
              <a:t>FiRRe</a:t>
            </a:r>
            <a:r>
              <a:rPr lang="en-US" sz="1100" dirty="0" smtClean="0"/>
              <a:t>. This bidirectional pipe is needed to send transaction data from CT systems to RBS (Revenue and billing systems) and also to manage acknowledgements/confirmations/exception handling etc.  This could be like creating a bunch of API’s from FF that could be consumed by all CT apps and other LOBs to push data. </a:t>
            </a:r>
            <a:r>
              <a:rPr lang="en-US" sz="1100" u="sng" dirty="0" smtClean="0"/>
              <a:t>This will be done only during the initial set up or change of the deal. CREATE, UPDATE, DELETE Fee schedules + confirmation/exception/error returns. </a:t>
            </a:r>
          </a:p>
          <a:p>
            <a:pPr marL="0" lvl="1" indent="0">
              <a:spcBef>
                <a:spcPts val="600"/>
              </a:spcBef>
              <a:buNone/>
            </a:pPr>
            <a:endParaRPr lang="en-US" sz="1100" dirty="0"/>
          </a:p>
          <a:p>
            <a:pPr marL="0" lvl="1" indent="0">
              <a:spcBef>
                <a:spcPts val="600"/>
              </a:spcBef>
              <a:buNone/>
            </a:pPr>
            <a:r>
              <a:rPr lang="en-US" sz="1100" dirty="0" smtClean="0"/>
              <a:t>WS4  </a:t>
            </a:r>
          </a:p>
          <a:p>
            <a:pPr marL="0" lvl="1" indent="0">
              <a:spcBef>
                <a:spcPts val="600"/>
              </a:spcBef>
              <a:buNone/>
            </a:pPr>
            <a:r>
              <a:rPr lang="en-US" sz="1100" dirty="0" smtClean="0"/>
              <a:t>Today, customers/RM agrees to a pricing/service/schedule and that’s set up in </a:t>
            </a:r>
            <a:r>
              <a:rPr lang="en-US" sz="1100" dirty="0" err="1" smtClean="0"/>
              <a:t>FeeFLow</a:t>
            </a:r>
            <a:r>
              <a:rPr lang="en-US" sz="1100" dirty="0" smtClean="0"/>
              <a:t> and </a:t>
            </a:r>
            <a:r>
              <a:rPr lang="en-US" sz="1100" dirty="0" err="1" smtClean="0"/>
              <a:t>Firre</a:t>
            </a:r>
            <a:r>
              <a:rPr lang="en-US" sz="1100" dirty="0" smtClean="0"/>
              <a:t>.  Example – A wire done by BNYM will be charged at $25 every time.</a:t>
            </a:r>
          </a:p>
          <a:p>
            <a:pPr marL="0" lvl="1" indent="0">
              <a:spcBef>
                <a:spcPts val="600"/>
              </a:spcBef>
              <a:buNone/>
            </a:pPr>
            <a:r>
              <a:rPr lang="en-US" sz="1100" dirty="0" smtClean="0"/>
              <a:t>At the time of service delivery (wire transfer happens) an entry is made in the system called CT DSC Debt Service Engine. A user keeps track of all wire transactions in an XL daily and an monthly updated file is uploaded to EBW. Billing team take this file and upload into </a:t>
            </a:r>
            <a:r>
              <a:rPr lang="en-US" sz="1100" dirty="0" err="1" smtClean="0"/>
              <a:t>FIrrE</a:t>
            </a:r>
            <a:r>
              <a:rPr lang="en-US" sz="1100" dirty="0" smtClean="0"/>
              <a:t> after some data massage in </a:t>
            </a:r>
            <a:r>
              <a:rPr lang="en-US" sz="1100" dirty="0" err="1" smtClean="0"/>
              <a:t>Alteryx</a:t>
            </a:r>
            <a:r>
              <a:rPr lang="en-US" sz="1100" dirty="0" smtClean="0"/>
              <a:t>. Automating this flow using a data pipe to move data from CT systems like DSC/Doc Custody/Loans to </a:t>
            </a:r>
            <a:r>
              <a:rPr lang="en-US" sz="1100" dirty="0" err="1" smtClean="0"/>
              <a:t>FiRRe</a:t>
            </a:r>
            <a:r>
              <a:rPr lang="en-US" sz="1100" dirty="0" smtClean="0"/>
              <a:t> automatically and </a:t>
            </a:r>
            <a:r>
              <a:rPr lang="en-US" sz="1100" u="sng" dirty="0" smtClean="0"/>
              <a:t>remove all manual data entry/upload/UDTs</a:t>
            </a:r>
            <a:r>
              <a:rPr lang="en-US" sz="1100" dirty="0" smtClean="0"/>
              <a:t>.</a:t>
            </a:r>
            <a:endParaRPr lang="en-US" sz="1200" dirty="0" smtClean="0"/>
          </a:p>
          <a:p>
            <a:pPr marL="0" lvl="1" indent="0">
              <a:spcBef>
                <a:spcPts val="600"/>
              </a:spcBef>
              <a:buNone/>
            </a:pPr>
            <a:endParaRPr lang="en-US" sz="1400" dirty="0" smtClean="0"/>
          </a:p>
          <a:p>
            <a:pPr marL="0" lvl="1" indent="0">
              <a:spcBef>
                <a:spcPts val="600"/>
              </a:spcBef>
              <a:buNone/>
            </a:pPr>
            <a:r>
              <a:rPr lang="en-US" sz="1100" dirty="0" smtClean="0"/>
              <a:t>WS5 – This will be </a:t>
            </a:r>
            <a:r>
              <a:rPr lang="en-US" sz="1100" dirty="0" err="1" smtClean="0"/>
              <a:t>eBilling</a:t>
            </a:r>
            <a:r>
              <a:rPr lang="en-US" sz="1100" dirty="0" smtClean="0"/>
              <a:t> portal to deliver invoices, details of the transactions contained in the invoices, expose invoice data available as </a:t>
            </a:r>
            <a:r>
              <a:rPr lang="en-US" sz="1100" dirty="0" err="1" smtClean="0"/>
              <a:t>Apis’</a:t>
            </a:r>
            <a:r>
              <a:rPr lang="en-US" sz="1100" dirty="0" smtClean="0"/>
              <a:t> that client systems can consume.  Possible status enquiry, tracking payments, tracking invoices, AR reports etc.. Collaboration ? </a:t>
            </a:r>
            <a:endParaRPr lang="en-US" sz="1100" dirty="0"/>
          </a:p>
          <a:p>
            <a:pPr marL="0" lvl="1" indent="0">
              <a:spcBef>
                <a:spcPts val="600"/>
              </a:spcBef>
              <a:buNone/>
            </a:pPr>
            <a:endParaRPr lang="en-US" sz="1400" dirty="0" smtClean="0"/>
          </a:p>
        </p:txBody>
      </p:sp>
      <p:sp>
        <p:nvSpPr>
          <p:cNvPr id="4" name="TextBox 3"/>
          <p:cNvSpPr txBox="1"/>
          <p:nvPr/>
        </p:nvSpPr>
        <p:spPr>
          <a:xfrm>
            <a:off x="5594895" y="1126576"/>
            <a:ext cx="5562543" cy="1169551"/>
          </a:xfrm>
          <a:prstGeom prst="rect">
            <a:avLst/>
          </a:prstGeom>
          <a:noFill/>
          <a:ln>
            <a:solidFill>
              <a:schemeClr val="bg2">
                <a:lumMod val="75000"/>
              </a:schemeClr>
            </a:solidFill>
          </a:ln>
        </p:spPr>
        <p:txBody>
          <a:bodyPr wrap="square" rtlCol="0">
            <a:spAutoFit/>
          </a:bodyPr>
          <a:lstStyle/>
          <a:p>
            <a:r>
              <a:rPr lang="en-US" sz="1400" i="1" dirty="0" smtClean="0">
                <a:solidFill>
                  <a:srgbClr val="FF0000"/>
                </a:solidFill>
              </a:rPr>
              <a:t>Asset Servicing (AS) already created integration with FF in H2 2017 and working in prod.  This may still be AS specific integration</a:t>
            </a:r>
          </a:p>
          <a:p>
            <a:endParaRPr lang="en-US" sz="1400" i="1" dirty="0" smtClean="0">
              <a:solidFill>
                <a:srgbClr val="FF0000"/>
              </a:solidFill>
            </a:endParaRPr>
          </a:p>
          <a:p>
            <a:r>
              <a:rPr lang="en-US" sz="1400" i="1" dirty="0" smtClean="0">
                <a:solidFill>
                  <a:srgbClr val="FF0000"/>
                </a:solidFill>
              </a:rPr>
              <a:t>We may need to understand the integration mechanism and leverage for CT – FF integration</a:t>
            </a:r>
            <a:endParaRPr lang="en-US" sz="1400" i="1" dirty="0">
              <a:solidFill>
                <a:srgbClr val="FF0000"/>
              </a:solidFill>
            </a:endParaRPr>
          </a:p>
        </p:txBody>
      </p:sp>
    </p:spTree>
    <p:extLst>
      <p:ext uri="{BB962C8B-B14F-4D97-AF65-F5344CB8AC3E}">
        <p14:creationId xmlns:p14="http://schemas.microsoft.com/office/powerpoint/2010/main" val="32307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7228" y="3316405"/>
            <a:ext cx="5786652" cy="24975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3575405" y="3740638"/>
            <a:ext cx="1692321" cy="14739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Fee </a:t>
            </a:r>
          </a:p>
          <a:p>
            <a:r>
              <a:rPr lang="en-US" dirty="0" smtClean="0"/>
              <a:t>Flow</a:t>
            </a:r>
            <a:endParaRPr lang="en-US" dirty="0"/>
          </a:p>
        </p:txBody>
      </p:sp>
      <p:sp>
        <p:nvSpPr>
          <p:cNvPr id="8" name="Rounded Rectangle 7"/>
          <p:cNvSpPr/>
          <p:nvPr/>
        </p:nvSpPr>
        <p:spPr>
          <a:xfrm>
            <a:off x="6619169" y="3664423"/>
            <a:ext cx="1692321" cy="14739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FiRRe</a:t>
            </a:r>
            <a:endParaRPr lang="en-US" dirty="0"/>
          </a:p>
        </p:txBody>
      </p:sp>
      <p:sp>
        <p:nvSpPr>
          <p:cNvPr id="14" name="Striped Right Arrow 13"/>
          <p:cNvSpPr/>
          <p:nvPr/>
        </p:nvSpPr>
        <p:spPr>
          <a:xfrm>
            <a:off x="5438635" y="3944204"/>
            <a:ext cx="1132763" cy="996285"/>
          </a:xfrm>
          <a:prstGeom prst="strip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206626" y="3402813"/>
            <a:ext cx="1433015" cy="523220"/>
          </a:xfrm>
          <a:prstGeom prst="rect">
            <a:avLst/>
          </a:prstGeom>
          <a:noFill/>
        </p:spPr>
        <p:txBody>
          <a:bodyPr wrap="square" rtlCol="0">
            <a:spAutoFit/>
          </a:bodyPr>
          <a:lstStyle/>
          <a:p>
            <a:r>
              <a:rPr lang="en-US" sz="1400" dirty="0" smtClean="0"/>
              <a:t>Other systems like </a:t>
            </a:r>
            <a:r>
              <a:rPr lang="en-US" sz="1400" dirty="0" err="1" smtClean="0"/>
              <a:t>Alteryx</a:t>
            </a:r>
            <a:r>
              <a:rPr lang="en-US" sz="1400" dirty="0" smtClean="0"/>
              <a:t>, EBW</a:t>
            </a:r>
            <a:endParaRPr lang="en-US" sz="1400" dirty="0"/>
          </a:p>
        </p:txBody>
      </p:sp>
      <p:sp>
        <p:nvSpPr>
          <p:cNvPr id="18" name="TextBox 17"/>
          <p:cNvSpPr txBox="1"/>
          <p:nvPr/>
        </p:nvSpPr>
        <p:spPr>
          <a:xfrm>
            <a:off x="7451681" y="5399992"/>
            <a:ext cx="1433015" cy="307777"/>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400" dirty="0" smtClean="0">
                <a:ln w="0"/>
                <a:effectLst>
                  <a:outerShdw blurRad="38100" dist="19050" dir="2700000" algn="tl" rotWithShape="0">
                    <a:schemeClr val="dk1">
                      <a:alpha val="40000"/>
                    </a:schemeClr>
                  </a:outerShdw>
                </a:effectLst>
              </a:rPr>
              <a:t>RBS</a:t>
            </a:r>
            <a:endParaRPr lang="en-US" sz="1400" dirty="0">
              <a:ln w="0"/>
              <a:effectLst>
                <a:outerShdw blurRad="38100" dist="19050" dir="2700000" algn="tl" rotWithShape="0">
                  <a:schemeClr val="dk1">
                    <a:alpha val="40000"/>
                  </a:schemeClr>
                </a:outerShdw>
              </a:effectLst>
            </a:endParaRPr>
          </a:p>
        </p:txBody>
      </p:sp>
      <p:grpSp>
        <p:nvGrpSpPr>
          <p:cNvPr id="23" name="Group 22"/>
          <p:cNvGrpSpPr/>
          <p:nvPr/>
        </p:nvGrpSpPr>
        <p:grpSpPr>
          <a:xfrm>
            <a:off x="4268031" y="3926033"/>
            <a:ext cx="914710" cy="1125941"/>
            <a:chOff x="634310" y="2872853"/>
            <a:chExt cx="914710" cy="1125941"/>
          </a:xfrm>
        </p:grpSpPr>
        <p:sp>
          <p:nvSpPr>
            <p:cNvPr id="19" name="Curved Down Arrow 18"/>
            <p:cNvSpPr/>
            <p:nvPr/>
          </p:nvSpPr>
          <p:spPr>
            <a:xfrm>
              <a:off x="682388" y="2872853"/>
              <a:ext cx="866632" cy="4685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682388" y="3500651"/>
              <a:ext cx="866632" cy="49814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634310" y="3315703"/>
              <a:ext cx="894540" cy="307777"/>
            </a:xfrm>
            <a:prstGeom prst="rect">
              <a:avLst/>
            </a:prstGeom>
            <a:noFill/>
          </p:spPr>
          <p:txBody>
            <a:bodyPr wrap="none" rtlCol="0">
              <a:spAutoFit/>
            </a:bodyPr>
            <a:lstStyle/>
            <a:p>
              <a:r>
                <a:rPr lang="en-US" sz="1400" dirty="0" smtClean="0"/>
                <a:t>Workflow</a:t>
              </a:r>
              <a:endParaRPr lang="en-US" sz="1400" dirty="0"/>
            </a:p>
          </p:txBody>
        </p:sp>
      </p:grpSp>
      <p:sp>
        <p:nvSpPr>
          <p:cNvPr id="24" name="TextBox 23"/>
          <p:cNvSpPr txBox="1"/>
          <p:nvPr/>
        </p:nvSpPr>
        <p:spPr>
          <a:xfrm>
            <a:off x="3678074" y="4913474"/>
            <a:ext cx="1760561" cy="276999"/>
          </a:xfrm>
          <a:prstGeom prst="rect">
            <a:avLst/>
          </a:prstGeom>
          <a:noFill/>
        </p:spPr>
        <p:txBody>
          <a:bodyPr wrap="square" rtlCol="0">
            <a:spAutoFit/>
          </a:bodyPr>
          <a:lstStyle/>
          <a:p>
            <a:r>
              <a:rPr lang="en-US" sz="1200" dirty="0" smtClean="0"/>
              <a:t>Schedule approve/reject</a:t>
            </a:r>
            <a:endParaRPr lang="en-US" sz="1200" dirty="0"/>
          </a:p>
        </p:txBody>
      </p:sp>
      <p:sp>
        <p:nvSpPr>
          <p:cNvPr id="25" name="Rounded Rectangle 24"/>
          <p:cNvSpPr/>
          <p:nvPr/>
        </p:nvSpPr>
        <p:spPr>
          <a:xfrm>
            <a:off x="2326948" y="368536"/>
            <a:ext cx="1760561" cy="1392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CT Systems</a:t>
            </a:r>
            <a:endParaRPr lang="en-US" dirty="0"/>
          </a:p>
        </p:txBody>
      </p:sp>
      <p:sp>
        <p:nvSpPr>
          <p:cNvPr id="26" name="Rounded Rectangle 25"/>
          <p:cNvSpPr/>
          <p:nvPr/>
        </p:nvSpPr>
        <p:spPr>
          <a:xfrm>
            <a:off x="4865423" y="368536"/>
            <a:ext cx="1760561" cy="139207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Systems</a:t>
            </a:r>
            <a:endParaRPr lang="en-US" dirty="0"/>
          </a:p>
        </p:txBody>
      </p:sp>
      <p:sp>
        <p:nvSpPr>
          <p:cNvPr id="27" name="Rounded Rectangle 26"/>
          <p:cNvSpPr/>
          <p:nvPr/>
        </p:nvSpPr>
        <p:spPr>
          <a:xfrm>
            <a:off x="7403898" y="368535"/>
            <a:ext cx="1760561" cy="13920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LOBs</a:t>
            </a:r>
            <a:endParaRPr lang="en-US" dirty="0"/>
          </a:p>
        </p:txBody>
      </p:sp>
      <p:cxnSp>
        <p:nvCxnSpPr>
          <p:cNvPr id="31" name="Elbow Connector 30"/>
          <p:cNvCxnSpPr>
            <a:stCxn id="25" idx="2"/>
          </p:cNvCxnSpPr>
          <p:nvPr/>
        </p:nvCxnSpPr>
        <p:spPr>
          <a:xfrm rot="16200000" flipH="1">
            <a:off x="2851715" y="2116120"/>
            <a:ext cx="1925364" cy="1214337"/>
          </a:xfrm>
          <a:prstGeom prst="bentConnector3">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6" idx="2"/>
          </p:cNvCxnSpPr>
          <p:nvPr/>
        </p:nvCxnSpPr>
        <p:spPr>
          <a:xfrm rot="5400000">
            <a:off x="4116828" y="2065345"/>
            <a:ext cx="1933615" cy="1324138"/>
          </a:xfrm>
          <a:prstGeom prst="bentConnector3">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7" idx="2"/>
            <a:endCxn id="7" idx="0"/>
          </p:cNvCxnSpPr>
          <p:nvPr/>
        </p:nvCxnSpPr>
        <p:spPr>
          <a:xfrm rot="5400000">
            <a:off x="5362857" y="819316"/>
            <a:ext cx="1980032" cy="3862613"/>
          </a:xfrm>
          <a:prstGeom prst="bentConnector3">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925" y="2968557"/>
            <a:ext cx="3138993" cy="2862322"/>
          </a:xfrm>
          <a:prstGeom prst="rect">
            <a:avLst/>
          </a:prstGeom>
          <a:noFill/>
        </p:spPr>
        <p:txBody>
          <a:bodyPr wrap="square" rtlCol="0">
            <a:spAutoFit/>
          </a:bodyPr>
          <a:lstStyle/>
          <a:p>
            <a:r>
              <a:rPr lang="en-US" dirty="0" smtClean="0"/>
              <a:t>FF APIS to expose fee schedule set of APIS for each Lobs with variants of data elements needed for each LOBs</a:t>
            </a:r>
          </a:p>
          <a:p>
            <a:endParaRPr lang="en-US" dirty="0"/>
          </a:p>
          <a:p>
            <a:r>
              <a:rPr lang="en-US" dirty="0" smtClean="0"/>
              <a:t>Create/Update/Delete APIs with optional and mandatory data elements needed to create a fee schedule and send the relevant data to </a:t>
            </a:r>
            <a:r>
              <a:rPr lang="en-US" dirty="0" err="1" smtClean="0"/>
              <a:t>FiRRE</a:t>
            </a:r>
            <a:endParaRPr lang="en-US" dirty="0"/>
          </a:p>
        </p:txBody>
      </p:sp>
      <p:sp>
        <p:nvSpPr>
          <p:cNvPr id="40" name="TextBox 39"/>
          <p:cNvSpPr txBox="1"/>
          <p:nvPr/>
        </p:nvSpPr>
        <p:spPr>
          <a:xfrm>
            <a:off x="9635623" y="3388581"/>
            <a:ext cx="2391604" cy="2031325"/>
          </a:xfrm>
          <a:prstGeom prst="rect">
            <a:avLst/>
          </a:prstGeom>
          <a:noFill/>
        </p:spPr>
        <p:txBody>
          <a:bodyPr wrap="square" rtlCol="0">
            <a:spAutoFit/>
          </a:bodyPr>
          <a:lstStyle/>
          <a:p>
            <a:r>
              <a:rPr lang="en-US" dirty="0" smtClean="0"/>
              <a:t>Unique Key to update LOB system on the confirmation from FF</a:t>
            </a:r>
          </a:p>
          <a:p>
            <a:endParaRPr lang="en-US" dirty="0"/>
          </a:p>
          <a:p>
            <a:r>
              <a:rPr lang="en-US" dirty="0" smtClean="0"/>
              <a:t>Acknowledgement, status, errors back to consumer system</a:t>
            </a:r>
            <a:endParaRPr lang="en-US" dirty="0"/>
          </a:p>
        </p:txBody>
      </p:sp>
      <p:cxnSp>
        <p:nvCxnSpPr>
          <p:cNvPr id="42" name="Straight Arrow Connector 41"/>
          <p:cNvCxnSpPr/>
          <p:nvPr/>
        </p:nvCxnSpPr>
        <p:spPr>
          <a:xfrm>
            <a:off x="931460" y="1430628"/>
            <a:ext cx="0" cy="1319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10580914" y="1430628"/>
            <a:ext cx="4926" cy="189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itle 1"/>
          <p:cNvSpPr>
            <a:spLocks noGrp="1"/>
          </p:cNvSpPr>
          <p:nvPr>
            <p:ph type="title"/>
          </p:nvPr>
        </p:nvSpPr>
        <p:spPr>
          <a:xfrm>
            <a:off x="79076" y="0"/>
            <a:ext cx="4768970" cy="342240"/>
          </a:xfrm>
        </p:spPr>
        <p:txBody>
          <a:bodyPr>
            <a:noAutofit/>
          </a:bodyPr>
          <a:lstStyle/>
          <a:p>
            <a:r>
              <a:rPr lang="en-US" sz="1200" dirty="0" smtClean="0"/>
              <a:t>WS3 - </a:t>
            </a:r>
            <a:r>
              <a:rPr lang="en-US" sz="1200" b="1" dirty="0">
                <a:solidFill>
                  <a:srgbClr val="00B0F0"/>
                </a:solidFill>
              </a:rPr>
              <a:t>Fee Schedule Automation &amp; Integration to Deal On Boarding</a:t>
            </a:r>
            <a:endParaRPr lang="en-US" sz="1200" dirty="0"/>
          </a:p>
        </p:txBody>
      </p:sp>
    </p:spTree>
    <p:extLst>
      <p:ext uri="{BB962C8B-B14F-4D97-AF65-F5344CB8AC3E}">
        <p14:creationId xmlns:p14="http://schemas.microsoft.com/office/powerpoint/2010/main" val="3609069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890" y="383709"/>
            <a:ext cx="11742990" cy="4033015"/>
          </a:xfrm>
          <a:prstGeom prst="rect">
            <a:avLst/>
          </a:prstGeom>
        </p:spPr>
      </p:pic>
      <p:sp>
        <p:nvSpPr>
          <p:cNvPr id="5" name="Rectangle 4"/>
          <p:cNvSpPr/>
          <p:nvPr/>
        </p:nvSpPr>
        <p:spPr>
          <a:xfrm>
            <a:off x="410206" y="14377"/>
            <a:ext cx="6593023" cy="369332"/>
          </a:xfrm>
          <a:prstGeom prst="rect">
            <a:avLst/>
          </a:prstGeom>
        </p:spPr>
        <p:txBody>
          <a:bodyPr wrap="none">
            <a:spAutoFit/>
          </a:bodyPr>
          <a:lstStyle/>
          <a:p>
            <a:r>
              <a:rPr lang="en-US" b="1" smtClean="0">
                <a:solidFill>
                  <a:srgbClr val="00B0F0"/>
                </a:solidFill>
              </a:rPr>
              <a:t>WS3 - </a:t>
            </a:r>
            <a:r>
              <a:rPr lang="en-US" b="1" dirty="0" smtClean="0">
                <a:solidFill>
                  <a:srgbClr val="00B0F0"/>
                </a:solidFill>
              </a:rPr>
              <a:t>Fee </a:t>
            </a:r>
            <a:r>
              <a:rPr lang="en-US" b="1" dirty="0">
                <a:solidFill>
                  <a:srgbClr val="00B0F0"/>
                </a:solidFill>
              </a:rPr>
              <a:t>Schedule Automation &amp; Integration to Deal On Boarding</a:t>
            </a:r>
            <a:endParaRPr lang="en-US" dirty="0"/>
          </a:p>
        </p:txBody>
      </p:sp>
    </p:spTree>
    <p:extLst>
      <p:ext uri="{BB962C8B-B14F-4D97-AF65-F5344CB8AC3E}">
        <p14:creationId xmlns:p14="http://schemas.microsoft.com/office/powerpoint/2010/main" val="402359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76" y="0"/>
            <a:ext cx="4768970" cy="342240"/>
          </a:xfrm>
        </p:spPr>
        <p:txBody>
          <a:bodyPr>
            <a:normAutofit fontScale="90000"/>
          </a:bodyPr>
          <a:lstStyle/>
          <a:p>
            <a:r>
              <a:rPr lang="en-US" sz="1800" dirty="0" smtClean="0"/>
              <a:t>WS4 - </a:t>
            </a:r>
            <a:r>
              <a:rPr lang="en-US" sz="1800" b="1" dirty="0">
                <a:solidFill>
                  <a:srgbClr val="00B0F0"/>
                </a:solidFill>
              </a:rPr>
              <a:t>Automation of Transaction Capture Activities</a:t>
            </a:r>
            <a:r>
              <a:rPr lang="en-US" sz="1800" dirty="0" smtClean="0"/>
              <a:t> </a:t>
            </a:r>
            <a:endParaRPr lang="en-US" sz="1800" dirty="0"/>
          </a:p>
        </p:txBody>
      </p:sp>
      <p:sp>
        <p:nvSpPr>
          <p:cNvPr id="4" name="Rectangle 3"/>
          <p:cNvSpPr/>
          <p:nvPr/>
        </p:nvSpPr>
        <p:spPr>
          <a:xfrm>
            <a:off x="267419" y="733245"/>
            <a:ext cx="785004"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DSC</a:t>
            </a:r>
            <a:endParaRPr lang="en-US" dirty="0"/>
          </a:p>
        </p:txBody>
      </p:sp>
      <p:sp>
        <p:nvSpPr>
          <p:cNvPr id="5" name="Rectangle 4"/>
          <p:cNvSpPr/>
          <p:nvPr/>
        </p:nvSpPr>
        <p:spPr>
          <a:xfrm>
            <a:off x="1144435" y="730373"/>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 Custody</a:t>
            </a:r>
            <a:endParaRPr lang="en-US" dirty="0"/>
          </a:p>
        </p:txBody>
      </p:sp>
      <p:sp>
        <p:nvSpPr>
          <p:cNvPr id="6" name="Rectangle 5"/>
          <p:cNvSpPr/>
          <p:nvPr/>
        </p:nvSpPr>
        <p:spPr>
          <a:xfrm>
            <a:off x="2723069" y="730373"/>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a:t>
            </a:r>
            <a:endParaRPr lang="en-US" dirty="0"/>
          </a:p>
        </p:txBody>
      </p:sp>
      <p:sp>
        <p:nvSpPr>
          <p:cNvPr id="7" name="Rectangle 6"/>
          <p:cNvSpPr/>
          <p:nvPr/>
        </p:nvSpPr>
        <p:spPr>
          <a:xfrm>
            <a:off x="4301703" y="730373"/>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Other systems</a:t>
            </a:r>
            <a:endParaRPr lang="en-US" sz="1400" dirty="0"/>
          </a:p>
        </p:txBody>
      </p:sp>
      <p:sp>
        <p:nvSpPr>
          <p:cNvPr id="8" name="Rectangle 7"/>
          <p:cNvSpPr/>
          <p:nvPr/>
        </p:nvSpPr>
        <p:spPr>
          <a:xfrm>
            <a:off x="7159925" y="730373"/>
            <a:ext cx="1656271" cy="90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FiRRe</a:t>
            </a:r>
            <a:endParaRPr lang="en-US" dirty="0"/>
          </a:p>
        </p:txBody>
      </p:sp>
      <p:cxnSp>
        <p:nvCxnSpPr>
          <p:cNvPr id="10" name="Elbow Connector 9"/>
          <p:cNvCxnSpPr>
            <a:stCxn id="4" idx="2"/>
          </p:cNvCxnSpPr>
          <p:nvPr/>
        </p:nvCxnSpPr>
        <p:spPr>
          <a:xfrm rot="16200000" flipH="1">
            <a:off x="3685636" y="-1964666"/>
            <a:ext cx="448574" cy="65000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2"/>
          </p:cNvCxnSpPr>
          <p:nvPr/>
        </p:nvCxnSpPr>
        <p:spPr>
          <a:xfrm rot="16200000" flipH="1">
            <a:off x="4260372" y="-1348955"/>
            <a:ext cx="451447" cy="52657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p:cNvCxnSpPr>
          <p:nvPr/>
        </p:nvCxnSpPr>
        <p:spPr>
          <a:xfrm rot="16200000" flipH="1">
            <a:off x="5049689" y="-559639"/>
            <a:ext cx="451447" cy="3687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p:cNvCxnSpPr>
          <p:nvPr/>
        </p:nvCxnSpPr>
        <p:spPr>
          <a:xfrm rot="16200000" flipH="1">
            <a:off x="5859493" y="209191"/>
            <a:ext cx="451446" cy="21494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12885" y="1567628"/>
            <a:ext cx="3381554" cy="461665"/>
          </a:xfrm>
          <a:prstGeom prst="rect">
            <a:avLst/>
          </a:prstGeom>
          <a:noFill/>
        </p:spPr>
        <p:txBody>
          <a:bodyPr wrap="square" rtlCol="0">
            <a:spAutoFit/>
          </a:bodyPr>
          <a:lstStyle/>
          <a:p>
            <a:r>
              <a:rPr lang="en-US" sz="1200" dirty="0" smtClean="0"/>
              <a:t>Multiple formats/data integration. </a:t>
            </a:r>
            <a:r>
              <a:rPr lang="en-US" sz="1200" dirty="0"/>
              <a:t> </a:t>
            </a:r>
            <a:r>
              <a:rPr lang="en-US" sz="1200" dirty="0" smtClean="0"/>
              <a:t>Lots of manual efforts/system to system hops- AUDIT findings</a:t>
            </a:r>
            <a:endParaRPr lang="en-US" sz="1200" dirty="0"/>
          </a:p>
        </p:txBody>
      </p:sp>
      <p:sp>
        <p:nvSpPr>
          <p:cNvPr id="19" name="Rectangle 18"/>
          <p:cNvSpPr/>
          <p:nvPr/>
        </p:nvSpPr>
        <p:spPr>
          <a:xfrm>
            <a:off x="342180" y="3016371"/>
            <a:ext cx="785004"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DSC</a:t>
            </a:r>
            <a:endParaRPr lang="en-US" dirty="0"/>
          </a:p>
        </p:txBody>
      </p:sp>
      <p:sp>
        <p:nvSpPr>
          <p:cNvPr id="20" name="Rectangle 19"/>
          <p:cNvSpPr/>
          <p:nvPr/>
        </p:nvSpPr>
        <p:spPr>
          <a:xfrm>
            <a:off x="1219196" y="3013499"/>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 Custody</a:t>
            </a:r>
            <a:endParaRPr lang="en-US" dirty="0"/>
          </a:p>
        </p:txBody>
      </p:sp>
      <p:sp>
        <p:nvSpPr>
          <p:cNvPr id="21" name="Rectangle 20"/>
          <p:cNvSpPr/>
          <p:nvPr/>
        </p:nvSpPr>
        <p:spPr>
          <a:xfrm>
            <a:off x="2797830" y="3013499"/>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IPA</a:t>
            </a:r>
            <a:endParaRPr lang="en-US" dirty="0"/>
          </a:p>
        </p:txBody>
      </p:sp>
      <p:sp>
        <p:nvSpPr>
          <p:cNvPr id="22" name="Rectangle 21"/>
          <p:cNvSpPr/>
          <p:nvPr/>
        </p:nvSpPr>
        <p:spPr>
          <a:xfrm>
            <a:off x="4376464" y="3013499"/>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Other systems</a:t>
            </a:r>
            <a:endParaRPr lang="en-US" sz="1400" dirty="0"/>
          </a:p>
        </p:txBody>
      </p:sp>
      <p:sp>
        <p:nvSpPr>
          <p:cNvPr id="23" name="Rectangle 22"/>
          <p:cNvSpPr/>
          <p:nvPr/>
        </p:nvSpPr>
        <p:spPr>
          <a:xfrm>
            <a:off x="9859988" y="2875483"/>
            <a:ext cx="1656271" cy="90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RBS (FF, EBW, </a:t>
            </a:r>
            <a:r>
              <a:rPr lang="en-US" dirty="0" err="1" smtClean="0"/>
              <a:t>Alteryx</a:t>
            </a:r>
            <a:r>
              <a:rPr lang="en-US" dirty="0" smtClean="0"/>
              <a:t>, </a:t>
            </a:r>
            <a:r>
              <a:rPr lang="en-US" dirty="0" err="1" smtClean="0"/>
              <a:t>FiRRe</a:t>
            </a:r>
            <a:r>
              <a:rPr lang="en-US" dirty="0" smtClean="0"/>
              <a:t>)</a:t>
            </a:r>
            <a:endParaRPr lang="en-US" dirty="0"/>
          </a:p>
        </p:txBody>
      </p:sp>
      <p:cxnSp>
        <p:nvCxnSpPr>
          <p:cNvPr id="24" name="Elbow Connector 23"/>
          <p:cNvCxnSpPr>
            <a:stCxn id="19" idx="2"/>
          </p:cNvCxnSpPr>
          <p:nvPr/>
        </p:nvCxnSpPr>
        <p:spPr>
          <a:xfrm rot="16200000" flipH="1">
            <a:off x="3760397" y="318460"/>
            <a:ext cx="448574" cy="65000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0" idx="2"/>
          </p:cNvCxnSpPr>
          <p:nvPr/>
        </p:nvCxnSpPr>
        <p:spPr>
          <a:xfrm rot="16200000" flipH="1">
            <a:off x="4335133" y="934171"/>
            <a:ext cx="451447" cy="52657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p:cNvCxnSpPr>
          <p:nvPr/>
        </p:nvCxnSpPr>
        <p:spPr>
          <a:xfrm rot="16200000" flipH="1">
            <a:off x="5124450" y="1723487"/>
            <a:ext cx="451447" cy="3687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2" idx="2"/>
          </p:cNvCxnSpPr>
          <p:nvPr/>
        </p:nvCxnSpPr>
        <p:spPr>
          <a:xfrm rot="16200000" flipH="1">
            <a:off x="5934254" y="2492317"/>
            <a:ext cx="451446" cy="21494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87646" y="3922145"/>
            <a:ext cx="3381554" cy="461665"/>
          </a:xfrm>
          <a:prstGeom prst="rect">
            <a:avLst/>
          </a:prstGeom>
          <a:noFill/>
        </p:spPr>
        <p:txBody>
          <a:bodyPr wrap="square" rtlCol="0">
            <a:spAutoFit/>
          </a:bodyPr>
          <a:lstStyle/>
          <a:p>
            <a:r>
              <a:rPr lang="en-US" sz="1200" dirty="0" smtClean="0"/>
              <a:t>Multiple formats/data integration. </a:t>
            </a:r>
            <a:r>
              <a:rPr lang="en-US" sz="1200" dirty="0"/>
              <a:t> </a:t>
            </a:r>
            <a:r>
              <a:rPr lang="en-US" sz="1200" dirty="0" smtClean="0"/>
              <a:t>Lots of manual efforts/system to system hops- AUDIT findings</a:t>
            </a:r>
            <a:endParaRPr lang="en-US" sz="1200" dirty="0"/>
          </a:p>
        </p:txBody>
      </p:sp>
      <p:sp>
        <p:nvSpPr>
          <p:cNvPr id="29" name="Rectangle 28"/>
          <p:cNvSpPr/>
          <p:nvPr/>
        </p:nvSpPr>
        <p:spPr>
          <a:xfrm>
            <a:off x="7207367" y="3177401"/>
            <a:ext cx="1656271" cy="90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CT Data Platform</a:t>
            </a:r>
            <a:endParaRPr lang="en-US" dirty="0"/>
          </a:p>
        </p:txBody>
      </p:sp>
      <p:cxnSp>
        <p:nvCxnSpPr>
          <p:cNvPr id="31" name="Straight Arrow Connector 30"/>
          <p:cNvCxnSpPr>
            <a:stCxn id="29" idx="3"/>
            <a:endCxn id="23" idx="1"/>
          </p:cNvCxnSpPr>
          <p:nvPr/>
        </p:nvCxnSpPr>
        <p:spPr>
          <a:xfrm flipV="1">
            <a:off x="8863638" y="3329806"/>
            <a:ext cx="996350" cy="301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miley Face 33"/>
          <p:cNvSpPr/>
          <p:nvPr/>
        </p:nvSpPr>
        <p:spPr>
          <a:xfrm>
            <a:off x="7699072" y="5201729"/>
            <a:ext cx="672860" cy="6383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4" idx="0"/>
            <a:endCxn id="29" idx="2"/>
          </p:cNvCxnSpPr>
          <p:nvPr/>
        </p:nvCxnSpPr>
        <p:spPr>
          <a:xfrm flipV="1">
            <a:off x="8035502" y="4086047"/>
            <a:ext cx="1" cy="1115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6623" y="4383810"/>
            <a:ext cx="1000664" cy="1754326"/>
          </a:xfrm>
          <a:prstGeom prst="rect">
            <a:avLst/>
          </a:prstGeom>
          <a:noFill/>
        </p:spPr>
        <p:txBody>
          <a:bodyPr wrap="square" rtlCol="0">
            <a:spAutoFit/>
          </a:bodyPr>
          <a:lstStyle/>
          <a:p>
            <a:r>
              <a:rPr lang="en-US" sz="1200" dirty="0" smtClean="0"/>
              <a:t>CT user slice/dice</a:t>
            </a:r>
          </a:p>
          <a:p>
            <a:endParaRPr lang="en-US" sz="1200" dirty="0"/>
          </a:p>
          <a:p>
            <a:r>
              <a:rPr lang="en-US" sz="1200" dirty="0" smtClean="0"/>
              <a:t>Reporting</a:t>
            </a:r>
          </a:p>
          <a:p>
            <a:endParaRPr lang="en-US" sz="1200" dirty="0"/>
          </a:p>
          <a:p>
            <a:r>
              <a:rPr lang="en-US" sz="1200" dirty="0" smtClean="0"/>
              <a:t>Exposing to customers via </a:t>
            </a:r>
            <a:r>
              <a:rPr lang="en-US" sz="1200" dirty="0" err="1" smtClean="0"/>
              <a:t>eBilling</a:t>
            </a:r>
            <a:r>
              <a:rPr lang="en-US" sz="1200" dirty="0" smtClean="0"/>
              <a:t> (WS5)</a:t>
            </a:r>
            <a:endParaRPr lang="en-US" sz="1200" dirty="0"/>
          </a:p>
        </p:txBody>
      </p:sp>
      <p:sp>
        <p:nvSpPr>
          <p:cNvPr id="38" name="TextBox 37"/>
          <p:cNvSpPr txBox="1"/>
          <p:nvPr/>
        </p:nvSpPr>
        <p:spPr>
          <a:xfrm>
            <a:off x="8064995" y="5762006"/>
            <a:ext cx="613873" cy="253916"/>
          </a:xfrm>
          <a:prstGeom prst="rect">
            <a:avLst/>
          </a:prstGeom>
          <a:noFill/>
        </p:spPr>
        <p:txBody>
          <a:bodyPr wrap="square" rtlCol="0">
            <a:spAutoFit/>
          </a:bodyPr>
          <a:lstStyle/>
          <a:p>
            <a:r>
              <a:rPr lang="en-US" sz="1050" dirty="0" smtClean="0"/>
              <a:t>CT User</a:t>
            </a:r>
            <a:endParaRPr lang="en-US" sz="1050" dirty="0"/>
          </a:p>
        </p:txBody>
      </p:sp>
      <p:sp>
        <p:nvSpPr>
          <p:cNvPr id="39" name="Smiley Face 38"/>
          <p:cNvSpPr/>
          <p:nvPr/>
        </p:nvSpPr>
        <p:spPr>
          <a:xfrm>
            <a:off x="6335379" y="628938"/>
            <a:ext cx="531244" cy="52621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39" idx="0"/>
            <a:endCxn id="4" idx="0"/>
          </p:cNvCxnSpPr>
          <p:nvPr/>
        </p:nvCxnSpPr>
        <p:spPr>
          <a:xfrm rot="16200000" flipH="1" flipV="1">
            <a:off x="3578307" y="-2289449"/>
            <a:ext cx="104307" cy="5941080"/>
          </a:xfrm>
          <a:prstGeom prst="bentConnector3">
            <a:avLst>
              <a:gd name="adj1" fmla="val -2191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0"/>
            <a:endCxn id="5" idx="0"/>
          </p:cNvCxnSpPr>
          <p:nvPr/>
        </p:nvCxnSpPr>
        <p:spPr>
          <a:xfrm rot="16200000" flipH="1" flipV="1">
            <a:off x="4176403" y="-1694226"/>
            <a:ext cx="101435" cy="4747761"/>
          </a:xfrm>
          <a:prstGeom prst="bentConnector3">
            <a:avLst>
              <a:gd name="adj1" fmla="val -2253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9" idx="0"/>
            <a:endCxn id="6" idx="0"/>
          </p:cNvCxnSpPr>
          <p:nvPr/>
        </p:nvCxnSpPr>
        <p:spPr>
          <a:xfrm rot="16200000" flipH="1" flipV="1">
            <a:off x="4965720" y="-904909"/>
            <a:ext cx="101435" cy="3169127"/>
          </a:xfrm>
          <a:prstGeom prst="bentConnector3">
            <a:avLst>
              <a:gd name="adj1" fmla="val -2253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39" idx="0"/>
            <a:endCxn id="7" idx="0"/>
          </p:cNvCxnSpPr>
          <p:nvPr/>
        </p:nvCxnSpPr>
        <p:spPr>
          <a:xfrm rot="16200000" flipH="1" flipV="1">
            <a:off x="5755037" y="-115592"/>
            <a:ext cx="101435" cy="1590493"/>
          </a:xfrm>
          <a:prstGeom prst="bentConnector3">
            <a:avLst>
              <a:gd name="adj1" fmla="val -225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294063" y="1118842"/>
            <a:ext cx="613873" cy="253916"/>
          </a:xfrm>
          <a:prstGeom prst="rect">
            <a:avLst/>
          </a:prstGeom>
          <a:noFill/>
        </p:spPr>
        <p:txBody>
          <a:bodyPr wrap="square" rtlCol="0">
            <a:spAutoFit/>
          </a:bodyPr>
          <a:lstStyle/>
          <a:p>
            <a:r>
              <a:rPr lang="en-US" sz="1050" dirty="0" smtClean="0"/>
              <a:t>CT User</a:t>
            </a:r>
            <a:endParaRPr lang="en-US" sz="1050" dirty="0"/>
          </a:p>
        </p:txBody>
      </p:sp>
      <p:cxnSp>
        <p:nvCxnSpPr>
          <p:cNvPr id="58" name="Elbow Connector 57"/>
          <p:cNvCxnSpPr>
            <a:stCxn id="39" idx="0"/>
            <a:endCxn id="8" idx="0"/>
          </p:cNvCxnSpPr>
          <p:nvPr/>
        </p:nvCxnSpPr>
        <p:spPr>
          <a:xfrm rot="16200000" flipH="1">
            <a:off x="7243813" y="-13875"/>
            <a:ext cx="101435" cy="1387060"/>
          </a:xfrm>
          <a:prstGeom prst="bentConnector3">
            <a:avLst>
              <a:gd name="adj1" fmla="val -225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69200" y="203004"/>
            <a:ext cx="2307042" cy="253916"/>
          </a:xfrm>
          <a:prstGeom prst="rect">
            <a:avLst/>
          </a:prstGeom>
          <a:noFill/>
        </p:spPr>
        <p:txBody>
          <a:bodyPr wrap="none" rtlCol="0">
            <a:spAutoFit/>
          </a:bodyPr>
          <a:lstStyle/>
          <a:p>
            <a:r>
              <a:rPr lang="en-US" sz="1050" dirty="0" smtClean="0"/>
              <a:t>Backend forth data extraction/XL UDTs</a:t>
            </a:r>
            <a:endParaRPr lang="en-US" sz="1050" dirty="0"/>
          </a:p>
        </p:txBody>
      </p:sp>
      <p:sp>
        <p:nvSpPr>
          <p:cNvPr id="61" name="Rectangle 60"/>
          <p:cNvSpPr/>
          <p:nvPr/>
        </p:nvSpPr>
        <p:spPr>
          <a:xfrm>
            <a:off x="9747845" y="5154440"/>
            <a:ext cx="1656271" cy="908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r>
              <a:rPr lang="en-US" baseline="30000" dirty="0" smtClean="0"/>
              <a:t>rd</a:t>
            </a:r>
            <a:r>
              <a:rPr lang="en-US" dirty="0" smtClean="0"/>
              <a:t> Party Customer systems</a:t>
            </a:r>
            <a:endParaRPr lang="en-US" dirty="0"/>
          </a:p>
        </p:txBody>
      </p:sp>
      <p:cxnSp>
        <p:nvCxnSpPr>
          <p:cNvPr id="63" name="Elbow Connector 62"/>
          <p:cNvCxnSpPr>
            <a:stCxn id="29" idx="3"/>
            <a:endCxn id="61" idx="1"/>
          </p:cNvCxnSpPr>
          <p:nvPr/>
        </p:nvCxnSpPr>
        <p:spPr>
          <a:xfrm>
            <a:off x="8863638" y="3631724"/>
            <a:ext cx="884207" cy="19770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361813" y="4238452"/>
            <a:ext cx="2641727" cy="461665"/>
          </a:xfrm>
          <a:prstGeom prst="rect">
            <a:avLst/>
          </a:prstGeom>
          <a:noFill/>
        </p:spPr>
        <p:txBody>
          <a:bodyPr wrap="square" rtlCol="0">
            <a:spAutoFit/>
          </a:bodyPr>
          <a:lstStyle/>
          <a:p>
            <a:r>
              <a:rPr lang="en-US" sz="1200" dirty="0" smtClean="0"/>
              <a:t>3</a:t>
            </a:r>
            <a:r>
              <a:rPr lang="en-US" sz="1200" baseline="30000" dirty="0" smtClean="0"/>
              <a:t>rd</a:t>
            </a:r>
            <a:r>
              <a:rPr lang="en-US" sz="1200" dirty="0" smtClean="0"/>
              <a:t> party system consuming data from our platform directly into their systems</a:t>
            </a:r>
            <a:endParaRPr lang="en-US" sz="1200" dirty="0"/>
          </a:p>
        </p:txBody>
      </p:sp>
      <p:sp>
        <p:nvSpPr>
          <p:cNvPr id="66" name="TextBox 65"/>
          <p:cNvSpPr txBox="1"/>
          <p:nvPr/>
        </p:nvSpPr>
        <p:spPr>
          <a:xfrm>
            <a:off x="241541" y="2510289"/>
            <a:ext cx="2630913" cy="369332"/>
          </a:xfrm>
          <a:prstGeom prst="rect">
            <a:avLst/>
          </a:prstGeom>
          <a:noFill/>
        </p:spPr>
        <p:txBody>
          <a:bodyPr wrap="none" rtlCol="0">
            <a:spAutoFit/>
          </a:bodyPr>
          <a:lstStyle/>
          <a:p>
            <a:r>
              <a:rPr lang="en-US" dirty="0" smtClean="0"/>
              <a:t>Planned – not there today</a:t>
            </a:r>
            <a:endParaRPr lang="en-US" dirty="0"/>
          </a:p>
        </p:txBody>
      </p:sp>
      <p:sp>
        <p:nvSpPr>
          <p:cNvPr id="67" name="Rectangle 66"/>
          <p:cNvSpPr/>
          <p:nvPr/>
        </p:nvSpPr>
        <p:spPr>
          <a:xfrm>
            <a:off x="4327217" y="4383819"/>
            <a:ext cx="1417609" cy="32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Master data</a:t>
            </a:r>
            <a:endParaRPr lang="en-US" sz="1400" dirty="0"/>
          </a:p>
        </p:txBody>
      </p:sp>
      <p:cxnSp>
        <p:nvCxnSpPr>
          <p:cNvPr id="68" name="Elbow Connector 67"/>
          <p:cNvCxnSpPr>
            <a:stCxn id="67" idx="3"/>
          </p:cNvCxnSpPr>
          <p:nvPr/>
        </p:nvCxnSpPr>
        <p:spPr>
          <a:xfrm flipV="1">
            <a:off x="5744826" y="3514570"/>
            <a:ext cx="1483206" cy="1033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9489057" y="203004"/>
            <a:ext cx="8626" cy="3883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3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58"/>
            <a:ext cx="4768970" cy="342240"/>
          </a:xfrm>
        </p:spPr>
        <p:txBody>
          <a:bodyPr>
            <a:normAutofit/>
          </a:bodyPr>
          <a:lstStyle/>
          <a:p>
            <a:pPr marL="573087" lvl="2">
              <a:spcBef>
                <a:spcPts val="600"/>
              </a:spcBef>
            </a:pPr>
            <a:r>
              <a:rPr lang="en-US" sz="1050" b="1" dirty="0" smtClean="0">
                <a:solidFill>
                  <a:srgbClr val="00B0F0"/>
                </a:solidFill>
              </a:rPr>
              <a:t>WS 5 – E- Billing</a:t>
            </a:r>
            <a:endParaRPr lang="en-US" sz="1050" b="1" dirty="0">
              <a:solidFill>
                <a:srgbClr val="00B0F0"/>
              </a:solidFill>
            </a:endParaRPr>
          </a:p>
        </p:txBody>
      </p:sp>
      <p:sp>
        <p:nvSpPr>
          <p:cNvPr id="3" name="Rectangle 2"/>
          <p:cNvSpPr/>
          <p:nvPr/>
        </p:nvSpPr>
        <p:spPr>
          <a:xfrm>
            <a:off x="1664898" y="1690777"/>
            <a:ext cx="1811547" cy="140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CT Data Platform with all billing data</a:t>
            </a:r>
            <a:endParaRPr lang="en-US" dirty="0"/>
          </a:p>
        </p:txBody>
      </p:sp>
      <p:cxnSp>
        <p:nvCxnSpPr>
          <p:cNvPr id="11" name="Elbow Connector 10"/>
          <p:cNvCxnSpPr>
            <a:stCxn id="3" idx="3"/>
          </p:cNvCxnSpPr>
          <p:nvPr/>
        </p:nvCxnSpPr>
        <p:spPr>
          <a:xfrm>
            <a:off x="3476445" y="2393830"/>
            <a:ext cx="1406106" cy="40975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82551" y="1690777"/>
            <a:ext cx="1811547" cy="140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eBilling</a:t>
            </a:r>
            <a:r>
              <a:rPr lang="en-US" dirty="0" smtClean="0"/>
              <a:t> Portal</a:t>
            </a:r>
            <a:endParaRPr lang="en-US" dirty="0"/>
          </a:p>
        </p:txBody>
      </p:sp>
      <p:cxnSp>
        <p:nvCxnSpPr>
          <p:cNvPr id="43" name="Elbow Connector 42"/>
          <p:cNvCxnSpPr>
            <a:stCxn id="41" idx="3"/>
          </p:cNvCxnSpPr>
          <p:nvPr/>
        </p:nvCxnSpPr>
        <p:spPr>
          <a:xfrm>
            <a:off x="6694098" y="2393830"/>
            <a:ext cx="1406106" cy="40975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Smiley Face 12"/>
          <p:cNvSpPr/>
          <p:nvPr/>
        </p:nvSpPr>
        <p:spPr>
          <a:xfrm>
            <a:off x="8100204" y="2419709"/>
            <a:ext cx="776377" cy="76775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325155" y="2458528"/>
            <a:ext cx="1586525" cy="369332"/>
          </a:xfrm>
          <a:prstGeom prst="rect">
            <a:avLst/>
          </a:prstGeom>
          <a:noFill/>
        </p:spPr>
        <p:txBody>
          <a:bodyPr wrap="none" rtlCol="0">
            <a:spAutoFit/>
          </a:bodyPr>
          <a:lstStyle/>
          <a:p>
            <a:r>
              <a:rPr lang="en-US" dirty="0" smtClean="0"/>
              <a:t>RM, customers</a:t>
            </a:r>
            <a:endParaRPr lang="en-US" dirty="0"/>
          </a:p>
        </p:txBody>
      </p:sp>
    </p:spTree>
    <p:extLst>
      <p:ext uri="{BB962C8B-B14F-4D97-AF65-F5344CB8AC3E}">
        <p14:creationId xmlns:p14="http://schemas.microsoft.com/office/powerpoint/2010/main" val="1427027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57106992"/>
              </p:ext>
            </p:extLst>
          </p:nvPr>
        </p:nvGraphicFramePr>
        <p:xfrm>
          <a:off x="1514413" y="840435"/>
          <a:ext cx="8966680" cy="3955851"/>
        </p:xfrm>
        <a:graphic>
          <a:graphicData uri="http://schemas.openxmlformats.org/drawingml/2006/table">
            <a:tbl>
              <a:tblPr firstRow="1" bandRow="1">
                <a:tableStyleId>{5C22544A-7EE6-4342-B048-85BDC9FD1C3A}</a:tableStyleId>
              </a:tblPr>
              <a:tblGrid>
                <a:gridCol w="2755662">
                  <a:extLst>
                    <a:ext uri="{9D8B030D-6E8A-4147-A177-3AD203B41FA5}">
                      <a16:colId xmlns:a16="http://schemas.microsoft.com/office/drawing/2014/main" val="2892810467"/>
                    </a:ext>
                  </a:extLst>
                </a:gridCol>
                <a:gridCol w="1727678">
                  <a:extLst>
                    <a:ext uri="{9D8B030D-6E8A-4147-A177-3AD203B41FA5}">
                      <a16:colId xmlns:a16="http://schemas.microsoft.com/office/drawing/2014/main" val="3238543897"/>
                    </a:ext>
                  </a:extLst>
                </a:gridCol>
                <a:gridCol w="2241670">
                  <a:extLst>
                    <a:ext uri="{9D8B030D-6E8A-4147-A177-3AD203B41FA5}">
                      <a16:colId xmlns:a16="http://schemas.microsoft.com/office/drawing/2014/main" val="870817230"/>
                    </a:ext>
                  </a:extLst>
                </a:gridCol>
                <a:gridCol w="2241670">
                  <a:extLst>
                    <a:ext uri="{9D8B030D-6E8A-4147-A177-3AD203B41FA5}">
                      <a16:colId xmlns:a16="http://schemas.microsoft.com/office/drawing/2014/main" val="1571963138"/>
                    </a:ext>
                  </a:extLst>
                </a:gridCol>
              </a:tblGrid>
              <a:tr h="515673">
                <a:tc>
                  <a:txBody>
                    <a:bodyPr/>
                    <a:lstStyle/>
                    <a:p>
                      <a:r>
                        <a:rPr lang="en-US" dirty="0" smtClean="0"/>
                        <a:t>Work stream</a:t>
                      </a:r>
                      <a:endParaRPr lang="en-US" dirty="0"/>
                    </a:p>
                  </a:txBody>
                  <a:tcPr/>
                </a:tc>
                <a:tc>
                  <a:txBody>
                    <a:bodyPr/>
                    <a:lstStyle/>
                    <a:p>
                      <a:r>
                        <a:rPr lang="en-US" dirty="0" smtClean="0"/>
                        <a:t>BA</a:t>
                      </a:r>
                      <a:endParaRPr lang="en-US" dirty="0"/>
                    </a:p>
                  </a:txBody>
                  <a:tcPr/>
                </a:tc>
                <a:tc>
                  <a:txBody>
                    <a:bodyPr/>
                    <a:lstStyle/>
                    <a:p>
                      <a:r>
                        <a:rPr lang="en-US" dirty="0" smtClean="0"/>
                        <a:t>Tech Lead</a:t>
                      </a:r>
                      <a:endParaRPr lang="en-US" dirty="0"/>
                    </a:p>
                  </a:txBody>
                  <a:tcPr/>
                </a:tc>
                <a:tc>
                  <a:txBody>
                    <a:bodyPr/>
                    <a:lstStyle/>
                    <a:p>
                      <a:r>
                        <a:rPr lang="en-US" dirty="0" smtClean="0"/>
                        <a:t>Data Analyst</a:t>
                      </a:r>
                      <a:endParaRPr lang="en-US" dirty="0"/>
                    </a:p>
                  </a:txBody>
                  <a:tcPr/>
                </a:tc>
                <a:extLst>
                  <a:ext uri="{0D108BD9-81ED-4DB2-BD59-A6C34878D82A}">
                    <a16:rowId xmlns:a16="http://schemas.microsoft.com/office/drawing/2014/main" val="1956300296"/>
                  </a:ext>
                </a:extLst>
              </a:tr>
              <a:tr h="1652981">
                <a:tc>
                  <a:txBody>
                    <a:bodyPr/>
                    <a:lstStyle/>
                    <a:p>
                      <a:r>
                        <a:rPr lang="en-US" sz="1800" b="1" dirty="0" smtClean="0"/>
                        <a:t>WS3</a:t>
                      </a:r>
                      <a:r>
                        <a:rPr lang="en-US" sz="1800" dirty="0" smtClean="0"/>
                        <a:t> - </a:t>
                      </a:r>
                      <a:r>
                        <a:rPr lang="en-US" sz="1800" b="1" dirty="0" smtClean="0">
                          <a:solidFill>
                            <a:srgbClr val="00B0F0"/>
                          </a:solidFill>
                        </a:rPr>
                        <a:t>Fee Schedule Automation &amp; Integration to Deal On Boarding</a:t>
                      </a:r>
                      <a:endParaRPr lang="en-US" dirty="0"/>
                    </a:p>
                  </a:txBody>
                  <a:tcPr/>
                </a:tc>
                <a:tc>
                  <a:txBody>
                    <a:bodyPr/>
                    <a:lstStyle/>
                    <a:p>
                      <a:endParaRPr lang="en-US" dirty="0"/>
                    </a:p>
                  </a:txBody>
                  <a:tcPr/>
                </a:tc>
                <a:tc>
                  <a:txBody>
                    <a:bodyPr/>
                    <a:lstStyle/>
                    <a:p>
                      <a:r>
                        <a:rPr lang="en-US" dirty="0" smtClean="0"/>
                        <a:t>Walter White</a:t>
                      </a:r>
                      <a:endParaRPr lang="en-US" dirty="0"/>
                    </a:p>
                  </a:txBody>
                  <a:tcPr/>
                </a:tc>
                <a:tc>
                  <a:txBody>
                    <a:bodyPr/>
                    <a:lstStyle/>
                    <a:p>
                      <a:endParaRPr lang="en-US" dirty="0"/>
                    </a:p>
                  </a:txBody>
                  <a:tcPr/>
                </a:tc>
                <a:extLst>
                  <a:ext uri="{0D108BD9-81ED-4DB2-BD59-A6C34878D82A}">
                    <a16:rowId xmlns:a16="http://schemas.microsoft.com/office/drawing/2014/main" val="2991796622"/>
                  </a:ext>
                </a:extLst>
              </a:tr>
              <a:tr h="1271524">
                <a:tc>
                  <a:txBody>
                    <a:bodyPr/>
                    <a:lstStyle/>
                    <a:p>
                      <a:r>
                        <a:rPr lang="en-US" sz="1800" b="1" dirty="0" smtClean="0"/>
                        <a:t>WS4</a:t>
                      </a:r>
                      <a:r>
                        <a:rPr lang="en-US" sz="1800" dirty="0" smtClean="0"/>
                        <a:t> - </a:t>
                      </a:r>
                      <a:r>
                        <a:rPr lang="en-US" sz="1800" b="1" dirty="0" smtClean="0">
                          <a:solidFill>
                            <a:srgbClr val="00B0F0"/>
                          </a:solidFill>
                        </a:rPr>
                        <a:t>Automation of Transaction Capture Activities</a:t>
                      </a:r>
                      <a:r>
                        <a:rPr lang="en-US" sz="1800" dirty="0" smtClean="0"/>
                        <a:t> </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69323401"/>
                  </a:ext>
                </a:extLst>
              </a:tr>
              <a:tr h="515673">
                <a:tc>
                  <a:txBody>
                    <a:bodyPr/>
                    <a:lstStyle/>
                    <a:p>
                      <a:r>
                        <a:rPr lang="en-US" sz="1800" b="1" dirty="0" smtClean="0">
                          <a:solidFill>
                            <a:schemeClr val="tx1"/>
                          </a:solidFill>
                        </a:rPr>
                        <a:t>WS 5 </a:t>
                      </a:r>
                      <a:r>
                        <a:rPr lang="en-US" sz="1800" b="1" dirty="0" smtClean="0">
                          <a:solidFill>
                            <a:srgbClr val="00B0F0"/>
                          </a:solidFill>
                        </a:rPr>
                        <a:t>– E- Billing</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09901775"/>
                  </a:ext>
                </a:extLst>
              </a:tr>
            </a:tbl>
          </a:graphicData>
        </a:graphic>
      </p:graphicFrame>
    </p:spTree>
    <p:extLst>
      <p:ext uri="{BB962C8B-B14F-4D97-AF65-F5344CB8AC3E}">
        <p14:creationId xmlns:p14="http://schemas.microsoft.com/office/powerpoint/2010/main" val="886695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54415" y="1984075"/>
            <a:ext cx="2967487" cy="2234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CT Billing Platform</a:t>
            </a:r>
            <a:endParaRPr lang="en-US" dirty="0"/>
          </a:p>
        </p:txBody>
      </p:sp>
      <p:sp>
        <p:nvSpPr>
          <p:cNvPr id="5" name="Rectangle 4"/>
          <p:cNvSpPr/>
          <p:nvPr/>
        </p:nvSpPr>
        <p:spPr>
          <a:xfrm>
            <a:off x="1509623" y="1431985"/>
            <a:ext cx="759124" cy="3191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a:t>
            </a:r>
            <a:endParaRPr lang="en-US" dirty="0"/>
          </a:p>
        </p:txBody>
      </p:sp>
      <p:sp>
        <p:nvSpPr>
          <p:cNvPr id="6" name="Rectangle 5"/>
          <p:cNvSpPr/>
          <p:nvPr/>
        </p:nvSpPr>
        <p:spPr>
          <a:xfrm>
            <a:off x="1509623" y="1992701"/>
            <a:ext cx="759124" cy="414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 CT Systems</a:t>
            </a:r>
            <a:endParaRPr lang="en-US" sz="1200" dirty="0"/>
          </a:p>
        </p:txBody>
      </p:sp>
      <p:sp>
        <p:nvSpPr>
          <p:cNvPr id="7" name="Rectangle 6"/>
          <p:cNvSpPr/>
          <p:nvPr/>
        </p:nvSpPr>
        <p:spPr>
          <a:xfrm>
            <a:off x="1509623" y="3450566"/>
            <a:ext cx="759124" cy="319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DSC</a:t>
            </a:r>
            <a:endParaRPr lang="en-US" dirty="0"/>
          </a:p>
        </p:txBody>
      </p:sp>
      <p:sp>
        <p:nvSpPr>
          <p:cNvPr id="8" name="Rectangle 7"/>
          <p:cNvSpPr/>
          <p:nvPr/>
        </p:nvSpPr>
        <p:spPr>
          <a:xfrm>
            <a:off x="1509623" y="4011282"/>
            <a:ext cx="759124" cy="4140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 CT Systems</a:t>
            </a:r>
            <a:endParaRPr lang="en-US" sz="1200" dirty="0"/>
          </a:p>
        </p:txBody>
      </p:sp>
      <p:sp>
        <p:nvSpPr>
          <p:cNvPr id="9" name="TextBox 8"/>
          <p:cNvSpPr txBox="1"/>
          <p:nvPr/>
        </p:nvSpPr>
        <p:spPr>
          <a:xfrm rot="16200000">
            <a:off x="532690" y="1779146"/>
            <a:ext cx="1332416" cy="261610"/>
          </a:xfrm>
          <a:prstGeom prst="rect">
            <a:avLst/>
          </a:prstGeom>
          <a:noFill/>
        </p:spPr>
        <p:txBody>
          <a:bodyPr wrap="none" rtlCol="0">
            <a:spAutoFit/>
          </a:bodyPr>
          <a:lstStyle/>
          <a:p>
            <a:r>
              <a:rPr lang="en-US" sz="1100" dirty="0" smtClean="0"/>
              <a:t>Fee Schedule Set up</a:t>
            </a:r>
            <a:endParaRPr lang="en-US" sz="1100" dirty="0"/>
          </a:p>
        </p:txBody>
      </p:sp>
      <p:sp>
        <p:nvSpPr>
          <p:cNvPr id="10" name="TextBox 9"/>
          <p:cNvSpPr txBox="1"/>
          <p:nvPr/>
        </p:nvSpPr>
        <p:spPr>
          <a:xfrm rot="16200000">
            <a:off x="584789" y="3785590"/>
            <a:ext cx="1228221" cy="261610"/>
          </a:xfrm>
          <a:prstGeom prst="rect">
            <a:avLst/>
          </a:prstGeom>
          <a:noFill/>
        </p:spPr>
        <p:txBody>
          <a:bodyPr wrap="none" rtlCol="0">
            <a:spAutoFit/>
          </a:bodyPr>
          <a:lstStyle/>
          <a:p>
            <a:r>
              <a:rPr lang="en-US" sz="1100" dirty="0" smtClean="0"/>
              <a:t>Billing Transaction</a:t>
            </a:r>
            <a:endParaRPr lang="en-US" sz="1100" dirty="0"/>
          </a:p>
        </p:txBody>
      </p:sp>
      <p:cxnSp>
        <p:nvCxnSpPr>
          <p:cNvPr id="12" name="Elbow Connector 11"/>
          <p:cNvCxnSpPr>
            <a:stCxn id="5" idx="3"/>
            <a:endCxn id="4" idx="1"/>
          </p:cNvCxnSpPr>
          <p:nvPr/>
        </p:nvCxnSpPr>
        <p:spPr>
          <a:xfrm>
            <a:off x="2268747" y="1591574"/>
            <a:ext cx="1785668" cy="15096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4" idx="1"/>
          </p:cNvCxnSpPr>
          <p:nvPr/>
        </p:nvCxnSpPr>
        <p:spPr>
          <a:xfrm>
            <a:off x="2268747" y="2199736"/>
            <a:ext cx="1785668" cy="901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3"/>
            <a:endCxn id="4" idx="1"/>
          </p:cNvCxnSpPr>
          <p:nvPr/>
        </p:nvCxnSpPr>
        <p:spPr>
          <a:xfrm flipV="1">
            <a:off x="2268747" y="3101196"/>
            <a:ext cx="1785668" cy="508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4" idx="1"/>
          </p:cNvCxnSpPr>
          <p:nvPr/>
        </p:nvCxnSpPr>
        <p:spPr>
          <a:xfrm flipV="1">
            <a:off x="2268747" y="3101196"/>
            <a:ext cx="1785668" cy="1117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a:off x="5119777" y="4636697"/>
            <a:ext cx="83676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787661" y="5061429"/>
            <a:ext cx="1811547" cy="140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eBilling</a:t>
            </a:r>
            <a:r>
              <a:rPr lang="en-US" dirty="0" smtClean="0"/>
              <a:t> Portal</a:t>
            </a:r>
            <a:endParaRPr lang="en-US" dirty="0"/>
          </a:p>
        </p:txBody>
      </p:sp>
      <p:sp>
        <p:nvSpPr>
          <p:cNvPr id="22" name="Smiley Face 21"/>
          <p:cNvSpPr/>
          <p:nvPr/>
        </p:nvSpPr>
        <p:spPr>
          <a:xfrm>
            <a:off x="9635338" y="4996731"/>
            <a:ext cx="776377" cy="76775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230265" y="5829180"/>
            <a:ext cx="1586525" cy="369332"/>
          </a:xfrm>
          <a:prstGeom prst="rect">
            <a:avLst/>
          </a:prstGeom>
          <a:noFill/>
        </p:spPr>
        <p:txBody>
          <a:bodyPr wrap="none" rtlCol="0">
            <a:spAutoFit/>
          </a:bodyPr>
          <a:lstStyle/>
          <a:p>
            <a:r>
              <a:rPr lang="en-US" dirty="0" smtClean="0"/>
              <a:t>RM, customers</a:t>
            </a:r>
            <a:endParaRPr lang="en-US" dirty="0"/>
          </a:p>
        </p:txBody>
      </p:sp>
      <p:cxnSp>
        <p:nvCxnSpPr>
          <p:cNvPr id="25" name="Elbow Connector 24"/>
          <p:cNvCxnSpPr>
            <a:stCxn id="21" idx="3"/>
            <a:endCxn id="22" idx="2"/>
          </p:cNvCxnSpPr>
          <p:nvPr/>
        </p:nvCxnSpPr>
        <p:spPr>
          <a:xfrm flipV="1">
            <a:off x="6599208" y="5380607"/>
            <a:ext cx="3036130" cy="3838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910423" y="1431985"/>
            <a:ext cx="1319842" cy="30985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RBS</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27" name="Rectangle 26"/>
          <p:cNvSpPr/>
          <p:nvPr/>
        </p:nvSpPr>
        <p:spPr>
          <a:xfrm>
            <a:off x="8203721" y="1909951"/>
            <a:ext cx="741871" cy="2897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FF</a:t>
            </a:r>
            <a:endParaRPr lang="en-US" dirty="0"/>
          </a:p>
        </p:txBody>
      </p:sp>
      <p:sp>
        <p:nvSpPr>
          <p:cNvPr id="28" name="Rectangle 27"/>
          <p:cNvSpPr/>
          <p:nvPr/>
        </p:nvSpPr>
        <p:spPr>
          <a:xfrm>
            <a:off x="8209475" y="2295260"/>
            <a:ext cx="741871" cy="2897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EBW</a:t>
            </a:r>
            <a:endParaRPr lang="en-US" dirty="0"/>
          </a:p>
        </p:txBody>
      </p:sp>
      <p:sp>
        <p:nvSpPr>
          <p:cNvPr id="29" name="Rectangle 28"/>
          <p:cNvSpPr/>
          <p:nvPr/>
        </p:nvSpPr>
        <p:spPr>
          <a:xfrm>
            <a:off x="8241107" y="2637438"/>
            <a:ext cx="741871" cy="2897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Alteryx</a:t>
            </a:r>
            <a:endParaRPr lang="en-US" sz="1400" dirty="0"/>
          </a:p>
        </p:txBody>
      </p:sp>
      <p:sp>
        <p:nvSpPr>
          <p:cNvPr id="30" name="Rectangle 29"/>
          <p:cNvSpPr/>
          <p:nvPr/>
        </p:nvSpPr>
        <p:spPr>
          <a:xfrm>
            <a:off x="8195104" y="3549520"/>
            <a:ext cx="741871" cy="56470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FiRRe</a:t>
            </a:r>
            <a:endParaRPr lang="en-US" sz="1400" dirty="0"/>
          </a:p>
        </p:txBody>
      </p:sp>
      <p:cxnSp>
        <p:nvCxnSpPr>
          <p:cNvPr id="32" name="Straight Arrow Connector 31"/>
          <p:cNvCxnSpPr>
            <a:stCxn id="4" idx="3"/>
          </p:cNvCxnSpPr>
          <p:nvPr/>
        </p:nvCxnSpPr>
        <p:spPr>
          <a:xfrm>
            <a:off x="7021902" y="3101196"/>
            <a:ext cx="88852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742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1510077"/>
              </p:ext>
            </p:extLst>
          </p:nvPr>
        </p:nvGraphicFramePr>
        <p:xfrm>
          <a:off x="431321" y="785005"/>
          <a:ext cx="10118784" cy="5537813"/>
        </p:xfrm>
        <a:graphic>
          <a:graphicData uri="http://schemas.openxmlformats.org/drawingml/2006/table">
            <a:tbl>
              <a:tblPr firstRow="1" firstCol="1" bandRow="1">
                <a:tableStyleId>{5C22544A-7EE6-4342-B048-85BDC9FD1C3A}</a:tableStyleId>
              </a:tblPr>
              <a:tblGrid>
                <a:gridCol w="663755">
                  <a:extLst>
                    <a:ext uri="{9D8B030D-6E8A-4147-A177-3AD203B41FA5}">
                      <a16:colId xmlns:a16="http://schemas.microsoft.com/office/drawing/2014/main" val="404121412"/>
                    </a:ext>
                  </a:extLst>
                </a:gridCol>
                <a:gridCol w="1562467">
                  <a:extLst>
                    <a:ext uri="{9D8B030D-6E8A-4147-A177-3AD203B41FA5}">
                      <a16:colId xmlns:a16="http://schemas.microsoft.com/office/drawing/2014/main" val="845102569"/>
                    </a:ext>
                  </a:extLst>
                </a:gridCol>
                <a:gridCol w="5320209">
                  <a:extLst>
                    <a:ext uri="{9D8B030D-6E8A-4147-A177-3AD203B41FA5}">
                      <a16:colId xmlns:a16="http://schemas.microsoft.com/office/drawing/2014/main" val="2020262372"/>
                    </a:ext>
                  </a:extLst>
                </a:gridCol>
                <a:gridCol w="2572353">
                  <a:extLst>
                    <a:ext uri="{9D8B030D-6E8A-4147-A177-3AD203B41FA5}">
                      <a16:colId xmlns:a16="http://schemas.microsoft.com/office/drawing/2014/main" val="883669254"/>
                    </a:ext>
                  </a:extLst>
                </a:gridCol>
              </a:tblGrid>
              <a:tr h="216351">
                <a:tc>
                  <a:txBody>
                    <a:bodyPr/>
                    <a:lstStyle/>
                    <a:p>
                      <a:pPr marL="0" marR="0">
                        <a:spcBef>
                          <a:spcPts val="0"/>
                        </a:spcBef>
                        <a:spcAft>
                          <a:spcPts val="0"/>
                        </a:spcAft>
                      </a:pPr>
                      <a:r>
                        <a:rPr lang="en-US" sz="1200">
                          <a:effectLst/>
                        </a:rPr>
                        <a:t>S.No</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Activity</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Outcome</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Use</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855883792"/>
                  </a:ext>
                </a:extLst>
              </a:tr>
              <a:tr h="865401">
                <a:tc>
                  <a:txBody>
                    <a:bodyPr/>
                    <a:lstStyle/>
                    <a:p>
                      <a:pPr marL="0" marR="0">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Data mapping between DM-FF-FIRRE</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What data needs to be capture in DM from UI which is not captured today</a:t>
                      </a:r>
                    </a:p>
                    <a:p>
                      <a:pPr marL="0" marR="0">
                        <a:spcBef>
                          <a:spcPts val="0"/>
                        </a:spcBef>
                        <a:spcAft>
                          <a:spcPts val="0"/>
                        </a:spcAft>
                      </a:pPr>
                      <a:r>
                        <a:rPr lang="en-US" sz="1200">
                          <a:effectLst/>
                        </a:rPr>
                        <a:t> </a:t>
                      </a:r>
                    </a:p>
                    <a:p>
                      <a:pPr marL="342900" marR="0" lvl="0" indent="-342900">
                        <a:spcBef>
                          <a:spcPts val="0"/>
                        </a:spcBef>
                        <a:spcAft>
                          <a:spcPts val="0"/>
                        </a:spcAft>
                        <a:buFont typeface="Symbol" panose="05050102010706020507" pitchFamily="18" charset="2"/>
                        <a:buChar char=""/>
                      </a:pPr>
                      <a:r>
                        <a:rPr lang="en-US" sz="1200">
                          <a:effectLst/>
                        </a:rPr>
                        <a:t>What data is required by Firre to generate invoices and its source</a:t>
                      </a:r>
                    </a:p>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DM UI changes</a:t>
                      </a:r>
                    </a:p>
                    <a:p>
                      <a:pPr marL="342900" marR="0" lvl="0" indent="-342900">
                        <a:spcBef>
                          <a:spcPts val="0"/>
                        </a:spcBef>
                        <a:spcAft>
                          <a:spcPts val="0"/>
                        </a:spcAft>
                        <a:buFont typeface="Symbol" panose="05050102010706020507" pitchFamily="18" charset="2"/>
                        <a:buChar char=""/>
                      </a:pPr>
                      <a:r>
                        <a:rPr lang="en-US" sz="1200">
                          <a:effectLst/>
                        </a:rPr>
                        <a:t>Input to Billing platform Data model </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872537732"/>
                  </a:ext>
                </a:extLst>
              </a:tr>
              <a:tr h="865401">
                <a:tc>
                  <a:txBody>
                    <a:bodyPr/>
                    <a:lstStyle/>
                    <a:p>
                      <a:pPr marL="0" marR="0">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FF FRD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FRD to contain 2 parts</a:t>
                      </a:r>
                    </a:p>
                    <a:p>
                      <a:pPr marL="342900" marR="0" lvl="0" indent="-342900">
                        <a:spcBef>
                          <a:spcPts val="0"/>
                        </a:spcBef>
                        <a:spcAft>
                          <a:spcPts val="0"/>
                        </a:spcAft>
                        <a:buFont typeface="+mj-lt"/>
                        <a:buAutoNum type="arabicParenR"/>
                      </a:pPr>
                      <a:r>
                        <a:rPr lang="en-US" sz="1200">
                          <a:effectLst/>
                        </a:rPr>
                        <a:t>Data elements needed to create a fee scheudle. What APIs. Happy, exception, acknowledgements  etc</a:t>
                      </a:r>
                    </a:p>
                    <a:p>
                      <a:pPr marL="342900" marR="0" lvl="0" indent="-342900">
                        <a:spcBef>
                          <a:spcPts val="0"/>
                        </a:spcBef>
                        <a:spcAft>
                          <a:spcPts val="0"/>
                        </a:spcAft>
                        <a:buFont typeface="+mj-lt"/>
                        <a:buAutoNum type="arabicParenR"/>
                      </a:pPr>
                      <a:r>
                        <a:rPr lang="en-US" sz="1200">
                          <a:effectLst/>
                        </a:rPr>
                        <a:t>DM will need to include data elements that it can push consuming these APis.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Ability to create integration design between DM – FF</a:t>
                      </a:r>
                    </a:p>
                    <a:p>
                      <a:pPr marL="342900" marR="0" lvl="0" indent="-342900">
                        <a:spcBef>
                          <a:spcPts val="0"/>
                        </a:spcBef>
                        <a:spcAft>
                          <a:spcPts val="0"/>
                        </a:spcAft>
                        <a:buFont typeface="Symbol" panose="05050102010706020507" pitchFamily="18" charset="2"/>
                        <a:buChar char=""/>
                      </a:pPr>
                      <a:r>
                        <a:rPr lang="en-US" sz="1200">
                          <a:effectLst/>
                        </a:rPr>
                        <a:t>Assess a possibility of CT Billing Data platform as a consolidation engine (??)</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2055821791"/>
                  </a:ext>
                </a:extLst>
              </a:tr>
              <a:tr h="432701">
                <a:tc>
                  <a:txBody>
                    <a:bodyPr/>
                    <a:lstStyle/>
                    <a:p>
                      <a:pPr marL="0" marR="0">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Source system analysis for billing transaction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CT Billing data platform logical design</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 </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307142878"/>
                  </a:ext>
                </a:extLst>
              </a:tr>
              <a:tr h="865401">
                <a:tc>
                  <a:txBody>
                    <a:bodyPr/>
                    <a:lstStyle/>
                    <a:p>
                      <a:pPr marL="0" marR="0">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Initiate Prototype phase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Capturing the client needs/wishes as part of our UX design/wireframes for eBilling</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Be able to plan eBilling sprints, feature development activities</a:t>
                      </a:r>
                    </a:p>
                    <a:p>
                      <a:pPr marL="342900" marR="0" lvl="0" indent="-342900">
                        <a:spcBef>
                          <a:spcPts val="0"/>
                        </a:spcBef>
                        <a:spcAft>
                          <a:spcPts val="0"/>
                        </a:spcAft>
                        <a:buFont typeface="Symbol" panose="05050102010706020507" pitchFamily="18" charset="2"/>
                        <a:buChar char=""/>
                      </a:pPr>
                      <a:r>
                        <a:rPr lang="en-US" sz="1200">
                          <a:effectLst/>
                        </a:rPr>
                        <a:t>Be able to prioritize the PDF invoice delivery process (Email or portal)</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775737485"/>
                  </a:ext>
                </a:extLst>
              </a:tr>
              <a:tr h="1081752">
                <a:tc>
                  <a:txBody>
                    <a:bodyPr/>
                    <a:lstStyle/>
                    <a:p>
                      <a:pPr marL="0" marR="0">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Review current FF APIs’ and also their strategic plans to integrate with other billing systems (EBW-Alteryx-Firre)</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View into designing exceptions/understanding data hops</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simulate failure conditions etc for tests/validations</a:t>
                      </a:r>
                    </a:p>
                    <a:p>
                      <a:pPr marL="342900" marR="0" lvl="0" indent="-342900">
                        <a:spcBef>
                          <a:spcPts val="0"/>
                        </a:spcBef>
                        <a:spcAft>
                          <a:spcPts val="0"/>
                        </a:spcAft>
                        <a:buFont typeface="Symbol" panose="05050102010706020507" pitchFamily="18" charset="2"/>
                        <a:buChar char=""/>
                      </a:pPr>
                      <a:r>
                        <a:rPr lang="en-US" sz="1200">
                          <a:effectLst/>
                        </a:rPr>
                        <a:t>Test cases, </a:t>
                      </a:r>
                    </a:p>
                    <a:p>
                      <a:pPr marL="342900" marR="0" lvl="0" indent="-342900">
                        <a:spcBef>
                          <a:spcPts val="0"/>
                        </a:spcBef>
                        <a:spcAft>
                          <a:spcPts val="0"/>
                        </a:spcAft>
                        <a:buFont typeface="Symbol" panose="05050102010706020507" pitchFamily="18" charset="2"/>
                        <a:buChar char=""/>
                      </a:pPr>
                      <a:r>
                        <a:rPr lang="en-US" sz="1200">
                          <a:effectLst/>
                        </a:rPr>
                        <a:t>To understand Data transformations done on the way to Firre</a:t>
                      </a:r>
                      <a:endParaRPr lang="en-US" sz="120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2473995087"/>
                  </a:ext>
                </a:extLst>
              </a:tr>
              <a:tr h="1081752">
                <a:tc>
                  <a:txBody>
                    <a:bodyPr/>
                    <a:lstStyle/>
                    <a:p>
                      <a:pPr marL="0" marR="0">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0" marR="0">
                        <a:spcBef>
                          <a:spcPts val="0"/>
                        </a:spcBef>
                        <a:spcAft>
                          <a:spcPts val="0"/>
                        </a:spcAft>
                      </a:pPr>
                      <a:r>
                        <a:rPr lang="en-US" sz="1200">
                          <a:effectLst/>
                        </a:rPr>
                        <a:t>Architecture of CT Billing platform</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a:effectLst/>
                        </a:rPr>
                        <a:t>How CT systems would integrate with Revenue and Billing system (RBS) </a:t>
                      </a:r>
                    </a:p>
                    <a:p>
                      <a:pPr marL="342900" marR="0" lvl="0" indent="-342900">
                        <a:spcBef>
                          <a:spcPts val="0"/>
                        </a:spcBef>
                        <a:spcAft>
                          <a:spcPts val="0"/>
                        </a:spcAft>
                        <a:buFont typeface="Symbol" panose="05050102010706020507" pitchFamily="18" charset="2"/>
                        <a:buChar char=""/>
                      </a:pPr>
                      <a:r>
                        <a:rPr lang="en-US" sz="1200">
                          <a:effectLst/>
                        </a:rPr>
                        <a:t>What level of data to be stored in the CT Billing Data platform (from Feee schedule/Billing transaction data)</a:t>
                      </a:r>
                    </a:p>
                    <a:p>
                      <a:pPr marL="342900" marR="0" lvl="0" indent="-342900">
                        <a:spcBef>
                          <a:spcPts val="0"/>
                        </a:spcBef>
                        <a:spcAft>
                          <a:spcPts val="0"/>
                        </a:spcAft>
                        <a:buFont typeface="Symbol" panose="05050102010706020507" pitchFamily="18" charset="2"/>
                        <a:buChar char=""/>
                      </a:pPr>
                      <a:r>
                        <a:rPr lang="en-US" sz="1200">
                          <a:effectLst/>
                        </a:rPr>
                        <a:t>Define archietcture guidelines/data owners/data security (if any) </a:t>
                      </a:r>
                    </a:p>
                    <a:p>
                      <a:pPr marL="457200" marR="0">
                        <a:spcBef>
                          <a:spcPts val="0"/>
                        </a:spcBef>
                        <a:spcAft>
                          <a:spcPts val="0"/>
                        </a:spcAft>
                      </a:pPr>
                      <a:r>
                        <a:rPr lang="en-US" sz="1200">
                          <a:effectLst/>
                        </a:rPr>
                        <a:t> </a:t>
                      </a:r>
                    </a:p>
                    <a:p>
                      <a:pPr marL="45720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endParaRPr>
                    </a:p>
                  </a:txBody>
                  <a:tcPr marL="57908" marR="57908" marT="0" marB="0"/>
                </a:tc>
                <a:tc>
                  <a:txBody>
                    <a:bodyPr/>
                    <a:lstStyle/>
                    <a:p>
                      <a:pPr marL="342900" marR="0" lvl="0" indent="-342900">
                        <a:spcBef>
                          <a:spcPts val="0"/>
                        </a:spcBef>
                        <a:spcAft>
                          <a:spcPts val="0"/>
                        </a:spcAft>
                        <a:buFont typeface="Symbol" panose="05050102010706020507" pitchFamily="18" charset="2"/>
                        <a:buChar char=""/>
                      </a:pPr>
                      <a:r>
                        <a:rPr lang="en-US" sz="1200" dirty="0">
                          <a:effectLst/>
                        </a:rPr>
                        <a:t> </a:t>
                      </a:r>
                      <a:endParaRPr lang="en-US" sz="1200" dirty="0">
                        <a:effectLst/>
                        <a:latin typeface="Calibri" panose="020F0502020204030204" pitchFamily="34" charset="0"/>
                        <a:ea typeface="Calibri" panose="020F0502020204030204" pitchFamily="34" charset="0"/>
                      </a:endParaRPr>
                    </a:p>
                  </a:txBody>
                  <a:tcPr marL="57908" marR="57908" marT="0" marB="0"/>
                </a:tc>
                <a:extLst>
                  <a:ext uri="{0D108BD9-81ED-4DB2-BD59-A6C34878D82A}">
                    <a16:rowId xmlns:a16="http://schemas.microsoft.com/office/drawing/2014/main" val="2565284906"/>
                  </a:ext>
                </a:extLst>
              </a:tr>
            </a:tbl>
          </a:graphicData>
        </a:graphic>
      </p:graphicFrame>
    </p:spTree>
    <p:extLst>
      <p:ext uri="{BB962C8B-B14F-4D97-AF65-F5344CB8AC3E}">
        <p14:creationId xmlns:p14="http://schemas.microsoft.com/office/powerpoint/2010/main" val="237702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stuff</a:t>
            </a:r>
            <a:endParaRPr lang="en-US" dirty="0"/>
          </a:p>
        </p:txBody>
      </p:sp>
    </p:spTree>
    <p:extLst>
      <p:ext uri="{BB962C8B-B14F-4D97-AF65-F5344CB8AC3E}">
        <p14:creationId xmlns:p14="http://schemas.microsoft.com/office/powerpoint/2010/main" val="992128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3"/>
            <a:ext cx="3336578" cy="1325563"/>
          </a:xfrm>
        </p:spPr>
        <p:txBody>
          <a:bodyPr/>
          <a:lstStyle/>
          <a:p>
            <a:r>
              <a:rPr lang="en-US" dirty="0" smtClean="0"/>
              <a:t>Big Picture</a:t>
            </a:r>
            <a:endParaRPr lang="en-US" dirty="0"/>
          </a:p>
        </p:txBody>
      </p:sp>
      <p:sp>
        <p:nvSpPr>
          <p:cNvPr id="4" name="Rounded Rectangle 3"/>
          <p:cNvSpPr/>
          <p:nvPr/>
        </p:nvSpPr>
        <p:spPr>
          <a:xfrm>
            <a:off x="838200" y="1690688"/>
            <a:ext cx="2538484" cy="87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Customers, Prospects, RMs</a:t>
            </a:r>
            <a:endParaRPr lang="en-US" dirty="0"/>
          </a:p>
        </p:txBody>
      </p:sp>
      <p:sp>
        <p:nvSpPr>
          <p:cNvPr id="5" name="Rounded Rectangle 4"/>
          <p:cNvSpPr/>
          <p:nvPr/>
        </p:nvSpPr>
        <p:spPr>
          <a:xfrm>
            <a:off x="838200" y="3205589"/>
            <a:ext cx="2538484" cy="87509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on Prospective deals</a:t>
            </a:r>
            <a:endParaRPr lang="en-US" dirty="0"/>
          </a:p>
        </p:txBody>
      </p:sp>
      <p:sp>
        <p:nvSpPr>
          <p:cNvPr id="6" name="TextBox 5"/>
          <p:cNvSpPr txBox="1"/>
          <p:nvPr/>
        </p:nvSpPr>
        <p:spPr>
          <a:xfrm>
            <a:off x="2661312" y="2715903"/>
            <a:ext cx="1933734" cy="369332"/>
          </a:xfrm>
          <a:prstGeom prst="rect">
            <a:avLst/>
          </a:prstGeom>
          <a:noFill/>
        </p:spPr>
        <p:txBody>
          <a:bodyPr wrap="none" rtlCol="0">
            <a:spAutoFit/>
          </a:bodyPr>
          <a:lstStyle/>
          <a:p>
            <a:r>
              <a:rPr lang="en-US" i="1" dirty="0" smtClean="0"/>
              <a:t>Use Engage (SFDC)</a:t>
            </a:r>
            <a:endParaRPr lang="en-US" i="1" dirty="0"/>
          </a:p>
        </p:txBody>
      </p:sp>
      <p:sp>
        <p:nvSpPr>
          <p:cNvPr id="7" name="Rounded Rectangle 6"/>
          <p:cNvSpPr/>
          <p:nvPr/>
        </p:nvSpPr>
        <p:spPr>
          <a:xfrm>
            <a:off x="838200" y="4884263"/>
            <a:ext cx="2538484" cy="87509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Deal approved by centralized team</a:t>
            </a:r>
            <a:endParaRPr lang="en-US" dirty="0"/>
          </a:p>
        </p:txBody>
      </p:sp>
      <p:sp>
        <p:nvSpPr>
          <p:cNvPr id="8" name="TextBox 7"/>
          <p:cNvSpPr txBox="1"/>
          <p:nvPr/>
        </p:nvSpPr>
        <p:spPr>
          <a:xfrm>
            <a:off x="1413529" y="5827593"/>
            <a:ext cx="1481431" cy="369332"/>
          </a:xfrm>
          <a:prstGeom prst="rect">
            <a:avLst/>
          </a:prstGeom>
          <a:noFill/>
        </p:spPr>
        <p:txBody>
          <a:bodyPr wrap="none" rtlCol="0">
            <a:spAutoFit/>
          </a:bodyPr>
          <a:lstStyle/>
          <a:p>
            <a:r>
              <a:rPr lang="en-US" i="1" dirty="0" smtClean="0"/>
              <a:t>Finalized Deal</a:t>
            </a:r>
            <a:endParaRPr lang="en-US" i="1" dirty="0"/>
          </a:p>
        </p:txBody>
      </p:sp>
      <p:cxnSp>
        <p:nvCxnSpPr>
          <p:cNvPr id="10" name="Straight Arrow Connector 9"/>
          <p:cNvCxnSpPr>
            <a:stCxn id="4" idx="2"/>
            <a:endCxn id="5" idx="0"/>
          </p:cNvCxnSpPr>
          <p:nvPr/>
        </p:nvCxnSpPr>
        <p:spPr>
          <a:xfrm>
            <a:off x="2107442" y="2565779"/>
            <a:ext cx="0" cy="63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0"/>
          </p:cNvCxnSpPr>
          <p:nvPr/>
        </p:nvCxnSpPr>
        <p:spPr>
          <a:xfrm>
            <a:off x="2107442" y="4080680"/>
            <a:ext cx="0" cy="80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3376684" y="5321808"/>
            <a:ext cx="1550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826758" y="4950868"/>
            <a:ext cx="2538484" cy="87509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Deal data set up in Deal Manager (new) or DOS (Legacy Lombardi)</a:t>
            </a:r>
            <a:endParaRPr lang="en-US" dirty="0"/>
          </a:p>
        </p:txBody>
      </p:sp>
      <p:cxnSp>
        <p:nvCxnSpPr>
          <p:cNvPr id="18" name="Elbow Connector 17"/>
          <p:cNvCxnSpPr>
            <a:stCxn id="5" idx="3"/>
            <a:endCxn id="16" idx="0"/>
          </p:cNvCxnSpPr>
          <p:nvPr/>
        </p:nvCxnSpPr>
        <p:spPr>
          <a:xfrm>
            <a:off x="3376684" y="3643135"/>
            <a:ext cx="2719316" cy="130773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74778" y="3632609"/>
            <a:ext cx="1890518" cy="923330"/>
          </a:xfrm>
          <a:prstGeom prst="rect">
            <a:avLst/>
          </a:prstGeom>
          <a:noFill/>
        </p:spPr>
        <p:txBody>
          <a:bodyPr wrap="square" rtlCol="0">
            <a:spAutoFit/>
          </a:bodyPr>
          <a:lstStyle/>
          <a:p>
            <a:r>
              <a:rPr lang="en-US" i="1" dirty="0" smtClean="0"/>
              <a:t>Proactive data set up for some deals before its finalized</a:t>
            </a:r>
            <a:endParaRPr lang="en-US" i="1" dirty="0"/>
          </a:p>
        </p:txBody>
      </p:sp>
      <p:sp>
        <p:nvSpPr>
          <p:cNvPr id="22" name="Rounded Rectangle 21"/>
          <p:cNvSpPr/>
          <p:nvPr/>
        </p:nvSpPr>
        <p:spPr>
          <a:xfrm>
            <a:off x="8815316" y="1690688"/>
            <a:ext cx="2538484" cy="1150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RBS Systems</a:t>
            </a:r>
          </a:p>
          <a:p>
            <a:pPr algn="ctr"/>
            <a:r>
              <a:rPr lang="en-US" sz="1600" dirty="0" smtClean="0"/>
              <a:t>EBW (</a:t>
            </a:r>
            <a:r>
              <a:rPr lang="en-US" sz="1600" dirty="0" err="1" smtClean="0"/>
              <a:t>Pega</a:t>
            </a:r>
            <a:r>
              <a:rPr lang="en-US" sz="1600" dirty="0" smtClean="0"/>
              <a:t>) Manual key in</a:t>
            </a:r>
          </a:p>
          <a:p>
            <a:pPr algn="ctr"/>
            <a:r>
              <a:rPr lang="en-US" sz="1600" dirty="0" err="1" smtClean="0"/>
              <a:t>Alteryx</a:t>
            </a:r>
            <a:endParaRPr lang="en-US" sz="1600" dirty="0" smtClean="0"/>
          </a:p>
          <a:p>
            <a:pPr algn="ctr"/>
            <a:r>
              <a:rPr lang="en-US" sz="1600" dirty="0" err="1" smtClean="0"/>
              <a:t>Firre</a:t>
            </a:r>
            <a:r>
              <a:rPr lang="en-US" sz="1600" dirty="0" smtClean="0"/>
              <a:t> – Manual key in</a:t>
            </a:r>
            <a:endParaRPr lang="en-US" sz="1600" dirty="0"/>
          </a:p>
        </p:txBody>
      </p:sp>
      <p:sp>
        <p:nvSpPr>
          <p:cNvPr id="24" name="Rounded Rectangle 23"/>
          <p:cNvSpPr/>
          <p:nvPr/>
        </p:nvSpPr>
        <p:spPr>
          <a:xfrm>
            <a:off x="8815316" y="4882631"/>
            <a:ext cx="2538484" cy="87509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Billing module A (NEW)</a:t>
            </a:r>
            <a:endParaRPr lang="en-US" dirty="0"/>
          </a:p>
        </p:txBody>
      </p:sp>
      <p:cxnSp>
        <p:nvCxnSpPr>
          <p:cNvPr id="26" name="Elbow Connector 25"/>
          <p:cNvCxnSpPr>
            <a:stCxn id="16" idx="3"/>
            <a:endCxn id="24" idx="1"/>
          </p:cNvCxnSpPr>
          <p:nvPr/>
        </p:nvCxnSpPr>
        <p:spPr>
          <a:xfrm flipV="1">
            <a:off x="7365242" y="5320177"/>
            <a:ext cx="1450074" cy="68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0"/>
            <a:endCxn id="22" idx="2"/>
          </p:cNvCxnSpPr>
          <p:nvPr/>
        </p:nvCxnSpPr>
        <p:spPr>
          <a:xfrm flipV="1">
            <a:off x="10084558" y="2841183"/>
            <a:ext cx="0" cy="204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280478" y="3205589"/>
            <a:ext cx="1501253" cy="51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FeeFlow</a:t>
            </a:r>
            <a:r>
              <a:rPr lang="en-US" dirty="0" smtClean="0"/>
              <a:t> (NEW)</a:t>
            </a:r>
            <a:endParaRPr lang="en-US" dirty="0"/>
          </a:p>
        </p:txBody>
      </p:sp>
      <p:cxnSp>
        <p:nvCxnSpPr>
          <p:cNvPr id="30" name="Elbow Connector 29"/>
          <p:cNvCxnSpPr>
            <a:endCxn id="22" idx="1"/>
          </p:cNvCxnSpPr>
          <p:nvPr/>
        </p:nvCxnSpPr>
        <p:spPr>
          <a:xfrm rot="5400000" flipH="1" flipV="1">
            <a:off x="6478960" y="2593797"/>
            <a:ext cx="2664216" cy="2008495"/>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15684" y="582669"/>
            <a:ext cx="1890518" cy="1477328"/>
          </a:xfrm>
          <a:prstGeom prst="rect">
            <a:avLst/>
          </a:prstGeom>
          <a:noFill/>
        </p:spPr>
        <p:txBody>
          <a:bodyPr wrap="square" rtlCol="0">
            <a:spAutoFit/>
          </a:bodyPr>
          <a:lstStyle/>
          <a:p>
            <a:r>
              <a:rPr lang="en-US" i="1" dirty="0" smtClean="0"/>
              <a:t>Current – lots of XL based data movement and manual efforts to key in data </a:t>
            </a:r>
            <a:endParaRPr lang="en-US" i="1" dirty="0"/>
          </a:p>
        </p:txBody>
      </p:sp>
      <p:sp>
        <p:nvSpPr>
          <p:cNvPr id="36" name="TextBox 35"/>
          <p:cNvSpPr txBox="1"/>
          <p:nvPr/>
        </p:nvSpPr>
        <p:spPr>
          <a:xfrm>
            <a:off x="9115425" y="182018"/>
            <a:ext cx="2820782" cy="1200329"/>
          </a:xfrm>
          <a:prstGeom prst="rect">
            <a:avLst/>
          </a:prstGeom>
          <a:noFill/>
        </p:spPr>
        <p:txBody>
          <a:bodyPr wrap="square" rtlCol="0">
            <a:spAutoFit/>
          </a:bodyPr>
          <a:lstStyle/>
          <a:p>
            <a:r>
              <a:rPr lang="en-US" dirty="0" smtClean="0"/>
              <a:t>Workflow in </a:t>
            </a:r>
            <a:r>
              <a:rPr lang="en-US" dirty="0" err="1" smtClean="0"/>
              <a:t>Pega</a:t>
            </a:r>
            <a:r>
              <a:rPr lang="en-US" dirty="0" smtClean="0"/>
              <a:t> used to initiate workflow to track activities. Gauge the inflow of deals</a:t>
            </a:r>
            <a:endParaRPr lang="en-US" dirty="0"/>
          </a:p>
        </p:txBody>
      </p:sp>
    </p:spTree>
    <p:extLst>
      <p:ext uri="{BB962C8B-B14F-4D97-AF65-F5344CB8AC3E}">
        <p14:creationId xmlns:p14="http://schemas.microsoft.com/office/powerpoint/2010/main" val="405246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Roles</a:t>
            </a:r>
            <a:endParaRPr lang="en-US" dirty="0"/>
          </a:p>
        </p:txBody>
      </p:sp>
      <p:sp>
        <p:nvSpPr>
          <p:cNvPr id="3" name="Content Placeholder 2"/>
          <p:cNvSpPr>
            <a:spLocks noGrp="1"/>
          </p:cNvSpPr>
          <p:nvPr>
            <p:ph idx="1"/>
          </p:nvPr>
        </p:nvSpPr>
        <p:spPr/>
        <p:txBody>
          <a:bodyPr/>
          <a:lstStyle/>
          <a:p>
            <a:r>
              <a:rPr lang="en-US" dirty="0" smtClean="0"/>
              <a:t>Relationship manager/management – RM</a:t>
            </a:r>
          </a:p>
          <a:p>
            <a:r>
              <a:rPr lang="en-US" dirty="0" smtClean="0"/>
              <a:t>Customers</a:t>
            </a:r>
          </a:p>
          <a:p>
            <a:r>
              <a:rPr lang="en-US" dirty="0" smtClean="0"/>
              <a:t>RBS – Revenue and Billing system</a:t>
            </a:r>
          </a:p>
          <a:p>
            <a:r>
              <a:rPr lang="en-US" dirty="0" smtClean="0"/>
              <a:t>KYC</a:t>
            </a:r>
          </a:p>
          <a:p>
            <a:r>
              <a:rPr lang="en-US" dirty="0" smtClean="0"/>
              <a:t>Deal Manager (NEW)</a:t>
            </a:r>
          </a:p>
          <a:p>
            <a:r>
              <a:rPr lang="en-US" dirty="0" smtClean="0"/>
              <a:t>DOS – Deal Onboarding System (Lombardi)</a:t>
            </a:r>
          </a:p>
          <a:p>
            <a:r>
              <a:rPr lang="en-US" dirty="0" smtClean="0"/>
              <a:t>TMG – Transaction Management Group (Negotiators)</a:t>
            </a:r>
          </a:p>
          <a:p>
            <a:endParaRPr lang="en-US" dirty="0"/>
          </a:p>
        </p:txBody>
      </p:sp>
    </p:spTree>
    <p:extLst>
      <p:ext uri="{BB962C8B-B14F-4D97-AF65-F5344CB8AC3E}">
        <p14:creationId xmlns:p14="http://schemas.microsoft.com/office/powerpoint/2010/main" val="2670765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74" y="228648"/>
            <a:ext cx="10515600" cy="535627"/>
          </a:xfrm>
        </p:spPr>
        <p:txBody>
          <a:bodyPr>
            <a:normAutofit fontScale="90000"/>
          </a:bodyPr>
          <a:lstStyle/>
          <a:p>
            <a:r>
              <a:rPr lang="en-US" dirty="0" smtClean="0"/>
              <a:t>Key Systems</a:t>
            </a:r>
            <a:endParaRPr lang="en-US" dirty="0"/>
          </a:p>
        </p:txBody>
      </p:sp>
      <p:sp>
        <p:nvSpPr>
          <p:cNvPr id="3" name="Content Placeholder 2"/>
          <p:cNvSpPr>
            <a:spLocks noGrp="1"/>
          </p:cNvSpPr>
          <p:nvPr>
            <p:ph idx="1"/>
          </p:nvPr>
        </p:nvSpPr>
        <p:spPr>
          <a:xfrm>
            <a:off x="497004" y="1396395"/>
            <a:ext cx="4811974" cy="4969419"/>
          </a:xfrm>
        </p:spPr>
        <p:txBody>
          <a:bodyPr>
            <a:normAutofit fontScale="92500" lnSpcReduction="10000"/>
          </a:bodyPr>
          <a:lstStyle/>
          <a:p>
            <a:r>
              <a:rPr lang="en-US" sz="2000" dirty="0" smtClean="0"/>
              <a:t>Enterprise – Engage (SFDC)</a:t>
            </a:r>
          </a:p>
          <a:p>
            <a:r>
              <a:rPr lang="en-US" sz="2000" dirty="0" smtClean="0"/>
              <a:t>Enterprise (RBS)</a:t>
            </a:r>
          </a:p>
          <a:p>
            <a:pPr lvl="1"/>
            <a:r>
              <a:rPr lang="en-US" sz="1800" dirty="0" err="1" smtClean="0"/>
              <a:t>FiRRe</a:t>
            </a:r>
            <a:r>
              <a:rPr lang="en-US" sz="1800" dirty="0" smtClean="0"/>
              <a:t> (used by CT)</a:t>
            </a:r>
          </a:p>
          <a:p>
            <a:pPr lvl="2"/>
            <a:r>
              <a:rPr lang="en-US" sz="1400" dirty="0" smtClean="0"/>
              <a:t>Invoices</a:t>
            </a:r>
          </a:p>
          <a:p>
            <a:pPr lvl="2"/>
            <a:r>
              <a:rPr lang="en-US" sz="1400" dirty="0" smtClean="0"/>
              <a:t>Collections</a:t>
            </a:r>
          </a:p>
          <a:p>
            <a:pPr lvl="2"/>
            <a:r>
              <a:rPr lang="en-US" sz="1400" dirty="0" smtClean="0"/>
              <a:t>Account Set up</a:t>
            </a:r>
          </a:p>
          <a:p>
            <a:pPr lvl="2"/>
            <a:r>
              <a:rPr lang="en-US" sz="1400" dirty="0" smtClean="0"/>
              <a:t>Fee Set up</a:t>
            </a:r>
          </a:p>
          <a:p>
            <a:pPr lvl="2"/>
            <a:r>
              <a:rPr lang="en-US" sz="1400" dirty="0" smtClean="0"/>
              <a:t>Collections</a:t>
            </a:r>
          </a:p>
          <a:p>
            <a:pPr lvl="2"/>
            <a:r>
              <a:rPr lang="en-US" sz="1400" dirty="0" smtClean="0"/>
              <a:t>Booking</a:t>
            </a:r>
          </a:p>
          <a:p>
            <a:pPr lvl="1"/>
            <a:r>
              <a:rPr lang="en-US" sz="1800" dirty="0" smtClean="0"/>
              <a:t>Advantage (used by Asset Servicing)</a:t>
            </a:r>
          </a:p>
          <a:p>
            <a:pPr lvl="2"/>
            <a:r>
              <a:rPr lang="en-US" sz="1400" dirty="0" smtClean="0"/>
              <a:t>Accounts</a:t>
            </a:r>
          </a:p>
          <a:p>
            <a:pPr lvl="2"/>
            <a:r>
              <a:rPr lang="en-US" sz="1400" dirty="0" smtClean="0"/>
              <a:t>GL</a:t>
            </a:r>
          </a:p>
          <a:p>
            <a:pPr lvl="2"/>
            <a:r>
              <a:rPr lang="en-US" sz="1400" dirty="0" smtClean="0"/>
              <a:t>Receipts</a:t>
            </a:r>
          </a:p>
          <a:p>
            <a:pPr lvl="2"/>
            <a:r>
              <a:rPr lang="en-US" sz="1400" dirty="0" smtClean="0"/>
              <a:t>AR</a:t>
            </a:r>
          </a:p>
          <a:p>
            <a:pPr lvl="1"/>
            <a:r>
              <a:rPr lang="en-US" sz="1800" dirty="0" smtClean="0"/>
              <a:t>CAP – Customer Activity Profile (Used by Treasury)</a:t>
            </a:r>
          </a:p>
          <a:p>
            <a:pPr lvl="2"/>
            <a:r>
              <a:rPr lang="en-US" sz="1400" dirty="0" smtClean="0"/>
              <a:t>CPR – Customer Payments and Receivables</a:t>
            </a:r>
          </a:p>
          <a:p>
            <a:pPr lvl="2"/>
            <a:r>
              <a:rPr lang="en-US" sz="1400" dirty="0" smtClean="0"/>
              <a:t>CSC – Customer Service Charge</a:t>
            </a:r>
          </a:p>
          <a:p>
            <a:pPr lvl="1"/>
            <a:r>
              <a:rPr lang="en-US" sz="1800" dirty="0" smtClean="0"/>
              <a:t>EBW (PEGA)</a:t>
            </a:r>
          </a:p>
          <a:p>
            <a:pPr lvl="1"/>
            <a:r>
              <a:rPr lang="en-US" sz="1800" dirty="0" err="1" smtClean="0"/>
              <a:t>Alteryx</a:t>
            </a:r>
            <a:endParaRPr lang="en-US" sz="1800" dirty="0" smtClean="0"/>
          </a:p>
          <a:p>
            <a:pPr marL="457200" lvl="1" indent="0">
              <a:buNone/>
            </a:pPr>
            <a:endParaRPr lang="en-US" sz="1800" dirty="0" smtClean="0"/>
          </a:p>
          <a:p>
            <a:pPr lvl="1"/>
            <a:endParaRPr lang="en-US" sz="1800" dirty="0" smtClean="0"/>
          </a:p>
          <a:p>
            <a:pPr lvl="1"/>
            <a:endParaRPr lang="en-US" sz="1800" dirty="0" smtClean="0"/>
          </a:p>
          <a:p>
            <a:pPr lvl="1"/>
            <a:endParaRPr lang="en-US" sz="1800" dirty="0" smtClean="0"/>
          </a:p>
          <a:p>
            <a:endParaRPr lang="en-US" sz="2000" dirty="0"/>
          </a:p>
        </p:txBody>
      </p:sp>
      <p:sp>
        <p:nvSpPr>
          <p:cNvPr id="5" name="Content Placeholder 2"/>
          <p:cNvSpPr txBox="1">
            <a:spLocks/>
          </p:cNvSpPr>
          <p:nvPr/>
        </p:nvSpPr>
        <p:spPr>
          <a:xfrm>
            <a:off x="6287069" y="1041554"/>
            <a:ext cx="4811974" cy="1237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CT Systems</a:t>
            </a:r>
          </a:p>
          <a:p>
            <a:pPr lvl="1"/>
            <a:r>
              <a:rPr lang="en-US" sz="1600" dirty="0" smtClean="0"/>
              <a:t>Deal Manager (new)</a:t>
            </a:r>
          </a:p>
          <a:p>
            <a:pPr lvl="1"/>
            <a:r>
              <a:rPr lang="en-US" sz="1600" dirty="0" smtClean="0"/>
              <a:t>DOS – Deal Onboarding System n(Lombardi)</a:t>
            </a:r>
          </a:p>
          <a:p>
            <a:pPr lvl="1"/>
            <a:endParaRPr lang="en-US" sz="1600" dirty="0"/>
          </a:p>
        </p:txBody>
      </p:sp>
    </p:spTree>
    <p:extLst>
      <p:ext uri="{BB962C8B-B14F-4D97-AF65-F5344CB8AC3E}">
        <p14:creationId xmlns:p14="http://schemas.microsoft.com/office/powerpoint/2010/main" val="885257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176" y="175933"/>
            <a:ext cx="11756011" cy="6498243"/>
          </a:xfrm>
        </p:spPr>
        <p:txBody>
          <a:bodyPr>
            <a:normAutofit/>
          </a:bodyPr>
          <a:lstStyle/>
          <a:p>
            <a:r>
              <a:rPr lang="en-US" sz="1600" dirty="0"/>
              <a:t>e-CIF is the bank’s Customer Information File containing all information about clients and their accounts held as well as correspondents. </a:t>
            </a:r>
          </a:p>
          <a:p>
            <a:r>
              <a:rPr lang="en-US" sz="1600" dirty="0" err="1" smtClean="0"/>
              <a:t>fIS</a:t>
            </a:r>
            <a:r>
              <a:rPr lang="en-US" sz="1600" dirty="0" smtClean="0"/>
              <a:t> </a:t>
            </a:r>
            <a:r>
              <a:rPr lang="en-US" sz="1600" dirty="0"/>
              <a:t>is the vendor who acquired SunGard a few years ago.  SunGard was the original owner of the </a:t>
            </a:r>
            <a:r>
              <a:rPr lang="en-US" sz="1600" dirty="0" err="1"/>
              <a:t>FiRRe</a:t>
            </a:r>
            <a:r>
              <a:rPr lang="en-US" sz="1600" dirty="0"/>
              <a:t> software used by RBS for Corporate Trust Billing</a:t>
            </a:r>
            <a:r>
              <a:rPr lang="en-US" sz="1600" dirty="0" smtClean="0"/>
              <a:t>.</a:t>
            </a:r>
          </a:p>
          <a:p>
            <a:r>
              <a:rPr lang="en-US" sz="1600" dirty="0" smtClean="0"/>
              <a:t>RDH ?? </a:t>
            </a:r>
          </a:p>
          <a:p>
            <a:r>
              <a:rPr lang="en-US" sz="1600" dirty="0" smtClean="0"/>
              <a:t>BAC – Business Acceptance Committee. This group accept the deals from </a:t>
            </a:r>
            <a:r>
              <a:rPr lang="en-US" sz="1600" dirty="0" smtClean="0"/>
              <a:t>DM</a:t>
            </a:r>
          </a:p>
          <a:p>
            <a:r>
              <a:rPr lang="en-US" sz="1600" dirty="0" smtClean="0"/>
              <a:t>DSC – Debt Service Engine</a:t>
            </a:r>
            <a:endParaRPr lang="en-US" sz="1600" dirty="0" smtClean="0"/>
          </a:p>
          <a:p>
            <a:endParaRPr lang="en-US" sz="1600" dirty="0"/>
          </a:p>
          <a:p>
            <a:endParaRPr lang="en-US" sz="1200" dirty="0"/>
          </a:p>
        </p:txBody>
      </p:sp>
    </p:spTree>
    <p:extLst>
      <p:ext uri="{BB962C8B-B14F-4D97-AF65-F5344CB8AC3E}">
        <p14:creationId xmlns:p14="http://schemas.microsoft.com/office/powerpoint/2010/main" val="179818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 y="-1"/>
            <a:ext cx="185839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53680783"/>
              </p:ext>
            </p:extLst>
          </p:nvPr>
        </p:nvGraphicFramePr>
        <p:xfrm>
          <a:off x="0" y="0"/>
          <a:ext cx="8566030" cy="7012530"/>
        </p:xfrm>
        <a:graphic>
          <a:graphicData uri="http://schemas.openxmlformats.org/presentationml/2006/ole">
            <mc:AlternateContent xmlns:mc="http://schemas.openxmlformats.org/markup-compatibility/2006">
              <mc:Choice xmlns:v="urn:schemas-microsoft-com:vml" Requires="v">
                <p:oleObj spid="_x0000_s2060" r:id="rId3" imgW="7553250" imgH="7086600" progId="Visio.Drawing.15">
                  <p:embed/>
                </p:oleObj>
              </mc:Choice>
              <mc:Fallback>
                <p:oleObj r:id="rId3" imgW="7553250" imgH="70866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2903"/>
                      <a:stretch>
                        <a:fillRect/>
                      </a:stretch>
                    </p:blipFill>
                    <p:spPr bwMode="auto">
                      <a:xfrm>
                        <a:off x="0" y="0"/>
                        <a:ext cx="8566030" cy="7012530"/>
                      </a:xfrm>
                      <a:prstGeom prst="rect">
                        <a:avLst/>
                      </a:prstGeom>
                      <a:noFill/>
                    </p:spPr>
                  </p:pic>
                </p:oleObj>
              </mc:Fallback>
            </mc:AlternateContent>
          </a:graphicData>
        </a:graphic>
      </p:graphicFrame>
    </p:spTree>
    <p:extLst>
      <p:ext uri="{BB962C8B-B14F-4D97-AF65-F5344CB8AC3E}">
        <p14:creationId xmlns:p14="http://schemas.microsoft.com/office/powerpoint/2010/main" val="1572718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3151" y="634388"/>
            <a:ext cx="7558087" cy="6223612"/>
          </a:xfrm>
          <a:prstGeom prst="rect">
            <a:avLst/>
          </a:prstGeom>
        </p:spPr>
      </p:pic>
      <p:sp>
        <p:nvSpPr>
          <p:cNvPr id="5" name="Title 1"/>
          <p:cNvSpPr>
            <a:spLocks noGrp="1"/>
          </p:cNvSpPr>
          <p:nvPr>
            <p:ph type="title"/>
          </p:nvPr>
        </p:nvSpPr>
        <p:spPr>
          <a:xfrm>
            <a:off x="838199" y="-420691"/>
            <a:ext cx="8520113" cy="1325563"/>
          </a:xfrm>
        </p:spPr>
        <p:txBody>
          <a:bodyPr>
            <a:normAutofit/>
          </a:bodyPr>
          <a:lstStyle/>
          <a:p>
            <a:r>
              <a:rPr lang="en-US" dirty="0" smtClean="0"/>
              <a:t>Enterprise – To be architecture</a:t>
            </a:r>
            <a:endParaRPr lang="en-US" dirty="0"/>
          </a:p>
        </p:txBody>
      </p:sp>
    </p:spTree>
    <p:extLst>
      <p:ext uri="{BB962C8B-B14F-4D97-AF65-F5344CB8AC3E}">
        <p14:creationId xmlns:p14="http://schemas.microsoft.com/office/powerpoint/2010/main" val="1969804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 Flow Target state</a:t>
            </a:r>
            <a:endParaRPr lang="en-US" dirty="0"/>
          </a:p>
        </p:txBody>
      </p:sp>
      <p:pic>
        <p:nvPicPr>
          <p:cNvPr id="5" name="Picture 4"/>
          <p:cNvPicPr>
            <a:picLocks noChangeAspect="1"/>
          </p:cNvPicPr>
          <p:nvPr/>
        </p:nvPicPr>
        <p:blipFill>
          <a:blip r:embed="rId2"/>
          <a:stretch>
            <a:fillRect/>
          </a:stretch>
        </p:blipFill>
        <p:spPr>
          <a:xfrm>
            <a:off x="1310320" y="1547446"/>
            <a:ext cx="8068142" cy="4829908"/>
          </a:xfrm>
          <a:prstGeom prst="rect">
            <a:avLst/>
          </a:prstGeom>
        </p:spPr>
      </p:pic>
    </p:spTree>
    <p:extLst>
      <p:ext uri="{BB962C8B-B14F-4D97-AF65-F5344CB8AC3E}">
        <p14:creationId xmlns:p14="http://schemas.microsoft.com/office/powerpoint/2010/main" val="403129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868" y="163775"/>
            <a:ext cx="11963402" cy="1828928"/>
          </a:xfrm>
        </p:spPr>
        <p:txBody>
          <a:bodyPr>
            <a:normAutofit/>
          </a:bodyPr>
          <a:lstStyle/>
          <a:p>
            <a:pPr marL="0" indent="0">
              <a:buNone/>
            </a:pPr>
            <a:r>
              <a:rPr lang="en-US" sz="2000" dirty="0" smtClean="0"/>
              <a:t>Ph1 and ph2 to build links between CT DOS (Lombardi) was completed in 2017 to push data to corporate billing systems. This will be revisited with new Deal manager system and </a:t>
            </a:r>
            <a:r>
              <a:rPr lang="en-US" sz="2000" dirty="0" err="1" smtClean="0"/>
              <a:t>FeeFLow</a:t>
            </a:r>
            <a:r>
              <a:rPr lang="en-US" sz="2000" dirty="0" smtClean="0"/>
              <a:t> systems to STP type processing.</a:t>
            </a:r>
          </a:p>
          <a:p>
            <a:pPr marL="0" indent="0">
              <a:buNone/>
            </a:pPr>
            <a:r>
              <a:rPr lang="en-US" sz="2000" dirty="0" smtClean="0"/>
              <a:t>Not sure if there is an expectation to have a “black box” that could intelligently move data back and forth between LOB systems and Enterprise billing systems. This data will be all the data required for account set up, billing data, invoice data, etc.. This needs to be two way as there will be several iterations</a:t>
            </a:r>
          </a:p>
          <a:p>
            <a:pPr marL="0" indent="0">
              <a:buNone/>
            </a:pPr>
            <a:endParaRPr lang="en-US" sz="2000" dirty="0"/>
          </a:p>
          <a:p>
            <a:pPr marL="0" indent="0">
              <a:buNone/>
            </a:pPr>
            <a:endParaRPr lang="en-US" sz="2000" dirty="0" smtClean="0"/>
          </a:p>
        </p:txBody>
      </p:sp>
      <p:sp>
        <p:nvSpPr>
          <p:cNvPr id="2" name="Rectangle 1"/>
          <p:cNvSpPr/>
          <p:nvPr/>
        </p:nvSpPr>
        <p:spPr>
          <a:xfrm>
            <a:off x="629728" y="2147977"/>
            <a:ext cx="1570008" cy="2605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FEEFLOW (RBS)</a:t>
            </a:r>
          </a:p>
          <a:p>
            <a:endParaRPr lang="en-US" sz="1200" dirty="0"/>
          </a:p>
          <a:p>
            <a:r>
              <a:rPr lang="en-US" sz="1200" dirty="0" smtClean="0"/>
              <a:t>Develop/Expose APIs for</a:t>
            </a:r>
          </a:p>
          <a:p>
            <a:endParaRPr lang="en-US" sz="1200" dirty="0"/>
          </a:p>
          <a:p>
            <a:pPr marL="228600" indent="-228600">
              <a:buAutoNum type="arabicParenR"/>
            </a:pPr>
            <a:r>
              <a:rPr lang="en-US" sz="1200" dirty="0" smtClean="0"/>
              <a:t>Account set up</a:t>
            </a:r>
          </a:p>
          <a:p>
            <a:pPr marL="228600" indent="-228600">
              <a:buAutoNum type="arabicParenR"/>
            </a:pPr>
            <a:r>
              <a:rPr lang="en-US" sz="1200" dirty="0" smtClean="0"/>
              <a:t>Callback for confirmation</a:t>
            </a:r>
          </a:p>
          <a:p>
            <a:pPr marL="228600" indent="-228600">
              <a:buAutoNum type="arabicParenR"/>
            </a:pPr>
            <a:r>
              <a:rPr lang="en-US" sz="1200" dirty="0" smtClean="0"/>
              <a:t>Exception handling</a:t>
            </a:r>
          </a:p>
          <a:p>
            <a:pPr marL="228600" indent="-228600">
              <a:buAutoNum type="arabicParenR"/>
            </a:pPr>
            <a:r>
              <a:rPr lang="en-US" sz="1200" dirty="0" err="1" smtClean="0"/>
              <a:t>etc</a:t>
            </a:r>
            <a:endParaRPr lang="en-US" sz="1200" dirty="0"/>
          </a:p>
        </p:txBody>
      </p:sp>
      <p:sp>
        <p:nvSpPr>
          <p:cNvPr id="4" name="Rectangle 3"/>
          <p:cNvSpPr/>
          <p:nvPr/>
        </p:nvSpPr>
        <p:spPr>
          <a:xfrm>
            <a:off x="3536830" y="2147977"/>
            <a:ext cx="1570008" cy="202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DEAL MANAGER (CT)</a:t>
            </a:r>
          </a:p>
          <a:p>
            <a:endParaRPr lang="en-US" sz="1200" dirty="0"/>
          </a:p>
          <a:p>
            <a:endParaRPr lang="en-US" sz="1200" dirty="0" smtClean="0"/>
          </a:p>
          <a:p>
            <a:endParaRPr lang="en-US" sz="1200" dirty="0" smtClean="0"/>
          </a:p>
          <a:p>
            <a:r>
              <a:rPr lang="en-US" sz="1200" dirty="0" smtClean="0"/>
              <a:t>Consume the APIs and provide data back and forth with FEEFLOW</a:t>
            </a:r>
            <a:endParaRPr lang="en-US" sz="1200" dirty="0"/>
          </a:p>
        </p:txBody>
      </p:sp>
      <p:sp>
        <p:nvSpPr>
          <p:cNvPr id="5" name="Rectangle 4"/>
          <p:cNvSpPr/>
          <p:nvPr/>
        </p:nvSpPr>
        <p:spPr>
          <a:xfrm>
            <a:off x="6504317" y="2147976"/>
            <a:ext cx="2182483" cy="2605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CT Data Mart </a:t>
            </a:r>
          </a:p>
          <a:p>
            <a:endParaRPr lang="en-US" sz="1200" dirty="0"/>
          </a:p>
          <a:p>
            <a:r>
              <a:rPr lang="en-US" sz="1200" dirty="0" smtClean="0"/>
              <a:t>Store all data from all CT source systems </a:t>
            </a:r>
            <a:r>
              <a:rPr lang="en-US" sz="1200" dirty="0" err="1" smtClean="0"/>
              <a:t>amd</a:t>
            </a:r>
            <a:r>
              <a:rPr lang="en-US" sz="1200" dirty="0" smtClean="0"/>
              <a:t> RBS systems to store billing data, transaction data, enquiries, payment status, billing status, exception , receivables </a:t>
            </a:r>
            <a:r>
              <a:rPr lang="en-US" sz="1200" dirty="0" err="1" smtClean="0"/>
              <a:t>etc</a:t>
            </a:r>
            <a:endParaRPr lang="en-US" sz="1200" dirty="0" smtClean="0"/>
          </a:p>
          <a:p>
            <a:endParaRPr lang="en-US" sz="1200" dirty="0"/>
          </a:p>
          <a:p>
            <a:r>
              <a:rPr lang="en-US" sz="1200" dirty="0" smtClean="0"/>
              <a:t>Provide ability for CT business to slice and dice data w/o waiting for source systems/RBS systems</a:t>
            </a:r>
          </a:p>
          <a:p>
            <a:endParaRPr lang="en-US" sz="1200" dirty="0"/>
          </a:p>
        </p:txBody>
      </p:sp>
      <p:sp>
        <p:nvSpPr>
          <p:cNvPr id="6" name="Rectangle 5"/>
          <p:cNvSpPr/>
          <p:nvPr/>
        </p:nvSpPr>
        <p:spPr>
          <a:xfrm>
            <a:off x="9411419" y="2147975"/>
            <a:ext cx="2182483" cy="2605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CT </a:t>
            </a:r>
            <a:r>
              <a:rPr lang="en-US" sz="1200" dirty="0" err="1" smtClean="0"/>
              <a:t>eBilling</a:t>
            </a:r>
            <a:r>
              <a:rPr lang="en-US" sz="1200" dirty="0" smtClean="0"/>
              <a:t> Portal</a:t>
            </a:r>
          </a:p>
          <a:p>
            <a:endParaRPr lang="en-US" sz="1200" dirty="0"/>
          </a:p>
          <a:p>
            <a:endParaRPr lang="en-US" sz="1200" dirty="0" smtClean="0"/>
          </a:p>
          <a:p>
            <a:r>
              <a:rPr lang="en-US" sz="1200" dirty="0" smtClean="0"/>
              <a:t>Enable a CT Billing portal which will be one portal to collaborate with RMs, customers., Integrate with Payment systems (?), get or generate invoices from RBS </a:t>
            </a:r>
            <a:r>
              <a:rPr lang="en-US" sz="1200" dirty="0" err="1" smtClean="0"/>
              <a:t>FiRRe</a:t>
            </a:r>
            <a:r>
              <a:rPr lang="en-US" sz="1200" dirty="0" smtClean="0"/>
              <a:t>, deliver to RMs, customers, track delivery of generation, billing, payment</a:t>
            </a:r>
            <a:endParaRPr lang="en-US" sz="1200" dirty="0"/>
          </a:p>
        </p:txBody>
      </p:sp>
      <p:sp>
        <p:nvSpPr>
          <p:cNvPr id="7" name="Rectangle 6"/>
          <p:cNvSpPr/>
          <p:nvPr/>
        </p:nvSpPr>
        <p:spPr>
          <a:xfrm>
            <a:off x="3536830" y="4330459"/>
            <a:ext cx="1570008" cy="491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DOS ?</a:t>
            </a:r>
            <a:endParaRPr lang="en-US" sz="1200" dirty="0"/>
          </a:p>
        </p:txBody>
      </p:sp>
      <p:cxnSp>
        <p:nvCxnSpPr>
          <p:cNvPr id="9" name="Straight Arrow Connector 8"/>
          <p:cNvCxnSpPr/>
          <p:nvPr/>
        </p:nvCxnSpPr>
        <p:spPr>
          <a:xfrm flipV="1">
            <a:off x="2199736" y="2941608"/>
            <a:ext cx="1337094" cy="1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1"/>
          </p:cNvCxnSpPr>
          <p:nvPr/>
        </p:nvCxnSpPr>
        <p:spPr>
          <a:xfrm>
            <a:off x="2199736" y="2915728"/>
            <a:ext cx="1337094" cy="166058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44792" y="4037162"/>
            <a:ext cx="39946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67578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5"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898" y="277718"/>
            <a:ext cx="8953501" cy="626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975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1702AD2DF4DB45BDA902D166E90993" ma:contentTypeVersion="0" ma:contentTypeDescription="Create a new document." ma:contentTypeScope="" ma:versionID="6f21ab12cf274109de074b7643f60c4b">
  <xsd:schema xmlns:xsd="http://www.w3.org/2001/XMLSchema" xmlns:xs="http://www.w3.org/2001/XMLSchema" xmlns:p="http://schemas.microsoft.com/office/2006/metadata/properties" targetNamespace="http://schemas.microsoft.com/office/2006/metadata/properties" ma:root="true" ma:fieldsID="78476cc62a083814db13e39fd127ee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08F73-18C7-4185-9400-E1E91951D0C0}"/>
</file>

<file path=customXml/itemProps2.xml><?xml version="1.0" encoding="utf-8"?>
<ds:datastoreItem xmlns:ds="http://schemas.openxmlformats.org/officeDocument/2006/customXml" ds:itemID="{235B76F4-DB3B-42C4-91AC-B6A430EDB9C8}"/>
</file>

<file path=customXml/itemProps3.xml><?xml version="1.0" encoding="utf-8"?>
<ds:datastoreItem xmlns:ds="http://schemas.openxmlformats.org/officeDocument/2006/customXml" ds:itemID="{56FC9007-D159-4BCA-922C-743F93A5C728}"/>
</file>

<file path=docProps/app.xml><?xml version="1.0" encoding="utf-8"?>
<Properties xmlns="http://schemas.openxmlformats.org/officeDocument/2006/extended-properties" xmlns:vt="http://schemas.openxmlformats.org/officeDocument/2006/docPropsVTypes">
  <TotalTime>10298</TotalTime>
  <Words>1492</Words>
  <Application>Microsoft Office PowerPoint</Application>
  <PresentationFormat>Widescreen</PresentationFormat>
  <Paragraphs>233</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Office Theme</vt:lpstr>
      <vt:lpstr>Visio.Drawing.15</vt:lpstr>
      <vt:lpstr>Brain dump</vt:lpstr>
      <vt:lpstr>Key Roles</vt:lpstr>
      <vt:lpstr>Key Systems</vt:lpstr>
      <vt:lpstr>PowerPoint Presentation</vt:lpstr>
      <vt:lpstr>PowerPoint Presentation</vt:lpstr>
      <vt:lpstr>Enterprise – To be architecture</vt:lpstr>
      <vt:lpstr>Fee Flow Target state</vt:lpstr>
      <vt:lpstr>PowerPoint Presentation</vt:lpstr>
      <vt:lpstr>PowerPoint Presentation</vt:lpstr>
      <vt:lpstr>PowerPoint Presentation</vt:lpstr>
      <vt:lpstr>WS3 - Fee Schedule Automation &amp; Integration to Deal On Boarding</vt:lpstr>
      <vt:lpstr>PowerPoint Presentation</vt:lpstr>
      <vt:lpstr>WS4 - Automation of Transaction Capture Activities </vt:lpstr>
      <vt:lpstr>WS 5 – E- Billing</vt:lpstr>
      <vt:lpstr>PowerPoint Presentation</vt:lpstr>
      <vt:lpstr>PowerPoint Presentation</vt:lpstr>
      <vt:lpstr>PowerPoint Presentation</vt:lpstr>
      <vt:lpstr>Other stuff</vt:lpstr>
      <vt:lpstr>Big Picture</vt:lpstr>
    </vt:vector>
  </TitlesOfParts>
  <Company>BNYMellon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dump</dc:title>
  <dc:creator>Srinivasan, Srikanth</dc:creator>
  <cp:lastModifiedBy>Srinivasan, Srikanth</cp:lastModifiedBy>
  <cp:revision>30</cp:revision>
  <dcterms:created xsi:type="dcterms:W3CDTF">2018-01-23T20:10:16Z</dcterms:created>
  <dcterms:modified xsi:type="dcterms:W3CDTF">2018-02-02T14:19:57Z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0x010100031702AD2DF4DB45BDA902D166E90993</vt:lpwstr>
  </property>
  <property fmtid="{D5CDD505-2E9C-101B-9397-08002B2CF9AE}" pid="3" name="IsMyDocuments">
    <vt:bool>true</vt:bool>
  </property>
</Properties>
</file>