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comments/comment3.xml" ContentType="application/vnd.openxmlformats-officedocument.presentationml.comments+xml"/>
  <Override PartName="/ppt/slides/slide8.xml" ContentType="application/vnd.openxmlformats-officedocument.presentationml.slide+xml"/>
  <Override PartName="/ppt/comments/comment4.xml" ContentType="application/vnd.openxmlformats-officedocument.presentationml.comments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6"/>
    <p:sldId id="263" r:id="rId18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SnooeyNET" initials="S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comments" Target="comments/comment2.xml"/><Relationship Id="rId16" Type="http://schemas.openxmlformats.org/officeDocument/2006/relationships/slide" Target="slides/slide7.xml"/><Relationship Id="rId17" Type="http://schemas.openxmlformats.org/officeDocument/2006/relationships/comments" Target="comments/comment3.xml"/><Relationship Id="rId18" Type="http://schemas.openxmlformats.org/officeDocument/2006/relationships/slide" Target="slides/slide8.xml"/><Relationship Id="rId19" Type="http://schemas.openxmlformats.org/officeDocument/2006/relationships/comments" Target="comments/comment4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8-09T15:14:58.499" idx="1">
    <p:pos x="6232" y="4944"/>
    <p:text>프로그램을 받아서 실행한 후, 메인 페이지에서 게임판으로 이동 후, 정상적인 움직임을 보일 것.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8-09T15:14:58.499" idx="2">
    <p:pos x="6105" y="4817"/>
    <p:text>비정상 동작을 보여준다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8-09T15:14:58.499" idx="3">
    <p:pos x="6105" y="4817"/>
    <p:text>비정상 동작을 보여준다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18-08-09T15:14:58.499" idx="4">
    <p:pos x="6105" y="4817"/>
    <p:text>비정상 동작을 보여준다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여기에 인용을 입력하십시오.”"/>
          <p:cNvSpPr txBox="1"/>
          <p:nvPr>
            <p:ph type="body" sz="quarter" idx="14"/>
          </p:nvPr>
        </p:nvSpPr>
        <p:spPr>
          <a:xfrm>
            <a:off x="1270000" y="4249191"/>
            <a:ext cx="10464800" cy="6456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xfrm>
            <a:off x="6341888" y="9296400"/>
            <a:ext cx="314250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이미지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이미지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ople1@snooey.net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g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g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g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g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g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hyperlink" Target="https://s-n.kr/p9" TargetMode="External"/><Relationship Id="rId4" Type="http://schemas.openxmlformats.org/officeDocument/2006/relationships/hyperlink" Target="https://github.com/sople1/project_9.py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1.xml"/><Relationship Id="rId3" Type="http://schemas.openxmlformats.org/officeDocument/2006/relationships/image" Target="../media/image1.g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2.xml"/><Relationship Id="rId3" Type="http://schemas.openxmlformats.org/officeDocument/2006/relationships/image" Target="../media/image2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3.xml"/><Relationship Id="rId3" Type="http://schemas.openxmlformats.org/officeDocument/2006/relationships/image" Target="../media/image3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comments" Target="../comments/comment4.xml"/><Relationship Id="rId3" Type="http://schemas.openxmlformats.org/officeDocument/2006/relationships/image" Target="../media/image4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ython으로 옮겨보자! 초급 C 프로그램의 감성"/>
          <p:cNvSpPr txBox="1"/>
          <p:nvPr>
            <p:ph type="ctrTitle"/>
          </p:nvPr>
        </p:nvSpPr>
        <p:spPr>
          <a:xfrm>
            <a:off x="1270000" y="2371303"/>
            <a:ext cx="10464800" cy="33020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  <a:r>
              <a:t>Python으로 옮겨보자!</a:t>
            </a:r>
            <a:br/>
            <a:r>
              <a:t>초급 C 프로그램의 감성</a:t>
            </a:r>
          </a:p>
        </p:txBody>
      </p:sp>
      <p:sp>
        <p:nvSpPr>
          <p:cNvPr id="120" name="윤성수"/>
          <p:cNvSpPr txBox="1"/>
          <p:nvPr/>
        </p:nvSpPr>
        <p:spPr>
          <a:xfrm>
            <a:off x="9924288" y="7165975"/>
            <a:ext cx="1411225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7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윤성수</a:t>
            </a:r>
          </a:p>
        </p:txBody>
      </p:sp>
      <p:sp>
        <p:nvSpPr>
          <p:cNvPr id="121" name="sople1@snooey.net"/>
          <p:cNvSpPr txBox="1"/>
          <p:nvPr/>
        </p:nvSpPr>
        <p:spPr>
          <a:xfrm>
            <a:off x="8346693" y="7868488"/>
            <a:ext cx="3067813" cy="415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>
                <a:latin typeface="Noto Sans Korean Bold Bold"/>
                <a:ea typeface="Noto Sans Korean Bold Bold"/>
                <a:cs typeface="Noto Sans Korean Bold Bold"/>
                <a:sym typeface="Noto Sans Korean Bold Bold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sople1@snooey.net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음? 이거… 잠깐만…"/>
          <p:cNvSpPr txBox="1"/>
          <p:nvPr>
            <p:ph type="body" idx="13"/>
          </p:nvPr>
        </p:nvSpPr>
        <p:spPr>
          <a:xfrm>
            <a:off x="1270000" y="794739"/>
            <a:ext cx="10464800" cy="508001"/>
          </a:xfrm>
          <a:prstGeom prst="rect">
            <a:avLst/>
          </a:prstGeom>
        </p:spPr>
        <p:txBody>
          <a:bodyPr/>
          <a:lstStyle>
            <a:lvl1pPr algn="r">
              <a:spcBef>
                <a:spcPts val="4200"/>
              </a:spcBef>
              <a:defRPr i="0" sz="32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음? 이거… 잠깐만…</a:t>
            </a:r>
          </a:p>
        </p:txBody>
      </p:sp>
      <p:sp>
        <p:nvSpPr>
          <p:cNvPr id="161" name="“Python 코드로 옮겨서 이 감성을 그대로 전해주겠어!”"/>
          <p:cNvSpPr txBox="1"/>
          <p:nvPr>
            <p:ph type="body" idx="14"/>
          </p:nvPr>
        </p:nvSpPr>
        <p:spPr>
          <a:xfrm>
            <a:off x="1270000" y="8168435"/>
            <a:ext cx="10464800" cy="609601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“Python 코드로 옮겨서 이 감성을 그대로 전해주겠어!” </a:t>
            </a:r>
          </a:p>
        </p:txBody>
      </p:sp>
      <p:pic>
        <p:nvPicPr>
          <p:cNvPr id="162" name="4a9dc57dbf1f540cc8b607c59a076c61.jpg" descr="4a9dc57dbf1f540cc8b607c59a076c6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60424" y="1950788"/>
            <a:ext cx="5283952" cy="5283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재빠르게 프로젝트 생성"/>
          <p:cNvSpPr txBox="1"/>
          <p:nvPr>
            <p:ph type="title"/>
          </p:nvPr>
        </p:nvSpPr>
        <p:spPr>
          <a:xfrm>
            <a:off x="1270000" y="80137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재빠르게 프로젝트 생성</a:t>
            </a:r>
          </a:p>
        </p:txBody>
      </p:sp>
      <p:pic>
        <p:nvPicPr>
          <p:cNvPr id="165" name="알 수 없음.png" descr="알 수 없음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13173" y="427778"/>
            <a:ext cx="8378454" cy="7612234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텍스트"/>
          <p:cNvSpPr txBox="1"/>
          <p:nvPr/>
        </p:nvSpPr>
        <p:spPr>
          <a:xfrm>
            <a:off x="2401704" y="89284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시작이 반"/>
          <p:cNvSpPr txBox="1"/>
          <p:nvPr/>
        </p:nvSpPr>
        <p:spPr>
          <a:xfrm>
            <a:off x="1270000" y="4152922"/>
            <a:ext cx="10464800" cy="1447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 b="0" sz="80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시작이 반</a:t>
            </a:r>
          </a:p>
        </p:txBody>
      </p:sp>
      <p:sp>
        <p:nvSpPr>
          <p:cNvPr id="169" name="나머지 반을…"/>
          <p:cNvSpPr txBox="1"/>
          <p:nvPr>
            <p:ph type="title"/>
          </p:nvPr>
        </p:nvSpPr>
        <p:spPr>
          <a:xfrm>
            <a:off x="1270000" y="2517212"/>
            <a:ext cx="10464800" cy="3583605"/>
          </a:xfrm>
          <a:prstGeom prst="rect">
            <a:avLst/>
          </a:prstGeom>
        </p:spPr>
        <p:txBody>
          <a:bodyPr/>
          <a:lstStyle/>
          <a:p>
            <a:pPr algn="l" defTabSz="496570">
              <a:defRPr sz="68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</a:p>
          <a:p>
            <a:pPr algn="r" defTabSz="496570">
              <a:defRPr sz="68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  <a:r>
              <a:t>나머지 반을 </a:t>
            </a:r>
          </a:p>
          <a:p>
            <a:pPr algn="r" defTabSz="496570">
              <a:defRPr sz="68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  <a:r>
              <a:t>금새 완성</a:t>
            </a:r>
          </a:p>
        </p:txBody>
      </p:sp>
      <p:sp>
        <p:nvSpPr>
          <p:cNvPr id="170" name="!="/>
          <p:cNvSpPr txBox="1"/>
          <p:nvPr/>
        </p:nvSpPr>
        <p:spPr>
          <a:xfrm>
            <a:off x="995265" y="3013023"/>
            <a:ext cx="10464801" cy="2591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572516">
              <a:defRPr b="0" sz="784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</a:p>
          <a:p>
            <a:pPr defTabSz="572516">
              <a:defRPr b="0" sz="784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  <a:r>
              <a:t>!= </a:t>
            </a:r>
          </a:p>
        </p:txBody>
      </p:sp>
      <p:sp>
        <p:nvSpPr>
          <p:cNvPr id="171" name="생각보다 신경쓰이는데?"/>
          <p:cNvSpPr txBox="1"/>
          <p:nvPr/>
        </p:nvSpPr>
        <p:spPr>
          <a:xfrm>
            <a:off x="7987747" y="1723569"/>
            <a:ext cx="314431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Noto Sans Korean Bold Bold"/>
                <a:ea typeface="Noto Sans Korean Bold Bold"/>
                <a:cs typeface="Noto Sans Korean Bold Bold"/>
                <a:sym typeface="Noto Sans Korean Bold Bold"/>
              </a:defRPr>
            </a:lvl1pPr>
          </a:lstStyle>
          <a:p>
            <a:pPr/>
            <a:r>
              <a:t>생각보다 신경쓰이는데?</a:t>
            </a:r>
          </a:p>
        </p:txBody>
      </p:sp>
      <p:sp>
        <p:nvSpPr>
          <p:cNvPr id="172" name="귀찮아…"/>
          <p:cNvSpPr txBox="1"/>
          <p:nvPr/>
        </p:nvSpPr>
        <p:spPr>
          <a:xfrm>
            <a:off x="2097990" y="7749420"/>
            <a:ext cx="126034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Noto Sans Korean Bold Bold"/>
                <a:ea typeface="Noto Sans Korean Bold Bold"/>
                <a:cs typeface="Noto Sans Korean Bold Bold"/>
                <a:sym typeface="Noto Sans Korean Bold Bold"/>
              </a:defRPr>
            </a:lvl1pPr>
          </a:lstStyle>
          <a:p>
            <a:pPr/>
            <a:r>
              <a:t>귀찮아…</a:t>
            </a:r>
          </a:p>
        </p:txBody>
      </p:sp>
      <p:sp>
        <p:nvSpPr>
          <p:cNvPr id="173" name="하지 말까…"/>
          <p:cNvSpPr txBox="1"/>
          <p:nvPr/>
        </p:nvSpPr>
        <p:spPr>
          <a:xfrm>
            <a:off x="1923187" y="1723569"/>
            <a:ext cx="160995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Noto Sans Korean Bold Bold"/>
                <a:ea typeface="Noto Sans Korean Bold Bold"/>
                <a:cs typeface="Noto Sans Korean Bold Bold"/>
                <a:sym typeface="Noto Sans Korean Bold Bold"/>
              </a:defRPr>
            </a:lvl1pPr>
          </a:lstStyle>
          <a:p>
            <a:pPr/>
            <a:r>
              <a:t>하지 말까…</a:t>
            </a:r>
          </a:p>
        </p:txBody>
      </p:sp>
      <p:sp>
        <p:nvSpPr>
          <p:cNvPr id="174" name="솔직히 Python은 이런 버그 내기가……"/>
          <p:cNvSpPr txBox="1"/>
          <p:nvPr/>
        </p:nvSpPr>
        <p:spPr>
          <a:xfrm>
            <a:off x="7401486" y="7395030"/>
            <a:ext cx="493715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latin typeface="Noto Sans Korean Bold Bold"/>
                <a:ea typeface="Noto Sans Korean Bold Bold"/>
                <a:cs typeface="Noto Sans Korean Bold Bold"/>
                <a:sym typeface="Noto Sans Korean Bold Bold"/>
              </a:defRPr>
            </a:pPr>
            <a:r>
              <a:t>솔직히 Python은 이런 버그 내기가…</a:t>
            </a:r>
          </a:p>
          <a:p>
            <a:pPr>
              <a:defRPr b="0" strike="sngStrike">
                <a:latin typeface="Noto Sans Korean Bold Bold"/>
                <a:ea typeface="Noto Sans Korean Bold Bold"/>
                <a:cs typeface="Noto Sans Korean Bold Bold"/>
                <a:sym typeface="Noto Sans Korean Bold Bold"/>
              </a:defRPr>
            </a:pPr>
            <a:r>
              <a:t>(버그가 아니라 기능입니다)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2"/>
      <p:bldP build="whole" bldLvl="1" animBg="1" rev="0" advAuto="0" spid="170" grpId="1"/>
      <p:bldP build="whole" bldLvl="1" animBg="1" rev="0" advAuto="0" spid="172" grpId="3"/>
      <p:bldP build="whole" bldLvl="1" animBg="1" rev="0" advAuto="0" spid="173" grpId="5"/>
      <p:bldP build="whole" bldLvl="1" animBg="1" rev="0" advAuto="0" spid="171" grpId="4"/>
      <p:bldP build="whole" bldLvl="1" animBg="1" rev="0" advAuto="0" spid="174" grpId="6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이대로 3년이 흐르고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  <a:r>
              <a:t>이대로 3년이 흐르고…</a:t>
            </a:r>
          </a:p>
        </p:txBody>
      </p:sp>
      <p:sp>
        <p:nvSpPr>
          <p:cNvPr id="177" name="그대로 묻히는듯 했으나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그대로 묻히는듯 했으나…</a:t>
            </a:r>
          </a:p>
        </p:txBody>
      </p:sp>
      <p:sp>
        <p:nvSpPr>
          <p:cNvPr id="178" name="깃허브에는 4년이라고 나와ㅋㅋㅋㅋㅋㅋ"/>
          <p:cNvSpPr txBox="1"/>
          <p:nvPr/>
        </p:nvSpPr>
        <p:spPr>
          <a:xfrm>
            <a:off x="6711152" y="1358465"/>
            <a:ext cx="518708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trike="sngStrike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깃허브에는 4년이라고 나와ㅋㅋㅋㅋㅋㅋ</a:t>
            </a:r>
          </a:p>
        </p:txBody>
      </p:sp>
      <p:sp>
        <p:nvSpPr>
          <p:cNvPr id="179" name="그 새에 회사도 옮기고… (응?)"/>
          <p:cNvSpPr txBox="1"/>
          <p:nvPr/>
        </p:nvSpPr>
        <p:spPr>
          <a:xfrm>
            <a:off x="1508295" y="7126689"/>
            <a:ext cx="384688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 strike="sngStrike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그 새에 회사도 옮기고… (응?)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rcRect l="45803" t="0" r="0" b="17012"/>
          <a:stretch>
            <a:fillRect/>
          </a:stretch>
        </p:blipFill>
        <p:spPr>
          <a:xfrm>
            <a:off x="5058644" y="3476054"/>
            <a:ext cx="7048134" cy="1226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985" y="1994186"/>
            <a:ext cx="10447116" cy="611364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print() 용법에 관한 논쟁"/>
          <p:cNvSpPr txBox="1"/>
          <p:nvPr/>
        </p:nvSpPr>
        <p:spPr>
          <a:xfrm>
            <a:off x="1335277" y="7285137"/>
            <a:ext cx="10334245" cy="111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80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print() 용법에 관한 논쟁</a:t>
            </a:r>
          </a:p>
        </p:txBody>
      </p:sp>
      <p:pic>
        <p:nvPicPr>
          <p:cNvPr id="184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rcRect l="0" t="0" r="42284" b="9643"/>
          <a:stretch>
            <a:fillRect/>
          </a:stretch>
        </p:blipFill>
        <p:spPr>
          <a:xfrm>
            <a:off x="809094" y="5250024"/>
            <a:ext cx="6071780" cy="14875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31933882-4334-423B-BDD0-4A91A6D04D59-L0-001.png" descr="31933882-4334-423B-BDD0-4A91A6D04D59-L0-001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623" t="11849" r="15662" b="22234"/>
          <a:stretch>
            <a:fillRect/>
          </a:stretch>
        </p:blipFill>
        <p:spPr>
          <a:xfrm>
            <a:off x="0" y="0"/>
            <a:ext cx="13004800" cy="7864011"/>
          </a:xfrm>
          <a:prstGeom prst="rect">
            <a:avLst/>
          </a:prstGeom>
        </p:spPr>
      </p:pic>
      <p:sp>
        <p:nvSpPr>
          <p:cNvPr id="187" name="레퍼런스로 print() 용법을 다시 생각…"/>
          <p:cNvSpPr txBox="1"/>
          <p:nvPr/>
        </p:nvSpPr>
        <p:spPr>
          <a:xfrm>
            <a:off x="393827" y="8235132"/>
            <a:ext cx="12217147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레퍼런스로 print() 용법을 다시 생각…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어, 그거, 되겠는데?"/>
          <p:cNvSpPr txBox="1"/>
          <p:nvPr>
            <p:ph type="title"/>
          </p:nvPr>
        </p:nvSpPr>
        <p:spPr>
          <a:xfrm>
            <a:off x="1270000" y="2964456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어, 그거, 되겠는데?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바로 코드를 싹 갈아엎어버림"/>
          <p:cNvSpPr txBox="1"/>
          <p:nvPr>
            <p:ph type="title"/>
          </p:nvPr>
        </p:nvSpPr>
        <p:spPr>
          <a:xfrm>
            <a:off x="1270000" y="6438553"/>
            <a:ext cx="10464800" cy="1422401"/>
          </a:xfrm>
          <a:prstGeom prst="rect">
            <a:avLst/>
          </a:prstGeom>
        </p:spPr>
        <p:txBody>
          <a:bodyPr/>
          <a:lstStyle>
            <a:lvl1pPr defTabSz="508254">
              <a:defRPr sz="696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바로 코드를 싹 갈아엎어버림</a:t>
            </a:r>
          </a:p>
        </p:txBody>
      </p:sp>
      <p:sp>
        <p:nvSpPr>
          <p:cNvPr id="192" name="텍스트"/>
          <p:cNvSpPr txBox="1"/>
          <p:nvPr/>
        </p:nvSpPr>
        <p:spPr>
          <a:xfrm>
            <a:off x="4912654" y="3447380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93" name="알 수 없음.png" descr="알 수 없음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522" y="695907"/>
            <a:ext cx="11979756" cy="501404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텍스트"/>
          <p:cNvSpPr txBox="1"/>
          <p:nvPr/>
        </p:nvSpPr>
        <p:spPr>
          <a:xfrm>
            <a:off x="1708150" y="151129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95" name="그때보다는 코딩 실력이 조금 늘었거든요… (?!)"/>
          <p:cNvSpPr txBox="1"/>
          <p:nvPr/>
        </p:nvSpPr>
        <p:spPr>
          <a:xfrm>
            <a:off x="6389699" y="8189959"/>
            <a:ext cx="59765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trike="sngStrike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그때보다는 코딩 실력이 조금 늘었거든요… (?!)</a:t>
            </a:r>
          </a:p>
        </p:txBody>
      </p:sp>
      <p:sp>
        <p:nvSpPr>
          <p:cNvPr id="196" name="J모사의 P모 IDE의 기능은 막강했습니다"/>
          <p:cNvSpPr txBox="1"/>
          <p:nvPr/>
        </p:nvSpPr>
        <p:spPr>
          <a:xfrm>
            <a:off x="7219060" y="8630298"/>
            <a:ext cx="514715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trike="sngStrike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J모사의 P모 IDE의 기능은 막강했습니다</a:t>
            </a:r>
          </a:p>
        </p:txBody>
      </p:sp>
      <p:pic>
        <p:nvPicPr>
          <p:cNvPr id="19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rcRect l="25202" t="16436" r="3023" b="16436"/>
          <a:stretch>
            <a:fillRect/>
          </a:stretch>
        </p:blipFill>
        <p:spPr>
          <a:xfrm>
            <a:off x="1835348" y="909647"/>
            <a:ext cx="9334085" cy="5003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완성까지 3시간!"/>
          <p:cNvSpPr txBox="1"/>
          <p:nvPr>
            <p:ph type="ctrTitle"/>
          </p:nvPr>
        </p:nvSpPr>
        <p:spPr>
          <a:xfrm>
            <a:off x="1270000" y="2847133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완성까지 3시간!</a:t>
            </a:r>
          </a:p>
        </p:txBody>
      </p:sp>
      <p:sp>
        <p:nvSpPr>
          <p:cNvPr id="200" name="고려한 건 많았지만…"/>
          <p:cNvSpPr txBox="1"/>
          <p:nvPr>
            <p:ph type="subTitle" sz="quarter" idx="1"/>
          </p:nvPr>
        </p:nvSpPr>
        <p:spPr>
          <a:xfrm>
            <a:off x="1270000" y="3350992"/>
            <a:ext cx="10464800" cy="133764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  <a:r>
              <a:t>고려한 건 많았지만</a:t>
            </a:r>
          </a:p>
          <a:p>
            <a: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  <a:r>
              <a:t>인트로부터 이동판까지 하나씩 하다보니</a:t>
            </a:r>
          </a:p>
        </p:txBody>
      </p:sp>
      <p:sp>
        <p:nvSpPr>
          <p:cNvPr id="201" name="이거 때문에 3년을 미뤘구나? ;;;"/>
          <p:cNvSpPr txBox="1"/>
          <p:nvPr/>
        </p:nvSpPr>
        <p:spPr>
          <a:xfrm>
            <a:off x="8410354" y="6853163"/>
            <a:ext cx="4039820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trike="sngStrike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이거 때문에 3년을 미뤘구나? ;;;</a:t>
            </a:r>
          </a:p>
        </p:txBody>
      </p:sp>
      <p:sp>
        <p:nvSpPr>
          <p:cNvPr id="202" name="코드설명은 5분 초과할까봐 생략"/>
          <p:cNvSpPr txBox="1"/>
          <p:nvPr/>
        </p:nvSpPr>
        <p:spPr>
          <a:xfrm>
            <a:off x="8316475" y="7364791"/>
            <a:ext cx="413369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trike="sngStrike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코드설명은 5분 초과할까봐 생략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4987" y="1255315"/>
            <a:ext cx="9394938" cy="7243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친구가 던져준 작은 프로그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9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친구가 던져준 작은 프로그램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open.gif" descr="open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2886"/>
            <a:ext cx="13004801" cy="83248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move.gif" descr="mov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7884" y="46392"/>
            <a:ext cx="8969032" cy="8573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entererror.gif" descr="entererro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5172"/>
            <a:ext cx="13004801" cy="8324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wsad error.gif" descr="wsad erro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9654" y="8759"/>
            <a:ext cx="9301459" cy="8891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2018-08-16 23_59_47.gif" descr="2018-08-16 23_59_47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0667" y="312255"/>
            <a:ext cx="9103466" cy="8702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알 수 없음.png" descr="알 수 없음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636" y="906536"/>
            <a:ext cx="3810001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텍스트"/>
          <p:cNvSpPr txBox="1"/>
          <p:nvPr/>
        </p:nvSpPr>
        <p:spPr>
          <a:xfrm>
            <a:off x="897636" y="665236"/>
            <a:ext cx="12700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</a:p>
        </p:txBody>
      </p:sp>
      <p:sp>
        <p:nvSpPr>
          <p:cNvPr id="218" name="(https://s-n.kr/p9)"/>
          <p:cNvSpPr txBox="1"/>
          <p:nvPr/>
        </p:nvSpPr>
        <p:spPr>
          <a:xfrm>
            <a:off x="4950804" y="3583541"/>
            <a:ext cx="5012202" cy="544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400" u="sng">
                <a:latin typeface="Noto Sans Korean Regular"/>
                <a:ea typeface="Noto Sans Korean Regular"/>
                <a:cs typeface="Noto Sans Korean Regular"/>
                <a:sym typeface="Noto Sans Korean Regular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(https://s-n.kr/p9)</a:t>
            </a:r>
          </a:p>
        </p:txBody>
      </p:sp>
      <p:sp>
        <p:nvSpPr>
          <p:cNvPr id="219" name="https://github.com/sople1/project_9.py"/>
          <p:cNvSpPr txBox="1"/>
          <p:nvPr/>
        </p:nvSpPr>
        <p:spPr>
          <a:xfrm>
            <a:off x="4954986" y="2533343"/>
            <a:ext cx="7634326" cy="520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 u="sng">
                <a:latin typeface="Noto Sans Korean Regular"/>
                <a:ea typeface="Noto Sans Korean Regular"/>
                <a:cs typeface="Noto Sans Korean Regular"/>
                <a:sym typeface="Noto Sans Korean Regular"/>
                <a:hlinkClick r:id="rId4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4" invalidUrl="" action="" tgtFrame="" tooltip="" history="1" highlightClick="0" endSnd="0"/>
              </a:rPr>
              <a:t>https://github.com/sople1/project_9.py</a:t>
            </a:r>
          </a:p>
        </p:txBody>
      </p:sp>
      <p:sp>
        <p:nvSpPr>
          <p:cNvPr id="220" name="&lt;- 같이 즐겨보실 분은 이 링크를 이용하세요!"/>
          <p:cNvSpPr txBox="1"/>
          <p:nvPr/>
        </p:nvSpPr>
        <p:spPr>
          <a:xfrm>
            <a:off x="5014929" y="1495337"/>
            <a:ext cx="75144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b="0" sz="32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&lt;- 같이 즐겨보실 분은 이 링크를 이용하세요!</a:t>
            </a:r>
          </a:p>
        </p:txBody>
      </p:sp>
      <p:sp>
        <p:nvSpPr>
          <p:cNvPr id="221" name="얻은 교훈"/>
          <p:cNvSpPr txBox="1"/>
          <p:nvPr/>
        </p:nvSpPr>
        <p:spPr>
          <a:xfrm>
            <a:off x="805714" y="5434542"/>
            <a:ext cx="2345437" cy="67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5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얻은 교훈</a:t>
            </a:r>
          </a:p>
        </p:txBody>
      </p:sp>
      <p:sp>
        <p:nvSpPr>
          <p:cNvPr id="222" name="1. 시작이 반은 맞지만, 반을 넘길 의지가 필요합니다."/>
          <p:cNvSpPr txBox="1"/>
          <p:nvPr/>
        </p:nvSpPr>
        <p:spPr>
          <a:xfrm>
            <a:off x="1319068" y="6523481"/>
            <a:ext cx="662391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1. 시작이 반은 맞지만, 반을 넘길 의지가 필요합니다.</a:t>
            </a:r>
          </a:p>
        </p:txBody>
      </p:sp>
      <p:sp>
        <p:nvSpPr>
          <p:cNvPr id="223" name="2. 놀릴응원해줄 사람이 있다면 만드는 속도가 빨라집니다."/>
          <p:cNvSpPr txBox="1"/>
          <p:nvPr/>
        </p:nvSpPr>
        <p:spPr>
          <a:xfrm>
            <a:off x="1319068" y="7220025"/>
            <a:ext cx="731215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pPr>
            <a:r>
              <a:t>2. </a:t>
            </a:r>
            <a:r>
              <a:rPr strike="sngStrike">
                <a:solidFill>
                  <a:srgbClr val="929292"/>
                </a:solidFill>
              </a:rPr>
              <a:t>놀릴</a:t>
            </a:r>
            <a:r>
              <a:t>응원해줄 사람이 있다면 만드는 속도가 빨라집니다.</a:t>
            </a:r>
          </a:p>
        </p:txBody>
      </p:sp>
      <p:sp>
        <p:nvSpPr>
          <p:cNvPr id="224" name="3. 근데 뭔가 막막하면 화면 하나씩 붙이는 게 확실히 좋긴 하더라구요. (속전속결?)"/>
          <p:cNvSpPr txBox="1"/>
          <p:nvPr/>
        </p:nvSpPr>
        <p:spPr>
          <a:xfrm>
            <a:off x="1319068" y="7916569"/>
            <a:ext cx="1024737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3. 근데 뭔가 막막하면 화면 하나씩 붙이는 게 확실히 좋긴 하더라구요. (속전속결?)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이 프로그램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이 프로그램을</a:t>
            </a:r>
          </a:p>
        </p:txBody>
      </p:sp>
      <p:sp>
        <p:nvSpPr>
          <p:cNvPr id="227" name="만든 사람의 피드백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만든 사람의 피드백</a:t>
            </a:r>
          </a:p>
        </p:txBody>
      </p:sp>
      <p:pic>
        <p:nvPicPr>
          <p:cNvPr id="228" name="알 수 없음.png" descr="알 수 없음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51169" y="1891195"/>
            <a:ext cx="10050254" cy="571721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텍스트"/>
          <p:cNvSpPr txBox="1"/>
          <p:nvPr/>
        </p:nvSpPr>
        <p:spPr>
          <a:xfrm>
            <a:off x="6964008" y="2713479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감사합니다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감사합니다!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알 수 없음.png" descr="알 수 없음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627" y="1447128"/>
            <a:ext cx="12171546" cy="685934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텍스트"/>
          <p:cNvSpPr txBox="1"/>
          <p:nvPr/>
        </p:nvSpPr>
        <p:spPr>
          <a:xfrm>
            <a:off x="-514350" y="86359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grpSp>
        <p:nvGrpSpPr>
          <p:cNvPr id="129" name="알 수 없음.png"/>
          <p:cNvGrpSpPr/>
          <p:nvPr/>
        </p:nvGrpSpPr>
        <p:grpSpPr>
          <a:xfrm>
            <a:off x="2137055" y="2047939"/>
            <a:ext cx="8178801" cy="4762501"/>
            <a:chOff x="0" y="0"/>
            <a:chExt cx="8178800" cy="4762500"/>
          </a:xfrm>
        </p:grpSpPr>
        <p:pic>
          <p:nvPicPr>
            <p:cNvPr id="128" name="알 수 없음.png" descr="알 수 없음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4800" y="304800"/>
              <a:ext cx="7569200" cy="41021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7" name="알 수 없음.png" descr="알 수 없음.pn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178800" cy="4762500"/>
            </a:xfrm>
            <a:prstGeom prst="rect">
              <a:avLst/>
            </a:prstGeom>
            <a:effectLst/>
          </p:spPr>
        </p:pic>
      </p:grpSp>
      <p:sp>
        <p:nvSpPr>
          <p:cNvPr id="131" name="텍스트"/>
          <p:cNvSpPr txBox="1"/>
          <p:nvPr/>
        </p:nvSpPr>
        <p:spPr>
          <a:xfrm>
            <a:off x="2441855" y="2111439"/>
            <a:ext cx="152401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32" name="알 수 없음.png" descr="알 수 없음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2750" y="1866900"/>
            <a:ext cx="12433300" cy="650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  <p:sp>
        <p:nvSpPr>
          <p:cNvPr id="133" name="텍스트"/>
          <p:cNvSpPr txBox="1"/>
          <p:nvPr/>
        </p:nvSpPr>
        <p:spPr>
          <a:xfrm>
            <a:off x="412750" y="1638299"/>
            <a:ext cx="127000" cy="4572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  <p:bldP build="whole" bldLvl="1" animBg="1" rev="0" advAuto="0" spid="13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알 수 없음.gif" descr="알 수 없음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56881" y="373805"/>
            <a:ext cx="8891038" cy="7687263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텍스트"/>
          <p:cNvSpPr txBox="1"/>
          <p:nvPr/>
        </p:nvSpPr>
        <p:spPr>
          <a:xfrm>
            <a:off x="3956050" y="2578099"/>
            <a:ext cx="1270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37" name="정상 동작"/>
          <p:cNvSpPr txBox="1"/>
          <p:nvPr/>
        </p:nvSpPr>
        <p:spPr>
          <a:xfrm>
            <a:off x="4957826" y="8528182"/>
            <a:ext cx="308914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정상 동작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의도는 좋았으나.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의도는 좋았으나...</a:t>
            </a:r>
          </a:p>
        </p:txBody>
      </p:sp>
      <p:sp>
        <p:nvSpPr>
          <p:cNvPr id="140" name="여기엔 민망한 버그가 쌓여있었으니…"/>
          <p:cNvSpPr txBox="1"/>
          <p:nvPr/>
        </p:nvSpPr>
        <p:spPr>
          <a:xfrm>
            <a:off x="7546395" y="6339115"/>
            <a:ext cx="483291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Noto Sans Korean Bold Bold"/>
                <a:ea typeface="Noto Sans Korean Bold Bold"/>
                <a:cs typeface="Noto Sans Korean Bold Bold"/>
                <a:sym typeface="Noto Sans Korean Bold Bold"/>
              </a:defRPr>
            </a:lvl1pPr>
          </a:lstStyle>
          <a:p>
            <a:pPr/>
            <a:r>
              <a:t>여기엔 민망한 버그가 쌓여있었으니…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알 수 없음.gif" descr="알 수 없음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1219" y="306339"/>
            <a:ext cx="8962362" cy="77489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텍스트"/>
          <p:cNvSpPr txBox="1"/>
          <p:nvPr/>
        </p:nvSpPr>
        <p:spPr>
          <a:xfrm>
            <a:off x="5636880" y="376982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44" name="비정상 동작 1"/>
          <p:cNvSpPr txBox="1"/>
          <p:nvPr/>
        </p:nvSpPr>
        <p:spPr>
          <a:xfrm>
            <a:off x="4310506" y="8363341"/>
            <a:ext cx="438378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비정상 동작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텍스트"/>
          <p:cNvSpPr txBox="1"/>
          <p:nvPr/>
        </p:nvSpPr>
        <p:spPr>
          <a:xfrm>
            <a:off x="5636880" y="376982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47" name="알 수 없음.gif" descr="알 수 없음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8793" y="254000"/>
            <a:ext cx="8927214" cy="771854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텍스트"/>
          <p:cNvSpPr txBox="1"/>
          <p:nvPr/>
        </p:nvSpPr>
        <p:spPr>
          <a:xfrm>
            <a:off x="5619306" y="3884670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49" name="비정상 동작 2"/>
          <p:cNvSpPr txBox="1"/>
          <p:nvPr/>
        </p:nvSpPr>
        <p:spPr>
          <a:xfrm>
            <a:off x="4310506" y="8528182"/>
            <a:ext cx="438378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비정상 동작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텍스트"/>
          <p:cNvSpPr txBox="1"/>
          <p:nvPr/>
        </p:nvSpPr>
        <p:spPr>
          <a:xfrm>
            <a:off x="5636880" y="376982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52" name="텍스트"/>
          <p:cNvSpPr txBox="1"/>
          <p:nvPr/>
        </p:nvSpPr>
        <p:spPr>
          <a:xfrm>
            <a:off x="5619306" y="3884670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pic>
        <p:nvPicPr>
          <p:cNvPr id="153" name="알 수 없음.gif" descr="알 수 없음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88619" y="297080"/>
            <a:ext cx="8827562" cy="7632381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텍스트"/>
          <p:cNvSpPr txBox="1"/>
          <p:nvPr/>
        </p:nvSpPr>
        <p:spPr>
          <a:xfrm>
            <a:off x="5507730" y="3788200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b="0" sz="1200">
                <a:latin typeface="Times"/>
                <a:ea typeface="Times"/>
                <a:cs typeface="Times"/>
                <a:sym typeface="Times"/>
              </a:defRPr>
            </a:pPr>
          </a:p>
        </p:txBody>
      </p:sp>
      <p:sp>
        <p:nvSpPr>
          <p:cNvPr id="155" name="비정상 동작 3"/>
          <p:cNvSpPr txBox="1"/>
          <p:nvPr/>
        </p:nvSpPr>
        <p:spPr>
          <a:xfrm>
            <a:off x="4310506" y="8528182"/>
            <a:ext cx="438378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비정상 동작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뭔가 문제가 있단 말이죠"/>
          <p:cNvSpPr txBox="1"/>
          <p:nvPr>
            <p:ph type="title"/>
          </p:nvPr>
        </p:nvSpPr>
        <p:spPr>
          <a:xfrm>
            <a:off x="1270000" y="77470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>
                <a:latin typeface="Noto Sans Korean Regular"/>
                <a:ea typeface="Noto Sans Korean Regular"/>
                <a:cs typeface="Noto Sans Korean Regular"/>
                <a:sym typeface="Noto Sans Korean Regular"/>
              </a:defRPr>
            </a:lvl1pPr>
          </a:lstStyle>
          <a:p>
            <a:pPr/>
            <a:r>
              <a:t>뭔가 문제가 있단 말이죠</a:t>
            </a:r>
          </a:p>
        </p:txBody>
      </p:sp>
      <p:pic>
        <p:nvPicPr>
          <p:cNvPr id="158" name="70253a058552f1ce4b2063d1a6e3178c.gif" descr="70253a058552f1ce4b2063d1a6e3178c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1289" y="37812"/>
            <a:ext cx="7942222" cy="7942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