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A5"/>
    <a:srgbClr val="C0F4E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A699F-7DC8-4AD1-A4ED-ADD0D632E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04CB91-0064-416F-9E16-E59D91900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6FC557-BA31-4EB1-998A-355B7370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82A387-9F13-435A-8F9F-16CDA39B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6EB8C-F893-4DCD-B09E-0C50610A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C5C08-E8B4-42F8-8928-DECB9D91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BB546C-68CE-4529-842E-C419C541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CC551-AD6D-45EC-804E-67B6A8DB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CEEF7-6099-441A-83BA-755126C0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F119B6-BE4D-470B-8AC9-A753BF9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A0FE4E-1AA2-4775-863B-8FD4F39DE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43CD3B-F064-4432-B33A-5D1516A8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E3334-2A5A-4862-831C-0E6414B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BA051-2DA2-473E-8D71-C32F5040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0182A-582E-4753-A788-E00BED89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9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7569A-8689-4BA5-A654-4BECB07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451DE-32EF-44C2-8144-388F1CCC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96DA60-6C6C-437A-9795-4993DAC6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AF986D-4348-417B-B52B-53F1C49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3BBAD8-E894-45F6-99AF-0C8CA712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116C-5532-4E48-8FCE-C66FD74E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E37764-9152-4DFD-89CB-278CB100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0FF67-852A-4AD0-8735-0C085AAE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283FE-10B8-49D4-90C9-A29F818C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544B9-9F20-4F7D-9548-EE896E5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9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88AF6-E8DE-4494-9A15-88054F7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694B5-1D11-468C-BA9C-C0D21618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747C2-C020-4EA4-B7D8-C082F254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2BB62C-3D47-4A22-9671-DB01F365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FBC4B-6228-463B-B1FD-C94B6F05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9D6A0-180C-4528-A062-515AF54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F4065-BC3F-4AB4-9360-23CE5DE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31E3EA-4792-418E-8D7C-E69627BC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7FD185-E801-456A-9D36-CC0D2188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813491-6EAF-4F91-AE6D-C7A683111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7CEFEC-FE66-42F9-A7BA-EB0E4730E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959C5A-07BC-4ED9-933C-5454FE39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6FE29-1469-4AD4-BAEC-66BD83CB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18B9C3-1648-40E5-B2CD-FB7ABF6B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35707-BDC4-412A-A349-FB67863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67D123-F080-458F-AD58-B9C215D2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E42DB3-DDA4-4D9C-8961-B21978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90BD48-9FFE-4B22-BA41-CB0A8D9E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6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2244C3-B028-4EFF-8250-98EDB7C1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CDA84D-4A6A-4AC4-94CE-BAF327D5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36A2C6-C01C-4962-96FF-881B3759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9912-A346-459E-96F2-3100E5C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0B0D8-9818-4866-86F3-1AEDC80B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5BA27F-592A-477A-9C39-4F6FFCD79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93AFCA-7E93-4BB8-9F1D-FC860F61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71095C-A7AE-45E8-84CE-DD3B778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AAA55B-E951-434F-BEF7-45872ED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F8B9-8EAD-490C-BB70-BD7542C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3891F6-37F9-4917-B892-4D953188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9776A9-63F9-409C-9171-9C339811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BCC43B-ABAE-47CE-AF79-804603B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CA87B-7D0E-420E-8734-D853DCC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17F75-A4F2-40B1-BD42-F85ACBF1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6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239CDD-DB0C-4F21-9C43-5B12CA40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735DD-F868-4CCB-BA82-87EE5591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34C20-D268-480B-91DD-C3C6CB811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598-99E2-475B-BDFE-B12B44C86C8F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EF9A2-7D4B-465A-8DC9-8E2E076DB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19705-4743-4633-ACC0-5E2CE2DA2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2A60-1AE0-4564-A87A-A256FD6C2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72B1-B613-4433-BF06-E20CAA2ED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CCBEDE-2AE2-49E8-AB41-63F22CFDB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1266"/>
            <a:ext cx="9144000" cy="1655762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91APP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39A155-3454-466A-A3FD-AED6F6C5A400}"/>
              </a:ext>
            </a:extLst>
          </p:cNvPr>
          <p:cNvSpPr/>
          <p:nvPr/>
        </p:nvSpPr>
        <p:spPr>
          <a:xfrm>
            <a:off x="-271526" y="2988845"/>
            <a:ext cx="12528223" cy="880310"/>
          </a:xfrm>
          <a:prstGeom prst="rect">
            <a:avLst/>
          </a:prstGeom>
          <a:solidFill>
            <a:srgbClr val="C00000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F6FD0C3-85D6-407B-B91D-90AD9643E712}"/>
              </a:ext>
            </a:extLst>
          </p:cNvPr>
          <p:cNvSpPr txBox="1">
            <a:spLocks/>
          </p:cNvSpPr>
          <p:nvPr/>
        </p:nvSpPr>
        <p:spPr>
          <a:xfrm>
            <a:off x="367139" y="2794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91APP Datasets Explanation</a:t>
            </a:r>
            <a:endParaRPr lang="zh-TW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8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47156"/>
              </p:ext>
            </p:extLst>
          </p:nvPr>
        </p:nvGraphicFramePr>
        <p:xfrm>
          <a:off x="838200" y="2196041"/>
          <a:ext cx="9721852" cy="33830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折價券編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ECouponStartDateTime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折價券設定開始時間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ECouponEndDateTime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折價券設定結束時間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ECouponUsingStartDateTime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折價券開始使用日期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ECouponUsingEndDateTime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折價券結束使用日期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ECouponDiscountPrice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折價券面額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ECoupnMaxDiscountLimit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最大折抵折數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ECoupon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1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84FF6DF-412B-4472-B876-44DDD3A2EAA2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06D8477-9631-414C-AFBD-D0FCDC4B331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C10715-7AF2-42E6-818B-BE77701A0659}"/>
              </a:ext>
            </a:extLst>
          </p:cNvPr>
          <p:cNvSpPr/>
          <p:nvPr/>
        </p:nvSpPr>
        <p:spPr>
          <a:xfrm>
            <a:off x="3383803" y="2072832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61D416-1E07-4A7D-B767-14E38151519C}"/>
              </a:ext>
            </a:extLst>
          </p:cNvPr>
          <p:cNvSpPr/>
          <p:nvPr/>
        </p:nvSpPr>
        <p:spPr>
          <a:xfrm>
            <a:off x="5728352" y="2072832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Member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FDC4ED-0020-4CBA-A762-0C0E8C56CAF3}"/>
              </a:ext>
            </a:extLst>
          </p:cNvPr>
          <p:cNvSpPr/>
          <p:nvPr/>
        </p:nvSpPr>
        <p:spPr>
          <a:xfrm>
            <a:off x="3372883" y="3426641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Promotion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Orders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297266-11DB-4FC1-B0E8-4C860ECB6A60}"/>
              </a:ext>
            </a:extLst>
          </p:cNvPr>
          <p:cNvSpPr/>
          <p:nvPr/>
        </p:nvSpPr>
        <p:spPr>
          <a:xfrm>
            <a:off x="5728351" y="3460860"/>
            <a:ext cx="1785257" cy="816428"/>
          </a:xfrm>
          <a:prstGeom prst="rect">
            <a:avLst/>
          </a:prstGeom>
          <a:solidFill>
            <a:srgbClr val="C0F4E8"/>
          </a:solidFill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ECoupon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CE907B-592D-4497-BDF8-08CAA40D214F}"/>
              </a:ext>
            </a:extLst>
          </p:cNvPr>
          <p:cNvSpPr/>
          <p:nvPr/>
        </p:nvSpPr>
        <p:spPr>
          <a:xfrm>
            <a:off x="5728353" y="2072832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會員資料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58D8B-283A-41DF-B401-8C27923C64AA}"/>
              </a:ext>
            </a:extLst>
          </p:cNvPr>
          <p:cNvSpPr/>
          <p:nvPr/>
        </p:nvSpPr>
        <p:spPr>
          <a:xfrm>
            <a:off x="3383804" y="2072832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交易紀錄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4D1F29-BA6E-4567-9424-356B02D50CF1}"/>
              </a:ext>
            </a:extLst>
          </p:cNvPr>
          <p:cNvSpPr/>
          <p:nvPr/>
        </p:nvSpPr>
        <p:spPr>
          <a:xfrm>
            <a:off x="3383804" y="3426641"/>
            <a:ext cx="1785257" cy="816428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00D8A5"/>
                </a:solidFill>
              </a:rPr>
              <a:t>折扣活動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5667CB-5E24-4387-AFBE-69BF5A680003}"/>
              </a:ext>
            </a:extLst>
          </p:cNvPr>
          <p:cNvSpPr/>
          <p:nvPr/>
        </p:nvSpPr>
        <p:spPr>
          <a:xfrm>
            <a:off x="5739272" y="3495080"/>
            <a:ext cx="1785257" cy="747989"/>
          </a:xfrm>
          <a:prstGeom prst="rect">
            <a:avLst/>
          </a:prstGeom>
          <a:noFill/>
          <a:ln w="38100">
            <a:solidFill>
              <a:srgbClr val="C0F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>
                <a:solidFill>
                  <a:srgbClr val="00D8A5"/>
                </a:solidFill>
              </a:rPr>
              <a:t>ECoupon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" grpId="0" animBg="1"/>
      <p:bldP spid="7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C0A29A-BB3A-4AC1-A1A9-8428CBA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98" y="1436164"/>
            <a:ext cx="9466609" cy="4823422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45148F7B-5277-4F67-B7D6-DA44F385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081AF4-C97D-4775-96D3-3BA8B05727BD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FC8CCAF-605E-4D1C-943C-FCF94790B14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&amp; Relations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510055-0B18-4DAA-9402-D4BC568FC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11169" r="94679" b="84922"/>
          <a:stretch/>
        </p:blipFill>
        <p:spPr>
          <a:xfrm>
            <a:off x="8088197" y="3076302"/>
            <a:ext cx="141403" cy="1885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002CEDB-C5A2-40B1-A1C2-7DB24749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11169" r="94679" b="84922"/>
          <a:stretch/>
        </p:blipFill>
        <p:spPr>
          <a:xfrm>
            <a:off x="8088197" y="3334732"/>
            <a:ext cx="141403" cy="1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83754"/>
              </p:ext>
            </p:extLst>
          </p:nvPr>
        </p:nvGraphicFramePr>
        <p:xfrm>
          <a:off x="838200" y="2196041"/>
          <a:ext cx="9721852" cy="3799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MemberId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Int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會員編號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v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Birthday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生日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GenderTypeDef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Str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性別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註冊日期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35261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RegisterSourceTypeDef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Str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註冊管道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MinOrderDate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首購日期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OpenCardPresent</a:t>
                      </a:r>
                      <a:endParaRPr lang="en-US" altLang="zh-TW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Int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開卡禮</a:t>
                      </a:r>
                      <a:r>
                        <a:rPr lang="en-US" altLang="zh-TW" sz="1400" dirty="0" err="1"/>
                        <a:t>PromotionId</a:t>
                      </a:r>
                      <a:r>
                        <a:rPr lang="en-US" altLang="zh-TW" sz="1400" dirty="0"/>
                        <a:t> (</a:t>
                      </a:r>
                      <a:r>
                        <a:rPr lang="zh-CN" altLang="en-US" sz="1400" dirty="0"/>
                        <a:t>若無則為</a:t>
                      </a:r>
                      <a:r>
                        <a:rPr lang="en-US" altLang="zh-CN" sz="1400" dirty="0"/>
                        <a:t>0) </a:t>
                      </a:r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LastBirthdayPresentYear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上次領取生日禮年份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IsInBlackList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是否為黑名單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5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504"/>
              </p:ext>
            </p:extLst>
          </p:nvPr>
        </p:nvGraphicFramePr>
        <p:xfrm>
          <a:off x="867427" y="1269004"/>
          <a:ext cx="10118726" cy="56081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9640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7888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411658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318543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精準日期時間可參考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SalesOrderSlaveDateTime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欄位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會員編號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OrderGroupCode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購物車編號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TrackSourceTypeDef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TrackDeviceTypeDef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訂單裝置來源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PayProfileTypeDef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付款方式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SalePageId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購買商品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IsMajor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是否為主件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IsGift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是否為贈品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IsSalePageGigt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是否為滿額贈品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購買數量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商品單價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PromotionDiscount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折扣金額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折扣詳情參考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PromotionOrders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0578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28140"/>
              </p:ext>
            </p:extLst>
          </p:nvPr>
        </p:nvGraphicFramePr>
        <p:xfrm>
          <a:off x="867427" y="1114345"/>
          <a:ext cx="9721852" cy="58113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折價券編號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參考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ECouponDiscount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折價券折抵金額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SalesOrderTotalPayment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訂單成立時間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訂單配送區域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訂單配送地址郵遞區號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StoreName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訂單配送超商名稱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訂單配送超商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DeliveryTypeDef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訂單配送方式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訂單狀態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WaitingToShipping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出貨中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Cancel: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取消單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CreditCheckFail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信用卡付款失敗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Overdue: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未取貨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ReturnGoods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Finish: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訂單成功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4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ReturnGoodsDateId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CauseDef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退貨原因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624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9979-A026-4D99-866C-6A1790A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6A9B7-F1A3-418C-8BF5-FF3C23D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B8586B-F21C-4125-96F1-0276D24A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1" y="1424782"/>
            <a:ext cx="11431337" cy="48911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55EB90-A791-4ED0-A085-0AFF63CFF529}"/>
              </a:ext>
            </a:extLst>
          </p:cNvPr>
          <p:cNvSpPr/>
          <p:nvPr/>
        </p:nvSpPr>
        <p:spPr>
          <a:xfrm>
            <a:off x="7014695" y="1467119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CN" sz="2000" dirty="0" err="1">
                <a:solidFill>
                  <a:srgbClr val="00D8A5"/>
                </a:solidFill>
              </a:rPr>
              <a:t>OrderGroupCode</a:t>
            </a:r>
            <a:r>
              <a:rPr lang="en-US" altLang="zh-CN" sz="2000" dirty="0">
                <a:solidFill>
                  <a:srgbClr val="00D8A5"/>
                </a:solidFill>
              </a:rPr>
              <a:t> (</a:t>
            </a:r>
            <a:r>
              <a:rPr lang="zh-CN" altLang="en-US" sz="2000" dirty="0">
                <a:solidFill>
                  <a:srgbClr val="00D8A5"/>
                </a:solidFill>
              </a:rPr>
              <a:t>購物車</a:t>
            </a:r>
            <a:r>
              <a:rPr lang="en-US" altLang="zh-CN" sz="2000" dirty="0">
                <a:solidFill>
                  <a:srgbClr val="00D8A5"/>
                </a:solidFill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9740F-44D5-46F0-9BD0-8D26B188861B}"/>
              </a:ext>
            </a:extLst>
          </p:cNvPr>
          <p:cNvSpPr/>
          <p:nvPr/>
        </p:nvSpPr>
        <p:spPr>
          <a:xfrm>
            <a:off x="2764778" y="2260763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r>
              <a:rPr lang="en-US" altLang="zh-TW" sz="2000" dirty="0">
                <a:solidFill>
                  <a:srgbClr val="00D8A5"/>
                </a:solidFill>
              </a:rPr>
              <a:t> (</a:t>
            </a:r>
            <a:r>
              <a:rPr lang="zh-CN" altLang="en-US" sz="2000" dirty="0">
                <a:solidFill>
                  <a:srgbClr val="00D8A5"/>
                </a:solidFill>
              </a:rPr>
              <a:t>交易明細</a:t>
            </a:r>
            <a:r>
              <a:rPr lang="en-US" altLang="zh-CN" sz="2000" dirty="0">
                <a:solidFill>
                  <a:srgbClr val="00D8A5"/>
                </a:solidFill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F97A7-9F3D-4924-9923-A97EEAFA021B}"/>
              </a:ext>
            </a:extLst>
          </p:cNvPr>
          <p:cNvSpPr/>
          <p:nvPr/>
        </p:nvSpPr>
        <p:spPr>
          <a:xfrm>
            <a:off x="2764778" y="3102073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66E86-9827-4E2C-8B6C-20B018EA8945}"/>
              </a:ext>
            </a:extLst>
          </p:cNvPr>
          <p:cNvSpPr/>
          <p:nvPr/>
        </p:nvSpPr>
        <p:spPr>
          <a:xfrm>
            <a:off x="2764778" y="3870338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5E319C-BBFC-4D14-BA89-E2D18F199520}"/>
              </a:ext>
            </a:extLst>
          </p:cNvPr>
          <p:cNvSpPr/>
          <p:nvPr/>
        </p:nvSpPr>
        <p:spPr>
          <a:xfrm>
            <a:off x="2764778" y="4713857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C5C628-2DBE-421D-8054-66C14D5CA519}"/>
              </a:ext>
            </a:extLst>
          </p:cNvPr>
          <p:cNvSpPr/>
          <p:nvPr/>
        </p:nvSpPr>
        <p:spPr>
          <a:xfrm>
            <a:off x="2764778" y="5562364"/>
            <a:ext cx="4438872" cy="311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rgbClr val="00D8A5"/>
                </a:solidFill>
              </a:rPr>
              <a:t>-</a:t>
            </a:r>
            <a:r>
              <a:rPr lang="en-US" altLang="zh-TW" sz="2000" dirty="0" err="1">
                <a:solidFill>
                  <a:srgbClr val="00D8A5"/>
                </a:solidFill>
              </a:rPr>
              <a:t>SalesOrderSlaveId</a:t>
            </a:r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9C14B3-ED54-4BE5-9020-143257ECA460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0708DA6-B0EC-4EA8-BCBC-5E1FAED5A2D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OrderGroupCode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與</a:t>
            </a:r>
            <a:r>
              <a:rPr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SalesOrderSlaveId</a:t>
            </a:r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關係</a:t>
            </a:r>
            <a:endParaRPr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92423B-864A-4E0D-A95F-95622C96B67F}"/>
              </a:ext>
            </a:extLst>
          </p:cNvPr>
          <p:cNvSpPr/>
          <p:nvPr/>
        </p:nvSpPr>
        <p:spPr>
          <a:xfrm>
            <a:off x="4984214" y="1370770"/>
            <a:ext cx="2024039" cy="421294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09979-A026-4D99-866C-6A1790AA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6A9B7-F1A3-418C-8BF5-FF3C23DC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9C14B3-ED54-4BE5-9020-143257ECA460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0708DA6-B0EC-4EA8-BCBC-5E1FAED5A2D8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購物車與交易明細關係</a:t>
            </a:r>
            <a:endParaRPr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6851B9-9825-4C3A-9276-D9652966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1" y="2587819"/>
            <a:ext cx="10563225" cy="27908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FEEE1FA-B012-4A02-9BA4-DEFF08BE8258}"/>
              </a:ext>
            </a:extLst>
          </p:cNvPr>
          <p:cNvSpPr/>
          <p:nvPr/>
        </p:nvSpPr>
        <p:spPr>
          <a:xfrm>
            <a:off x="1951349" y="2587819"/>
            <a:ext cx="2884602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FA9291-519F-49F8-843E-83F274BACB35}"/>
              </a:ext>
            </a:extLst>
          </p:cNvPr>
          <p:cNvSpPr/>
          <p:nvPr/>
        </p:nvSpPr>
        <p:spPr>
          <a:xfrm>
            <a:off x="5001270" y="2587819"/>
            <a:ext cx="1022458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D49BA3-449D-4E72-95C9-0A193C5EA081}"/>
              </a:ext>
            </a:extLst>
          </p:cNvPr>
          <p:cNvSpPr/>
          <p:nvPr/>
        </p:nvSpPr>
        <p:spPr>
          <a:xfrm>
            <a:off x="9633086" y="2587819"/>
            <a:ext cx="1528250" cy="221369"/>
          </a:xfrm>
          <a:prstGeom prst="rect">
            <a:avLst/>
          </a:prstGeom>
          <a:noFill/>
          <a:ln w="38100"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rgbClr val="00D8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94586F-17AD-4CD2-9EEE-44EC4B77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03363"/>
              </p:ext>
            </p:extLst>
          </p:nvPr>
        </p:nvGraphicFramePr>
        <p:xfrm>
          <a:off x="867427" y="1783086"/>
          <a:ext cx="9721852" cy="44955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4471">
                  <a:extLst>
                    <a:ext uri="{9D8B030D-6E8A-4147-A177-3AD203B41FA5}">
                      <a16:colId xmlns:a16="http://schemas.microsoft.com/office/drawing/2014/main" val="920368607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3047170904"/>
                    </a:ext>
                  </a:extLst>
                </a:gridCol>
                <a:gridCol w="3364373">
                  <a:extLst>
                    <a:ext uri="{9D8B030D-6E8A-4147-A177-3AD203B41FA5}">
                      <a16:colId xmlns:a16="http://schemas.microsoft.com/office/drawing/2014/main" val="231999873"/>
                    </a:ext>
                  </a:extLst>
                </a:gridCol>
                <a:gridCol w="1266827">
                  <a:extLst>
                    <a:ext uri="{9D8B030D-6E8A-4147-A177-3AD203B41FA5}">
                      <a16:colId xmlns:a16="http://schemas.microsoft.com/office/drawing/2014/main" val="12649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Columns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Type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Key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訂單明細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複合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key)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PromotionId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活動編號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SalesOrderSlavePromotionDiscountAllocated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折扣攤提金額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89100"/>
                  </a:ext>
                </a:extLst>
              </a:tr>
              <a:tr h="416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SalesOrderSlavePromotionDiscountAllocatedQty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折扣攤提數量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6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DiscountType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折扣活動類型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9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PromotionCondition_DiscountPrice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折扣條件：折扣金額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0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PromotionCondition_DiscountRate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折扣條件：折扣折數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0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PromotionCondition_TotalPrice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折扣條件：滿額金額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PromotionCondition_TotalQty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折扣條件：滿件條件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7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PromotionStartDateTime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PromotionEndDateTime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活動結束時間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9468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D47BC9-55F5-441C-8B72-3ADDEB53344B}"/>
              </a:ext>
            </a:extLst>
          </p:cNvPr>
          <p:cNvSpPr/>
          <p:nvPr/>
        </p:nvSpPr>
        <p:spPr>
          <a:xfrm>
            <a:off x="-168112" y="194347"/>
            <a:ext cx="12528223" cy="880310"/>
          </a:xfrm>
          <a:prstGeom prst="rect">
            <a:avLst/>
          </a:prstGeom>
          <a:solidFill>
            <a:srgbClr val="00D8A5"/>
          </a:solidFill>
          <a:ln>
            <a:solidFill>
              <a:srgbClr val="00D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825FBA1-CDAB-41AA-8A4E-28D0D568553C}"/>
              </a:ext>
            </a:extLst>
          </p:cNvPr>
          <p:cNvSpPr txBox="1">
            <a:spLocks/>
          </p:cNvSpPr>
          <p:nvPr/>
        </p:nvSpPr>
        <p:spPr>
          <a:xfrm>
            <a:off x="4705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PromotionOrders</a:t>
            </a:r>
            <a:endParaRPr lang="zh-TW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447</Words>
  <Application>Microsoft Office PowerPoint</Application>
  <PresentationFormat>寬螢幕</PresentationFormat>
  <Paragraphs>219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Celeste Lin</dc:creator>
  <cp:lastModifiedBy>Celeste Lin</cp:lastModifiedBy>
  <cp:revision>19</cp:revision>
  <dcterms:created xsi:type="dcterms:W3CDTF">2018-05-15T09:07:22Z</dcterms:created>
  <dcterms:modified xsi:type="dcterms:W3CDTF">2018-05-16T03:59:21Z</dcterms:modified>
</cp:coreProperties>
</file>