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596" r:id="rId4"/>
    <p:sldId id="598" r:id="rId5"/>
    <p:sldId id="599" r:id="rId6"/>
    <p:sldId id="601" r:id="rId7"/>
    <p:sldId id="604" r:id="rId8"/>
    <p:sldId id="605" r:id="rId9"/>
    <p:sldId id="603" r:id="rId10"/>
    <p:sldId id="600" r:id="rId11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1F"/>
    <a:srgbClr val="FFFF00"/>
    <a:srgbClr val="171A1B"/>
    <a:srgbClr val="0033CC"/>
    <a:srgbClr val="FF3399"/>
    <a:srgbClr val="FFFF99"/>
    <a:srgbClr val="FFFFFF"/>
    <a:srgbClr val="FFFFCC"/>
    <a:srgbClr val="F3F7F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howGuides="1">
      <p:cViewPr varScale="1">
        <p:scale>
          <a:sx n="163" d="100"/>
          <a:sy n="163" d="100"/>
        </p:scale>
        <p:origin x="474" y="120"/>
      </p:cViewPr>
      <p:guideLst>
        <p:guide orient="horz" pos="1253"/>
        <p:guide pos="3840"/>
        <p:guide pos="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BED3-D4C1-449F-B847-9ED74AC1DE71}" type="datetimeFigureOut">
              <a:rPr lang="ko-KR" altLang="en-US" smtClean="0"/>
              <a:pPr/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4D1B-620A-457B-B676-B71A2DCF9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97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1727449" y="1988841"/>
            <a:ext cx="8737103" cy="3240757"/>
          </a:xfrm>
        </p:spPr>
        <p:txBody>
          <a:bodyPr anchor="ctr" anchorCtr="0"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664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10972800" cy="5328592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80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4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2016-12-05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47856"/>
            <a:ext cx="10972800" cy="572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764709"/>
            <a:ext cx="11544637" cy="5848828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31370" y="620688"/>
            <a:ext cx="1132925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038600" y="6661870"/>
            <a:ext cx="411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184565" y="6661870"/>
            <a:ext cx="683752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323682" y="6661870"/>
            <a:ext cx="1129341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1800" b="1" kern="120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1200"/>
        </a:spcBef>
        <a:buFont typeface="Arial" pitchFamily="34" charset="0"/>
        <a:buChar char="•"/>
        <a:defRPr lang="ko-KR" altLang="en-US" sz="2000" b="1" kern="1200" dirty="0" smtClean="0">
          <a:ln>
            <a:noFill/>
          </a:ln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2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72456"/>
            <a:ext cx="109728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996912"/>
            <a:ext cx="11544637" cy="5616624"/>
          </a:xfrm>
          <a:prstGeom prst="roundRect">
            <a:avLst>
              <a:gd name="adj" fmla="val 1251"/>
            </a:avLst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713530"/>
            <a:ext cx="3860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585858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585858"/>
                </a:solidFill>
              </a:defRPr>
            </a:lvl1pPr>
          </a:lstStyle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24192" y="16184"/>
            <a:ext cx="4032448" cy="873940"/>
          </a:xfrm>
          <a:prstGeom prst="rect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rgbClr val="3F649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800" b="1" kern="1200" dirty="0" smtClean="0">
          <a:ln>
            <a:noFill/>
          </a:ln>
          <a:solidFill>
            <a:srgbClr val="3F649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auge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.20:3000/push-data?id=sw3-met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b.egauge.net/books/egauge-meter-communication/page/interpreting-xml-data-and-exampl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83632" y="1628801"/>
            <a:ext cx="684076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2000" b="1" kern="0" dirty="0" err="1">
                <a:solidFill>
                  <a:srgbClr val="000000"/>
                </a:solidFill>
                <a:latin typeface="+mn-ea"/>
                <a:cs typeface="Tahoma" pitchFamily="34" charset="0"/>
              </a:rPr>
              <a:t>egauge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 multi-meter 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장비 연동</a:t>
            </a:r>
            <a:endParaRPr lang="en-US" altLang="ko-KR" sz="2000" b="1" kern="0" dirty="0">
              <a:solidFill>
                <a:srgbClr val="000000"/>
              </a:solidFill>
              <a:latin typeface="+mn-ea"/>
              <a:cs typeface="Tahoma" pitchFamily="34" charset="0"/>
            </a:endParaRPr>
          </a:p>
        </p:txBody>
      </p:sp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50454"/>
              </p:ext>
            </p:extLst>
          </p:nvPr>
        </p:nvGraphicFramePr>
        <p:xfrm>
          <a:off x="4503527" y="5301209"/>
          <a:ext cx="3946949" cy="733425"/>
        </p:xfrm>
        <a:graphic>
          <a:graphicData uri="http://schemas.openxmlformats.org/drawingml/2006/table">
            <a:tbl>
              <a:tblPr/>
              <a:tblGrid>
                <a:gridCol w="9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 서 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21/08/20</a:t>
                      </a: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Meter(</a:t>
            </a:r>
            <a:r>
              <a:rPr lang="en-US" altLang="ko-KR" dirty="0" err="1"/>
              <a:t>egauge</a:t>
            </a:r>
            <a:r>
              <a:rPr lang="en-US" altLang="ko-KR" dirty="0"/>
              <a:t>) </a:t>
            </a:r>
            <a:r>
              <a:rPr lang="ko-KR" altLang="en-US" dirty="0"/>
              <a:t>제품 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49612-BD6B-4EB5-992F-41A569FBBA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92696"/>
            <a:ext cx="10972800" cy="547260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USB WIFI </a:t>
            </a:r>
            <a:r>
              <a:rPr lang="ko-KR" altLang="en-US" sz="1400" dirty="0"/>
              <a:t>네트워크 지원</a:t>
            </a:r>
            <a:br>
              <a:rPr lang="en-US" altLang="ko-KR" sz="1400" dirty="0"/>
            </a:br>
            <a:r>
              <a:rPr lang="en-US" altLang="ko-KR" sz="1400" dirty="0"/>
              <a:t>Ethernet</a:t>
            </a:r>
            <a:r>
              <a:rPr lang="ko-KR" altLang="en-US" sz="1400" dirty="0"/>
              <a:t>과 동시 지원은 하지 않음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28EF5A-4AB2-4C68-888D-D8DB6289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3" y="1311148"/>
            <a:ext cx="3407448" cy="14255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32C83-138C-49EF-9B17-6D17D957B3D1}"/>
              </a:ext>
            </a:extLst>
          </p:cNvPr>
          <p:cNvSpPr txBox="1"/>
          <p:nvPr/>
        </p:nvSpPr>
        <p:spPr>
          <a:xfrm>
            <a:off x="695400" y="3079993"/>
            <a:ext cx="6094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제조사 홈페이지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https://www.egauge.net</a:t>
            </a:r>
            <a:r>
              <a:rPr lang="en-US" altLang="ko-KR" sz="1200" dirty="0"/>
              <a:t>	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3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Meter </a:t>
            </a:r>
            <a:r>
              <a:rPr lang="ko-KR" altLang="en-US" dirty="0"/>
              <a:t>설치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39">
            <a:extLst>
              <a:ext uri="{FF2B5EF4-FFF2-40B4-BE49-F238E27FC236}">
                <a16:creationId xmlns:a16="http://schemas.microsoft.com/office/drawing/2014/main" id="{07A5325F-4FD6-4BE8-9783-DE919FCB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764704"/>
            <a:ext cx="446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장비 설치</a:t>
            </a:r>
            <a:endParaRPr kumimoji="0" lang="en-US" altLang="ko-KR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349859-6F06-4AD0-A630-29073B85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37559"/>
            <a:ext cx="4114800" cy="2857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BB4DDC-5757-4D84-9B1A-34DF6BCF0968}"/>
              </a:ext>
            </a:extLst>
          </p:cNvPr>
          <p:cNvSpPr/>
          <p:nvPr/>
        </p:nvSpPr>
        <p:spPr>
          <a:xfrm>
            <a:off x="609600" y="2204864"/>
            <a:ext cx="674496" cy="620317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ED8254-3F06-489E-A2DB-6FDE6E03F5AC}"/>
              </a:ext>
            </a:extLst>
          </p:cNvPr>
          <p:cNvSpPr/>
          <p:nvPr/>
        </p:nvSpPr>
        <p:spPr>
          <a:xfrm>
            <a:off x="3719736" y="3111508"/>
            <a:ext cx="876728" cy="634983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D42C1-6C82-4D06-99A5-8167E8EE7A51}"/>
              </a:ext>
            </a:extLst>
          </p:cNvPr>
          <p:cNvSpPr txBox="1"/>
          <p:nvPr/>
        </p:nvSpPr>
        <p:spPr>
          <a:xfrm>
            <a:off x="323683" y="3429000"/>
            <a:ext cx="1523846" cy="261610"/>
          </a:xfrm>
          <a:prstGeom prst="rect">
            <a:avLst/>
          </a:prstGeom>
          <a:solidFill>
            <a:srgbClr val="F5EB1F">
              <a:alpha val="51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L1 AC </a:t>
            </a:r>
            <a:r>
              <a:rPr lang="ko-KR" altLang="en-US" sz="1050" dirty="0"/>
              <a:t>전원 연결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EA2185-3CFF-41B1-91BE-FD429866522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46848" y="2825181"/>
            <a:ext cx="138758" cy="603819"/>
          </a:xfrm>
          <a:prstGeom prst="straightConnector1">
            <a:avLst/>
          </a:prstGeom>
          <a:ln w="15875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E32237-B03F-4518-8527-A340C9EBEAE8}"/>
              </a:ext>
            </a:extLst>
          </p:cNvPr>
          <p:cNvSpPr txBox="1"/>
          <p:nvPr/>
        </p:nvSpPr>
        <p:spPr>
          <a:xfrm>
            <a:off x="3143672" y="4152827"/>
            <a:ext cx="1523846" cy="261610"/>
          </a:xfrm>
          <a:prstGeom prst="rect">
            <a:avLst/>
          </a:prstGeom>
          <a:solidFill>
            <a:srgbClr val="F5EB1F">
              <a:alpha val="51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CT</a:t>
            </a:r>
            <a:r>
              <a:rPr lang="ko-KR" altLang="en-US" sz="1050" dirty="0"/>
              <a:t> 센서 연결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AE47B8-4241-40B8-AA9F-75BBB3B658FD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3905595" y="3746491"/>
            <a:ext cx="252505" cy="406336"/>
          </a:xfrm>
          <a:prstGeom prst="straightConnector1">
            <a:avLst/>
          </a:prstGeom>
          <a:ln w="15875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322C98-0D28-4D2B-A696-78A1F41FB536}"/>
              </a:ext>
            </a:extLst>
          </p:cNvPr>
          <p:cNvSpPr txBox="1"/>
          <p:nvPr/>
        </p:nvSpPr>
        <p:spPr>
          <a:xfrm>
            <a:off x="5200038" y="1137559"/>
            <a:ext cx="6094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CT </a:t>
            </a:r>
            <a:r>
              <a:rPr lang="ko-KR" altLang="en-US" sz="1200" dirty="0"/>
              <a:t>센서 용량에 따른 측정 범위 제약이 있음으로 주의</a:t>
            </a:r>
            <a:br>
              <a:rPr lang="en-US" altLang="ko-KR" sz="1200" dirty="0"/>
            </a:br>
            <a:r>
              <a:rPr lang="en-US" altLang="ko-KR" sz="1200" dirty="0"/>
              <a:t>CT </a:t>
            </a:r>
            <a:r>
              <a:rPr lang="ko-KR" altLang="en-US" sz="1200" dirty="0"/>
              <a:t>용량의 5% ~ 120%사이 정확히 측정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CT는</a:t>
            </a:r>
            <a:r>
              <a:rPr lang="ko-KR" altLang="en-US" sz="1200" dirty="0"/>
              <a:t> 입력 50A인 경우 2.5A~60A 정확히 측정</a:t>
            </a:r>
            <a:r>
              <a:rPr lang="en-US" altLang="ko-KR" sz="1200" dirty="0"/>
              <a:t>, </a:t>
            </a:r>
            <a:r>
              <a:rPr lang="ko-KR" altLang="en-US" sz="1200" dirty="0"/>
              <a:t>입력 범위를 벗어난 경우 역률이 현저히 낮음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일반적 역률 값은 약 </a:t>
            </a:r>
            <a:r>
              <a:rPr lang="en-US" altLang="ko-KR" sz="1200" dirty="0"/>
              <a:t>0.9 </a:t>
            </a:r>
            <a:r>
              <a:rPr lang="ko-KR" altLang="en-US" sz="1200" dirty="0"/>
              <a:t>근방 값임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572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egauge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39">
            <a:extLst>
              <a:ext uri="{FF2B5EF4-FFF2-40B4-BE49-F238E27FC236}">
                <a16:creationId xmlns:a16="http://schemas.microsoft.com/office/drawing/2014/main" id="{07A5325F-4FD6-4BE8-9783-DE919FCB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764704"/>
            <a:ext cx="446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Registers 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기본값 예시</a:t>
            </a:r>
            <a:endParaRPr kumimoji="0" lang="en-US" altLang="ko-KR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09CA9-6BC2-40F4-9688-68B9BC72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52736"/>
            <a:ext cx="9433048" cy="33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egauge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39">
            <a:extLst>
              <a:ext uri="{FF2B5EF4-FFF2-40B4-BE49-F238E27FC236}">
                <a16:creationId xmlns:a16="http://schemas.microsoft.com/office/drawing/2014/main" id="{07A5325F-4FD6-4BE8-9783-DE919FCB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764704"/>
            <a:ext cx="446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변경된 레지스터</a:t>
            </a:r>
            <a:endParaRPr kumimoji="0" lang="en-US" altLang="ko-KR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672514-2B2A-48D7-8027-FBEBC1C7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181181"/>
            <a:ext cx="6120680" cy="16884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7A803B-B514-407D-8AE3-42EC0E2E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479"/>
            <a:ext cx="8162925" cy="2343150"/>
          </a:xfrm>
          <a:prstGeom prst="rect">
            <a:avLst/>
          </a:prstGeom>
        </p:spPr>
      </p:pic>
      <p:sp>
        <p:nvSpPr>
          <p:cNvPr id="9" name="TextBox 139">
            <a:extLst>
              <a:ext uri="{FF2B5EF4-FFF2-40B4-BE49-F238E27FC236}">
                <a16:creationId xmlns:a16="http://schemas.microsoft.com/office/drawing/2014/main" id="{A30057DC-54E3-484D-ABA9-CB086E049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3716553"/>
            <a:ext cx="446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</a:t>
            </a: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Tools/Channel Checker 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화면</a:t>
            </a:r>
            <a:endParaRPr kumimoji="0" lang="en-US" altLang="ko-KR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453E2F3-0EA3-4209-8423-F4C4779435F2}"/>
              </a:ext>
            </a:extLst>
          </p:cNvPr>
          <p:cNvSpPr/>
          <p:nvPr/>
        </p:nvSpPr>
        <p:spPr>
          <a:xfrm flipV="1">
            <a:off x="1055440" y="1674696"/>
            <a:ext cx="2664296" cy="818199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0BF35A-5C19-4A3C-8351-99126A650998}"/>
              </a:ext>
            </a:extLst>
          </p:cNvPr>
          <p:cNvSpPr/>
          <p:nvPr/>
        </p:nvSpPr>
        <p:spPr>
          <a:xfrm>
            <a:off x="2892034" y="2544094"/>
            <a:ext cx="2051838" cy="452858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레지스터 이름으로 어떤 측정값인지 구분이 가능함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C8682-0464-4F48-A9DB-7C6D339566A0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flipH="1" flipV="1">
            <a:off x="2387588" y="2492895"/>
            <a:ext cx="504446" cy="277628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527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egauge</a:t>
            </a:r>
            <a:r>
              <a:rPr lang="en-US" altLang="ko-KR" dirty="0"/>
              <a:t> GET API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F4BE97-5640-496C-AC69-7904B6E9DCCC}"/>
              </a:ext>
            </a:extLst>
          </p:cNvPr>
          <p:cNvSpPr/>
          <p:nvPr/>
        </p:nvSpPr>
        <p:spPr>
          <a:xfrm>
            <a:off x="443372" y="910187"/>
            <a:ext cx="800653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http://192.168.5.31/cgi-bin/egauge?inst</a:t>
            </a: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6ECF4FAE-87CB-4E2B-AC5B-B240CA90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22719"/>
              </p:ext>
            </p:extLst>
          </p:nvPr>
        </p:nvGraphicFramePr>
        <p:xfrm>
          <a:off x="443372" y="1143008"/>
          <a:ext cx="8006530" cy="23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53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74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&lt;data serial="0x21"&gt;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ts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&gt;1629443251&lt;/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ts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&lt;r t="P" n="SW3-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전체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 did="0"&gt;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&lt;v&gt;-11204888&lt;/v&gt;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&gt;67&lt;/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&lt;r t="P" n="SW3-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1+" did="1"&gt;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&lt;v&gt;232309842&lt;/v&gt;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&gt;21&lt;/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&lt;r t="P" n="SW3-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2+" did="2"&gt;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&lt;v&gt;79904742&lt;/v&gt;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&gt;46&lt;/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&lt;/data&gt;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5D2C39F-C399-4323-BFF7-CA774C00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717032"/>
            <a:ext cx="6155804" cy="27633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65964-737D-471D-971B-6FA958D0C794}"/>
              </a:ext>
            </a:extLst>
          </p:cNvPr>
          <p:cNvSpPr/>
          <p:nvPr/>
        </p:nvSpPr>
        <p:spPr>
          <a:xfrm>
            <a:off x="4655840" y="1863088"/>
            <a:ext cx="5832648" cy="946671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현재 시점의 데이터 반환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ts</a:t>
            </a:r>
            <a:r>
              <a:rPr lang="en-US" altLang="ko-KR" sz="1000" dirty="0">
                <a:solidFill>
                  <a:schemeClr val="tx1"/>
                </a:solidFill>
              </a:rPr>
              <a:t>: Unix </a:t>
            </a:r>
            <a:r>
              <a:rPr lang="ko-KR" altLang="en-US" sz="1000" dirty="0">
                <a:solidFill>
                  <a:schemeClr val="tx1"/>
                </a:solidFill>
              </a:rPr>
              <a:t>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t: 'P'</a:t>
            </a:r>
            <a:r>
              <a:rPr lang="ko-KR" altLang="en-US" sz="1000" dirty="0">
                <a:solidFill>
                  <a:schemeClr val="tx1"/>
                </a:solidFill>
              </a:rPr>
              <a:t>는 전력을 의미하며 </a:t>
            </a:r>
            <a:r>
              <a:rPr lang="en-US" altLang="ko-KR" sz="1000" dirty="0">
                <a:solidFill>
                  <a:schemeClr val="tx1"/>
                </a:solidFill>
              </a:rPr>
              <a:t>Watt </a:t>
            </a:r>
            <a:r>
              <a:rPr lang="ko-KR" altLang="en-US" sz="1000" dirty="0">
                <a:solidFill>
                  <a:schemeClr val="tx1"/>
                </a:solidFill>
              </a:rPr>
              <a:t>단위이며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초 단위의 측정된 </a:t>
            </a:r>
            <a:r>
              <a:rPr lang="en-US" altLang="ko-KR" sz="1000" dirty="0">
                <a:solidFill>
                  <a:schemeClr val="tx1"/>
                </a:solidFill>
              </a:rPr>
              <a:t>W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누적값임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n: </a:t>
            </a:r>
            <a:r>
              <a:rPr lang="ko-KR" altLang="en-US" sz="1000" dirty="0">
                <a:solidFill>
                  <a:schemeClr val="tx1"/>
                </a:solidFill>
              </a:rPr>
              <a:t>레지스터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i: 1</a:t>
            </a:r>
            <a:r>
              <a:rPr lang="ko-KR" altLang="en-US" sz="1000" dirty="0">
                <a:solidFill>
                  <a:schemeClr val="tx1"/>
                </a:solidFill>
              </a:rPr>
              <a:t>초 단위 순시 전력 </a:t>
            </a:r>
            <a:r>
              <a:rPr lang="en-US" altLang="ko-KR" sz="1000" dirty="0">
                <a:solidFill>
                  <a:schemeClr val="tx1"/>
                </a:solidFill>
              </a:rPr>
              <a:t>Watt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C36713-E67F-4346-82F3-EA52BAB02E2A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071664" y="2310042"/>
            <a:ext cx="1584176" cy="26382"/>
          </a:xfrm>
          <a:prstGeom prst="straightConnector1">
            <a:avLst/>
          </a:prstGeom>
          <a:noFill/>
          <a:ln w="158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39">
            <a:extLst>
              <a:ext uri="{FF2B5EF4-FFF2-40B4-BE49-F238E27FC236}">
                <a16:creationId xmlns:a16="http://schemas.microsoft.com/office/drawing/2014/main" id="{41057A09-5966-481D-A925-B2E86F0C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72" y="689311"/>
            <a:ext cx="74888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현재 데이터 가져오기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6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egauge</a:t>
            </a:r>
            <a:r>
              <a:rPr lang="en-US" altLang="ko-KR" dirty="0"/>
              <a:t> GET API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F4BE97-5640-496C-AC69-7904B6E9DCCC}"/>
              </a:ext>
            </a:extLst>
          </p:cNvPr>
          <p:cNvSpPr/>
          <p:nvPr/>
        </p:nvSpPr>
        <p:spPr>
          <a:xfrm>
            <a:off x="443372" y="910187"/>
            <a:ext cx="800653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http://192.168.5.31/cgi-bin/egauge-show?m&amp;n=5</a:t>
            </a: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6ECF4FAE-87CB-4E2B-AC5B-B240CA90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63777"/>
              </p:ext>
            </p:extLst>
          </p:nvPr>
        </p:nvGraphicFramePr>
        <p:xfrm>
          <a:off x="443372" y="1143008"/>
          <a:ext cx="8006530" cy="22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53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74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&lt;?xml version="1.0" encoding="UTF-8" ?&gt;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&lt;!DOCTYPE group PUBLIC "-//ESL/DTD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eGauge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1.0//EN" "http://www.egauge.net/DTD/egauge-hist.dtd"&gt;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&lt;group serial="0x24"&gt;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&lt;data columns="3"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time_stamp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="0x6120d5a8"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time_delta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="60" epoch="0x611f5110"&gt;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t="P" did="0"&gt;SW3-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전체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t="P" did="1"&gt;SW3-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1+&lt;/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t="P" did="2"&gt;SW3-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2+&lt;/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&lt;r&gt;&lt;c&gt;-10370849&lt;/c&gt;&lt;c&gt;232747688&lt;/c&gt;&lt;c&gt;80994850&lt;/c&gt;&lt;/r&gt;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&lt;r&gt;&lt;c&gt;-10372291&lt;/c&gt;&lt;c&gt;232747293&lt;/c&gt;&lt;c&gt;80993803&lt;/c&gt;&lt;/r&gt;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&lt;r&gt;&lt;c&gt;-10373790&lt;/c&gt;&lt;c&gt;232746908&lt;/c&gt;&lt;c&gt;80992689&lt;/c&gt;&lt;/r&gt;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&lt;r&gt;&lt;c&gt;-10375264&lt;/c&gt;&lt;c&gt;232746507&lt;/c&gt;&lt;c&gt;80991615&lt;/c&gt;&lt;/r&gt;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&lt;r&gt;&lt;c&gt;-10376668&lt;/c&gt;&lt;c&gt;232746153&lt;/c&gt;&lt;c&gt;80990565&lt;/c&gt;&lt;/r&gt;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&lt;/data&gt;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&lt;/group&gt;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65964-737D-471D-971B-6FA958D0C794}"/>
              </a:ext>
            </a:extLst>
          </p:cNvPr>
          <p:cNvSpPr/>
          <p:nvPr/>
        </p:nvSpPr>
        <p:spPr>
          <a:xfrm>
            <a:off x="4655840" y="802599"/>
            <a:ext cx="3096344" cy="447377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ko-KR" altLang="en-US" sz="1000" err="1">
                <a:solidFill>
                  <a:schemeClr val="tx1"/>
                </a:solidFill>
              </a:rPr>
              <a:t>분단위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 </a:t>
            </a:r>
            <a:r>
              <a:rPr lang="ko-KR" altLang="en-US" sz="1000">
                <a:solidFill>
                  <a:schemeClr val="tx1"/>
                </a:solidFill>
              </a:rPr>
              <a:t>레코드 가져옴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C36713-E67F-4346-82F3-EA52BAB02E2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1704" y="1026288"/>
            <a:ext cx="1224136" cy="621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39">
            <a:extLst>
              <a:ext uri="{FF2B5EF4-FFF2-40B4-BE49-F238E27FC236}">
                <a16:creationId xmlns:a16="http://schemas.microsoft.com/office/drawing/2014/main" id="{41057A09-5966-481D-A925-B2E86F0C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72" y="689311"/>
            <a:ext cx="74888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저장 데이터 가져오기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FB91ED-A035-44F1-8C65-CF9CD3F29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11230"/>
              </p:ext>
            </p:extLst>
          </p:nvPr>
        </p:nvGraphicFramePr>
        <p:xfrm>
          <a:off x="4667374" y="1891455"/>
          <a:ext cx="4752528" cy="1320578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57322793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263415540"/>
                    </a:ext>
                  </a:extLst>
                </a:gridCol>
              </a:tblGrid>
              <a:tr h="3233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Field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05" marR="6505" marT="4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6505" marR="6505" marT="4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10575"/>
                  </a:ext>
                </a:extLst>
              </a:tr>
              <a:tr h="310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time_stamp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추출된 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Linux Timestamp(export time)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42590"/>
                  </a:ext>
                </a:extLst>
              </a:tr>
              <a:tr h="310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time_delta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초단위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데이터 간격</a:t>
                      </a: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26067"/>
                  </a:ext>
                </a:extLst>
              </a:tr>
              <a:tr h="310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epoch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장치가 레코딩을 시작한 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Linux Timestamp</a:t>
                      </a:r>
                    </a:p>
                    <a:p>
                      <a:pPr algn="l" fontAlgn="ctr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기록이 시작된 시간</a:t>
                      </a: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9063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730046-CE4F-4CF1-94A1-BE308F7E4C87}"/>
              </a:ext>
            </a:extLst>
          </p:cNvPr>
          <p:cNvSpPr/>
          <p:nvPr/>
        </p:nvSpPr>
        <p:spPr>
          <a:xfrm>
            <a:off x="443372" y="3726883"/>
            <a:ext cx="800653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http://192.168.5.31/cgi-bin/egauge-show?m&amp;n=5&amp;c</a:t>
            </a: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5BC52868-2B95-4784-8B39-44863151C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6929"/>
              </p:ext>
            </p:extLst>
          </p:nvPr>
        </p:nvGraphicFramePr>
        <p:xfrm>
          <a:off x="443372" y="3959704"/>
          <a:ext cx="8006530" cy="9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53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74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날짜 및 시간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","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사용량 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[kWh]","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발전량 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[kWh]","SW3-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전체 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[kWh]","SW3-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1+ [kWh]","SW3-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2+ [kWh]"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1629542520,-2.875830833,0.000000000,-2.875830833,64.653420556,22.502245833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1629542460,-2.876221667,0.000000000,-2.876221667,64.653323056,22.501952222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1629542400,-2.876668056,0.000000000,-2.876668056,64.653205278,22.501623611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1629542340,-2.877084444,0.000000000,-2.877084444,64.653097500,22.501314722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1629542280,-2.877499722,0.000000000,-2.877499722,64.652994444,22.501002500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22" name="TextBox 139">
            <a:extLst>
              <a:ext uri="{FF2B5EF4-FFF2-40B4-BE49-F238E27FC236}">
                <a16:creationId xmlns:a16="http://schemas.microsoft.com/office/drawing/2014/main" id="{75E03D0A-A433-44EF-BD70-8A95CB9E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72" y="3429000"/>
            <a:ext cx="74888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저장 데이터 가져오기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(csv </a:t>
            </a: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형식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6C5D14-44E3-4970-9230-B364A368BCD9}"/>
              </a:ext>
            </a:extLst>
          </p:cNvPr>
          <p:cNvSpPr/>
          <p:nvPr/>
        </p:nvSpPr>
        <p:spPr>
          <a:xfrm>
            <a:off x="4871863" y="4400274"/>
            <a:ext cx="3096344" cy="447377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레지스터 값을 </a:t>
            </a:r>
            <a:r>
              <a:rPr lang="en-US" altLang="ko-KR" sz="1000" dirty="0">
                <a:solidFill>
                  <a:schemeClr val="tx1"/>
                </a:solidFill>
              </a:rPr>
              <a:t>/ 3600000</a:t>
            </a:r>
            <a:r>
              <a:rPr lang="ko-KR" altLang="en-US" sz="1000" dirty="0">
                <a:solidFill>
                  <a:schemeClr val="tx1"/>
                </a:solidFill>
              </a:rPr>
              <a:t>으로 나눈 값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한전 전력량계 단위</a:t>
            </a:r>
            <a:r>
              <a:rPr lang="en-US" altLang="ko-KR" sz="1000" dirty="0">
                <a:solidFill>
                  <a:schemeClr val="tx1"/>
                </a:solidFill>
              </a:rPr>
              <a:t>(kWh)</a:t>
            </a:r>
            <a:r>
              <a:rPr lang="ko-KR" altLang="en-US" sz="1000" dirty="0">
                <a:solidFill>
                  <a:schemeClr val="tx1"/>
                </a:solidFill>
              </a:rPr>
              <a:t>와 동일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87CCC42-5F8C-4EA0-B2F9-ADBE2E286CE5}"/>
              </a:ext>
            </a:extLst>
          </p:cNvPr>
          <p:cNvCxnSpPr>
            <a:cxnSpLocks/>
            <a:stCxn id="23" idx="0"/>
            <a:endCxn id="48" idx="3"/>
          </p:cNvCxnSpPr>
          <p:nvPr/>
        </p:nvCxnSpPr>
        <p:spPr>
          <a:xfrm flipH="1" flipV="1">
            <a:off x="5879976" y="4218603"/>
            <a:ext cx="540059" cy="181671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DA0E35-E53C-4415-9B52-11D315DC54D7}"/>
              </a:ext>
            </a:extLst>
          </p:cNvPr>
          <p:cNvSpPr/>
          <p:nvPr/>
        </p:nvSpPr>
        <p:spPr>
          <a:xfrm>
            <a:off x="441128" y="4944455"/>
            <a:ext cx="800653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http://192.168.5.31/cgi-bin/egauge-show?m&amp;n=5&amp;c&amp;E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CCC41F-0789-4F1C-8FDE-915A4FFA37E8}"/>
              </a:ext>
            </a:extLst>
          </p:cNvPr>
          <p:cNvSpPr/>
          <p:nvPr/>
        </p:nvSpPr>
        <p:spPr>
          <a:xfrm>
            <a:off x="4151784" y="4941168"/>
            <a:ext cx="3096344" cy="447377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'E'</a:t>
            </a:r>
            <a:r>
              <a:rPr lang="ko-KR" altLang="en-US" sz="1000" dirty="0">
                <a:solidFill>
                  <a:schemeClr val="tx1"/>
                </a:solidFill>
              </a:rPr>
              <a:t>옵션을 준 경우 레코딩이 시작된 날의 값이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을 기준으로 누적된 레코드 값이 반환됨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F28A592-5ECC-45B5-BCD1-E2E06ED9A8E8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719736" y="5097389"/>
            <a:ext cx="432048" cy="67468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5EA97FE6-8194-48E1-BBAB-6B6FCB40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32" y="3302993"/>
            <a:ext cx="4564143" cy="1313422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4B3D726-E13B-44D2-B8EF-A6362A0091F9}"/>
              </a:ext>
            </a:extLst>
          </p:cNvPr>
          <p:cNvSpPr/>
          <p:nvPr/>
        </p:nvSpPr>
        <p:spPr>
          <a:xfrm flipV="1">
            <a:off x="8447658" y="3789038"/>
            <a:ext cx="2832918" cy="243101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1634221-FF53-49A3-94A8-D64F9B88FDE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800577" y="3196676"/>
            <a:ext cx="1647081" cy="713912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1D0C90C-F390-4DBA-BF45-5350233179F3}"/>
              </a:ext>
            </a:extLst>
          </p:cNvPr>
          <p:cNvSpPr/>
          <p:nvPr/>
        </p:nvSpPr>
        <p:spPr>
          <a:xfrm flipV="1">
            <a:off x="4871863" y="4097053"/>
            <a:ext cx="1008113" cy="243101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E368D9-A870-48E9-A19E-B810A98167E5}"/>
              </a:ext>
            </a:extLst>
          </p:cNvPr>
          <p:cNvSpPr/>
          <p:nvPr/>
        </p:nvSpPr>
        <p:spPr>
          <a:xfrm>
            <a:off x="434813" y="5554387"/>
            <a:ext cx="800653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http://192.168.5.31/cgi-bin/egauge-show?m&amp;c&amp;f=</a:t>
            </a:r>
            <a:r>
              <a:rPr lang="en-US" altLang="ko-KR" sz="1000" dirty="0">
                <a:solidFill>
                  <a:srgbClr val="FF0000"/>
                </a:solidFill>
              </a:rPr>
              <a:t>1629542520</a:t>
            </a:r>
            <a:r>
              <a:rPr lang="en-US" altLang="ko-KR" sz="1000" dirty="0">
                <a:solidFill>
                  <a:schemeClr val="tx1"/>
                </a:solidFill>
              </a:rPr>
              <a:t>&amp;t=</a:t>
            </a:r>
            <a:r>
              <a:rPr lang="en-US" altLang="ko-KR" sz="1000" dirty="0">
                <a:solidFill>
                  <a:srgbClr val="FF0000"/>
                </a:solidFill>
              </a:rPr>
              <a:t>1629542280</a:t>
            </a:r>
          </a:p>
        </p:txBody>
      </p:sp>
      <p:sp>
        <p:nvSpPr>
          <p:cNvPr id="54" name="TextBox 139">
            <a:extLst>
              <a:ext uri="{FF2B5EF4-FFF2-40B4-BE49-F238E27FC236}">
                <a16:creationId xmlns:a16="http://schemas.microsoft.com/office/drawing/2014/main" id="{351AD233-3C44-40F1-9C33-9823F3A7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72" y="5346598"/>
            <a:ext cx="74888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특정 기간 저장 데이터 가져오기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(csv </a:t>
            </a: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형식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374318D-0D8F-4224-8645-925D4823176A}"/>
              </a:ext>
            </a:extLst>
          </p:cNvPr>
          <p:cNvSpPr/>
          <p:nvPr/>
        </p:nvSpPr>
        <p:spPr>
          <a:xfrm flipV="1">
            <a:off x="3719736" y="5526648"/>
            <a:ext cx="1944216" cy="243101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001015-A3F7-4DD7-B161-4B50756B0EFF}"/>
              </a:ext>
            </a:extLst>
          </p:cNvPr>
          <p:cNvSpPr/>
          <p:nvPr/>
        </p:nvSpPr>
        <p:spPr>
          <a:xfrm>
            <a:off x="3215680" y="5947813"/>
            <a:ext cx="3096344" cy="447377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특정 기간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사이의 데이터를 얻는다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err="1">
                <a:solidFill>
                  <a:schemeClr val="tx1"/>
                </a:solidFill>
              </a:rPr>
              <a:t>기간값이</a:t>
            </a:r>
            <a:r>
              <a:rPr lang="ko-KR" altLang="en-US" sz="1000" dirty="0">
                <a:solidFill>
                  <a:schemeClr val="tx1"/>
                </a:solidFill>
              </a:rPr>
              <a:t> 내림차순임으로 주의한다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810A028-69CC-4F22-A0E1-FCAB5172C5E3}"/>
              </a:ext>
            </a:extLst>
          </p:cNvPr>
          <p:cNvCxnSpPr>
            <a:cxnSpLocks/>
            <a:stCxn id="57" idx="0"/>
            <a:endCxn id="56" idx="0"/>
          </p:cNvCxnSpPr>
          <p:nvPr/>
        </p:nvCxnSpPr>
        <p:spPr>
          <a:xfrm flipH="1" flipV="1">
            <a:off x="4691844" y="5769749"/>
            <a:ext cx="72008" cy="178064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380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C1019A-E7A5-4C8E-9172-07524CE7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28520"/>
            <a:ext cx="5256584" cy="17834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egauge</a:t>
            </a:r>
            <a:r>
              <a:rPr lang="en-US" altLang="ko-KR" dirty="0"/>
              <a:t> PUSH API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F4BE97-5640-496C-AC69-7904B6E9DCCC}"/>
              </a:ext>
            </a:extLst>
          </p:cNvPr>
          <p:cNvSpPr/>
          <p:nvPr/>
        </p:nvSpPr>
        <p:spPr>
          <a:xfrm>
            <a:off x="443372" y="676176"/>
            <a:ext cx="800653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장치 설정에서 </a:t>
            </a:r>
            <a:r>
              <a:rPr lang="en-US" altLang="ko-KR" sz="1000" dirty="0">
                <a:solidFill>
                  <a:schemeClr val="tx1"/>
                </a:solidFill>
              </a:rPr>
              <a:t>PUSH </a:t>
            </a:r>
            <a:r>
              <a:rPr lang="ko-KR" altLang="en-US" sz="1000" dirty="0">
                <a:solidFill>
                  <a:schemeClr val="tx1"/>
                </a:solidFill>
              </a:rPr>
              <a:t>주소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6ECF4FAE-87CB-4E2B-AC5B-B240CA90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04117"/>
              </p:ext>
            </p:extLst>
          </p:nvPr>
        </p:nvGraphicFramePr>
        <p:xfrm>
          <a:off x="443372" y="2996952"/>
          <a:ext cx="8006530" cy="15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53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74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&lt;?xml version="1.0" encoding="UTF-8" ?&gt;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&lt;!DOCTYPE group PUBLIC "-//ESL/DTD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eGauge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1.0//EN" "http://www.egauge.net/DTD/egauge-hist.dtd"&gt;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&lt;group serial="0x22"&gt;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&lt;data columns="3"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time_stamp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="0x611f613c" 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time_delta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="60" epoch="0x611f5110"&gt;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t="P" did="0"&gt;SW3-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전체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t="P" did="1"&gt;SW3-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1+&lt;/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t="P" did="2"&gt;SW3-</a:t>
                      </a:r>
                      <a:r>
                        <a:rPr lang="ko-KR" altLang="en-US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센서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2+&lt;/</a:t>
                      </a:r>
                      <a:r>
                        <a:rPr lang="en-US" altLang="ko-KR" sz="10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cname</a:t>
                      </a: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&lt;r&gt;&lt;c&gt;-11000926&lt;/c&gt;&lt;c&gt;232372182&lt;/c&gt;&lt;c&gt;80046364&lt;/c&gt;&lt;/r&gt;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&lt;/data&gt;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&lt;/group&gt;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65964-737D-471D-971B-6FA958D0C794}"/>
              </a:ext>
            </a:extLst>
          </p:cNvPr>
          <p:cNvSpPr/>
          <p:nvPr/>
        </p:nvSpPr>
        <p:spPr>
          <a:xfrm>
            <a:off x="5015880" y="1533847"/>
            <a:ext cx="3672408" cy="572830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PUSH </a:t>
            </a:r>
            <a:r>
              <a:rPr lang="ko-KR" altLang="en-US" sz="1000" dirty="0">
                <a:solidFill>
                  <a:schemeClr val="tx1"/>
                </a:solidFill>
              </a:rPr>
              <a:t>데이터를 수신할 </a:t>
            </a:r>
            <a:r>
              <a:rPr lang="en-US" altLang="ko-KR" sz="1000" dirty="0">
                <a:solidFill>
                  <a:schemeClr val="tx1"/>
                </a:solidFill>
              </a:rPr>
              <a:t>URL </a:t>
            </a:r>
            <a:r>
              <a:rPr lang="ko-KR" altLang="en-US" sz="1000" dirty="0">
                <a:solidFill>
                  <a:schemeClr val="tx1"/>
                </a:solidFill>
              </a:rPr>
              <a:t>지정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http://192.168.5.20:3000/egauge-push-data?id=sw3-meter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기본값으로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분간격으로 </a:t>
            </a:r>
            <a:r>
              <a:rPr lang="en-US" altLang="ko-KR" sz="1000" dirty="0">
                <a:solidFill>
                  <a:schemeClr val="tx1"/>
                </a:solidFill>
              </a:rPr>
              <a:t>PUSH </a:t>
            </a:r>
            <a:r>
              <a:rPr lang="ko-KR" altLang="en-US" sz="1000" dirty="0">
                <a:solidFill>
                  <a:schemeClr val="tx1"/>
                </a:solidFill>
              </a:rPr>
              <a:t>데이터 전달됨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E92A4E-BB0A-4B77-BF08-8B404A613C99}"/>
              </a:ext>
            </a:extLst>
          </p:cNvPr>
          <p:cNvSpPr/>
          <p:nvPr/>
        </p:nvSpPr>
        <p:spPr>
          <a:xfrm>
            <a:off x="3862972" y="2276871"/>
            <a:ext cx="1512948" cy="292075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C36713-E67F-4346-82F3-EA52BAB02E2A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4619446" y="1820262"/>
            <a:ext cx="396434" cy="456609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D92043-7A34-4414-BDA7-22222A7472EC}"/>
              </a:ext>
            </a:extLst>
          </p:cNvPr>
          <p:cNvSpPr/>
          <p:nvPr/>
        </p:nvSpPr>
        <p:spPr>
          <a:xfrm>
            <a:off x="418983" y="2785596"/>
            <a:ext cx="800653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t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PUSH Data </a:t>
            </a:r>
            <a:r>
              <a:rPr lang="ko-KR" altLang="en-US" sz="1000" dirty="0">
                <a:solidFill>
                  <a:schemeClr val="tx1"/>
                </a:solidFill>
              </a:rPr>
              <a:t>내용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데이터가 </a:t>
            </a:r>
            <a:r>
              <a:rPr lang="en-US" altLang="ko-KR" sz="1000" dirty="0">
                <a:solidFill>
                  <a:schemeClr val="tx1"/>
                </a:solidFill>
              </a:rPr>
              <a:t>Chunked </a:t>
            </a:r>
            <a:r>
              <a:rPr lang="ko-KR" altLang="en-US" sz="1000" dirty="0">
                <a:solidFill>
                  <a:schemeClr val="tx1"/>
                </a:solidFill>
              </a:rPr>
              <a:t>방식으로 전달됨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C431126-7EB5-41C6-BBF3-B31F20A71E0C}"/>
              </a:ext>
            </a:extLst>
          </p:cNvPr>
          <p:cNvSpPr/>
          <p:nvPr/>
        </p:nvSpPr>
        <p:spPr>
          <a:xfrm>
            <a:off x="1991544" y="4077072"/>
            <a:ext cx="936104" cy="292075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1D0B93-FCF9-4716-B414-90CC09F985BA}"/>
              </a:ext>
            </a:extLst>
          </p:cNvPr>
          <p:cNvSpPr/>
          <p:nvPr/>
        </p:nvSpPr>
        <p:spPr>
          <a:xfrm>
            <a:off x="880835" y="4801195"/>
            <a:ext cx="4410686" cy="223805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"SW3-</a:t>
            </a:r>
            <a:r>
              <a:rPr lang="ko-KR" altLang="en-US" sz="1000" dirty="0">
                <a:solidFill>
                  <a:schemeClr val="tx1"/>
                </a:solidFill>
              </a:rPr>
              <a:t>센서</a:t>
            </a:r>
            <a:r>
              <a:rPr lang="en-US" altLang="ko-KR" sz="1000" dirty="0">
                <a:solidFill>
                  <a:schemeClr val="tx1"/>
                </a:solidFill>
              </a:rPr>
              <a:t>1+" </a:t>
            </a:r>
            <a:r>
              <a:rPr lang="ko-KR" altLang="en-US" sz="1000" dirty="0">
                <a:solidFill>
                  <a:schemeClr val="tx1"/>
                </a:solidFill>
              </a:rPr>
              <a:t>레지스터의 </a:t>
            </a:r>
            <a:r>
              <a:rPr lang="en-US" altLang="ko-KR" sz="1000" dirty="0">
                <a:solidFill>
                  <a:schemeClr val="tx1"/>
                </a:solidFill>
              </a:rPr>
              <a:t>watt </a:t>
            </a:r>
            <a:r>
              <a:rPr lang="ko-KR" altLang="en-US" sz="1000" dirty="0">
                <a:solidFill>
                  <a:schemeClr val="tx1"/>
                </a:solidFill>
              </a:rPr>
              <a:t>단위 누적된 값</a:t>
            </a:r>
            <a:r>
              <a:rPr lang="en-US" altLang="ko-KR" sz="1000" dirty="0">
                <a:solidFill>
                  <a:schemeClr val="tx1"/>
                </a:solidFill>
              </a:rPr>
              <a:t>(cumulative register value)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B2495D-E2FE-4EFE-A309-5D890C3F736D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2459596" y="4369147"/>
            <a:ext cx="626582" cy="432048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2C72689-F45C-43B5-928B-ABC208BD691A}"/>
              </a:ext>
            </a:extLst>
          </p:cNvPr>
          <p:cNvSpPr/>
          <p:nvPr/>
        </p:nvSpPr>
        <p:spPr>
          <a:xfrm>
            <a:off x="1775520" y="3429000"/>
            <a:ext cx="1656184" cy="216024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23A515F-9D44-4889-9EAA-7A7DBD41BC92}"/>
              </a:ext>
            </a:extLst>
          </p:cNvPr>
          <p:cNvSpPr/>
          <p:nvPr/>
        </p:nvSpPr>
        <p:spPr>
          <a:xfrm>
            <a:off x="5519936" y="2256780"/>
            <a:ext cx="1152128" cy="292075"/>
          </a:xfrm>
          <a:prstGeom prst="roundRect">
            <a:avLst>
              <a:gd name="adj" fmla="val 3082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6D9CFA-5F10-4060-B47A-2F2924C78588}"/>
              </a:ext>
            </a:extLst>
          </p:cNvPr>
          <p:cNvSpPr/>
          <p:nvPr/>
        </p:nvSpPr>
        <p:spPr>
          <a:xfrm>
            <a:off x="6816080" y="2579760"/>
            <a:ext cx="3096344" cy="326493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anchor="t"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압축 사용하고자 하는 경우</a:t>
            </a:r>
            <a:r>
              <a:rPr lang="en-US" altLang="ko-KR" sz="1000" dirty="0">
                <a:solidFill>
                  <a:schemeClr val="tx1"/>
                </a:solidFill>
              </a:rPr>
              <a:t> "</a:t>
            </a:r>
            <a:r>
              <a:rPr lang="en-US" altLang="ko-KR" sz="1000" dirty="0" err="1">
                <a:solidFill>
                  <a:schemeClr val="tx1"/>
                </a:solidFill>
              </a:rPr>
              <a:t>gzip</a:t>
            </a:r>
            <a:r>
              <a:rPr lang="en-US" altLang="ko-KR" sz="1000" dirty="0">
                <a:solidFill>
                  <a:schemeClr val="tx1"/>
                </a:solidFill>
              </a:rPr>
              <a:t>" </a:t>
            </a:r>
            <a:r>
              <a:rPr lang="ko-KR" altLang="en-US" sz="1000" dirty="0">
                <a:solidFill>
                  <a:schemeClr val="tx1"/>
                </a:solidFill>
              </a:rPr>
              <a:t>옵션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C87478-ECBB-48C4-991D-1FA4C9CBF8C4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 flipH="1" flipV="1">
            <a:off x="6096000" y="2548855"/>
            <a:ext cx="720080" cy="194152"/>
          </a:xfrm>
          <a:prstGeom prst="straightConnector1">
            <a:avLst/>
          </a:prstGeom>
          <a:noFill/>
          <a:ln w="95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5405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측정값 누적 전력 구하기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39">
            <a:extLst>
              <a:ext uri="{FF2B5EF4-FFF2-40B4-BE49-F238E27FC236}">
                <a16:creationId xmlns:a16="http://schemas.microsoft.com/office/drawing/2014/main" id="{07A5325F-4FD6-4BE8-9783-DE919FCB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692696"/>
            <a:ext cx="74888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▶ 유효 전력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Wh</a:t>
            </a:r>
            <a:r>
              <a:rPr kumimoji="0" lang="en-US" altLang="ko-KR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 </a:t>
            </a:r>
            <a:r>
              <a:rPr kumimoji="0"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구하기</a:t>
            </a:r>
            <a:endParaRPr kumimoji="0" lang="en-US" altLang="ko-KR" sz="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8DA482-A91A-4C75-B42C-236211244BDF}"/>
              </a:ext>
            </a:extLst>
          </p:cNvPr>
          <p:cNvSpPr/>
          <p:nvPr/>
        </p:nvSpPr>
        <p:spPr>
          <a:xfrm>
            <a:off x="480829" y="980728"/>
            <a:ext cx="6986586" cy="16115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00" tIns="3600" rIns="10800" bIns="3600" anchor="t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&lt;</a:t>
            </a:r>
            <a:r>
              <a:rPr lang="ko-KR" altLang="en-US" sz="1000" dirty="0" err="1">
                <a:solidFill>
                  <a:srgbClr val="0070C0"/>
                </a:solidFill>
                <a:latin typeface="+mn-ea"/>
              </a:rPr>
              <a:t>초단위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W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의 일정 기간동안 </a:t>
            </a:r>
            <a:r>
              <a:rPr lang="ko-KR" altLang="en-US" sz="1000" dirty="0" err="1">
                <a:solidFill>
                  <a:srgbClr val="0070C0"/>
                </a:solidFill>
                <a:latin typeface="+mn-ea"/>
              </a:rPr>
              <a:t>누적합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&gt; / 3600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유효전력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Wh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71590-DFDE-4C5F-A2EE-78F3E57048EA}"/>
              </a:ext>
            </a:extLst>
          </p:cNvPr>
          <p:cNvSpPr txBox="1"/>
          <p:nvPr/>
        </p:nvSpPr>
        <p:spPr>
          <a:xfrm>
            <a:off x="407368" y="1556212"/>
            <a:ext cx="8230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참고자료</a:t>
            </a:r>
            <a:r>
              <a:rPr lang="en-US" altLang="ko-KR" sz="1050" dirty="0"/>
              <a:t>: </a:t>
            </a:r>
            <a:r>
              <a:rPr lang="ko-KR" altLang="en-US" sz="1050" dirty="0">
                <a:hlinkClick r:id="rId2"/>
              </a:rPr>
              <a:t>https://kb.egauge.net/books/egauge-meter-communication/page/interpreting-xml-data-and-examples</a:t>
            </a:r>
            <a:r>
              <a:rPr lang="ko-KR" altLang="en-US" sz="1050" dirty="0"/>
              <a:t> </a:t>
            </a:r>
          </a:p>
        </p:txBody>
      </p:sp>
      <p:sp>
        <p:nvSpPr>
          <p:cNvPr id="12" name="TextBox 139">
            <a:extLst>
              <a:ext uri="{FF2B5EF4-FFF2-40B4-BE49-F238E27FC236}">
                <a16:creationId xmlns:a16="http://schemas.microsoft.com/office/drawing/2014/main" id="{CD8A451F-1FEC-4D72-BB9D-10D38817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25" y="1340768"/>
            <a:ext cx="74888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457200" fontAlgn="base" latinLnBrk="0">
              <a:spcBef>
                <a:spcPct val="0"/>
              </a:spcBef>
              <a:spcAft>
                <a:spcPct val="0"/>
              </a:spcAft>
              <a:defRPr kumimoji="0" sz="12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defTabSz="457200" latinLnBrk="0"/>
            <a:lvl3pPr defTabSz="457200" latinLnBrk="0"/>
            <a:lvl4pPr defTabSz="457200" latinLnBrk="0"/>
            <a:lvl5pPr defTabSz="457200" latinLnBrk="0"/>
            <a:lvl6pPr defTabSz="457200" latinLnBrk="0"/>
            <a:lvl7pPr defTabSz="457200" latinLnBrk="0"/>
            <a:lvl8pPr defTabSz="457200" latinLnBrk="0"/>
            <a:lvl9pPr defTabSz="457200" latinLnBrk="0"/>
          </a:lstStyle>
          <a:p>
            <a:r>
              <a:rPr lang="ko-KR" altLang="en-US" dirty="0"/>
              <a:t>▶ </a:t>
            </a:r>
            <a:r>
              <a:rPr lang="en-US" altLang="ko-KR" dirty="0" err="1"/>
              <a:t>egauge</a:t>
            </a:r>
            <a:r>
              <a:rPr lang="en-US" altLang="ko-KR" dirty="0"/>
              <a:t> </a:t>
            </a:r>
            <a:r>
              <a:rPr lang="ko-KR" altLang="en-US" dirty="0"/>
              <a:t>누적 전력 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343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115402</TotalTime>
  <Words>1026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1_Office 테마</vt:lpstr>
      <vt:lpstr>PowerPoint 프레젠테이션</vt:lpstr>
      <vt:lpstr>Multi Meter(egauge) 제품 기능</vt:lpstr>
      <vt:lpstr>Multi Meter 설치</vt:lpstr>
      <vt:lpstr>egauge 설치</vt:lpstr>
      <vt:lpstr>egauge 설정</vt:lpstr>
      <vt:lpstr>egauge GET API</vt:lpstr>
      <vt:lpstr>egauge GET API</vt:lpstr>
      <vt:lpstr>egauge PUSH API</vt:lpstr>
      <vt:lpstr>측정값 누적 전력 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hillkim</dc:creator>
  <cp:lastModifiedBy>Hill Kim</cp:lastModifiedBy>
  <cp:revision>1447</cp:revision>
  <cp:lastPrinted>2017-05-23T10:57:56Z</cp:lastPrinted>
  <dcterms:created xsi:type="dcterms:W3CDTF">2010-06-29T00:41:31Z</dcterms:created>
  <dcterms:modified xsi:type="dcterms:W3CDTF">2021-08-21T14:15:35Z</dcterms:modified>
</cp:coreProperties>
</file>