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906000" cy="6858000" type="A4"/>
  <p:notesSz cx="6889750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117">
          <p15:clr>
            <a:srgbClr val="A4A3A4"/>
          </p15:clr>
        </p15:guide>
        <p15:guide id="3" pos="5669">
          <p15:clr>
            <a:srgbClr val="A4A3A4"/>
          </p15:clr>
        </p15:guide>
        <p15:guide id="4" pos="36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3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 young choi" initials="gyc" lastIdx="1" clrIdx="0"/>
  <p:cmAuthor id="2" name="Hill Kim" initials="HK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5059"/>
  </p:normalViewPr>
  <p:slideViewPr>
    <p:cSldViewPr snapToGrid="0">
      <p:cViewPr varScale="1">
        <p:scale>
          <a:sx n="114" d="100"/>
          <a:sy n="114" d="100"/>
        </p:scale>
        <p:origin x="600" y="108"/>
      </p:cViewPr>
      <p:guideLst>
        <p:guide orient="horz" pos="2158"/>
        <p:guide pos="3117"/>
        <p:guide pos="5669"/>
        <p:guide pos="36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882" y="-78"/>
      </p:cViewPr>
      <p:guideLst>
        <p:guide orient="horz" pos="3153"/>
        <p:guide pos="216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/>
          <a:lstStyle>
            <a:lvl1pPr algn="l">
              <a:defRPr sz="13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/>
          <a:lstStyle>
            <a:lvl1pPr algn="r">
              <a:defRPr sz="1300"/>
            </a:lvl1pPr>
          </a:lstStyle>
          <a:p>
            <a:pPr lvl="0">
              <a:defRPr lang="ko-KR" altLang="en-US"/>
            </a:pPr>
            <a:fld id="{2B3E710F-FC3B-4F40-97F2-89A453C26BBB}" type="datetime1">
              <a:rPr lang="ko-KR" altLang="en-US"/>
              <a:pPr lvl="0">
                <a:defRPr lang="ko-KR" altLang="en-US"/>
              </a:pPr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anchor="b"/>
          <a:lstStyle>
            <a:lvl1pPr algn="l">
              <a:defRPr sz="13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anchor="b"/>
          <a:lstStyle>
            <a:lvl1pPr algn="r">
              <a:defRPr sz="1300"/>
            </a:lvl1pPr>
          </a:lstStyle>
          <a:p>
            <a:pPr lvl="0">
              <a:defRPr lang="ko-KR" altLang="en-US"/>
            </a:pPr>
            <a:fld id="{CDB35F1D-21FB-4F97-AF4A-632DB56DC38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/>
          <a:lstStyle>
            <a:lvl1pPr algn="l">
              <a:defRPr sz="13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/>
          <a:lstStyle>
            <a:lvl1pPr algn="r">
              <a:defRPr sz="1300"/>
            </a:lvl1pPr>
          </a:lstStyle>
          <a:p>
            <a:pPr lvl="0">
              <a:defRPr lang="ko-KR" altLang="en-US"/>
            </a:pPr>
            <a:fld id="{986C292F-1BC4-47B2-BFD6-A246BFEDCFEC}" type="datetime1">
              <a:rPr lang="ko-KR" altLang="en-US"/>
              <a:pPr lvl="0">
                <a:defRPr lang="ko-KR" altLang="en-US"/>
              </a:pPr>
              <a:t>2021-05-26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03300" y="1252538"/>
            <a:ext cx="4883150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anchor="b"/>
          <a:lstStyle>
            <a:lvl1pPr algn="l">
              <a:defRPr sz="13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anchor="b"/>
          <a:lstStyle>
            <a:lvl1pPr algn="r">
              <a:defRPr sz="1300"/>
            </a:lvl1pPr>
          </a:lstStyle>
          <a:p>
            <a:pPr lvl="0">
              <a:defRPr lang="ko-KR" altLang="en-US"/>
            </a:pPr>
            <a:fld id="{2F8ABD7C-6E41-4C6B-B7AA-6980C749C1C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 lang="ko-KR" altLang="en-US"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79638"/>
            <a:ext cx="8420100" cy="2387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1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1"/>
          <p:cNvSpPr>
            <a:spLocks noChangeShapeType="1"/>
          </p:cNvSpPr>
          <p:nvPr userDrawn="1"/>
        </p:nvSpPr>
        <p:spPr bwMode="auto">
          <a:xfrm flipV="1">
            <a:off x="373063" y="469900"/>
            <a:ext cx="9140825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4" name="Text Box 32">
            <a:extLst>
              <a:ext uri="{FF2B5EF4-FFF2-40B4-BE49-F238E27FC236}">
                <a16:creationId xmlns:a16="http://schemas.microsoft.com/office/drawing/2014/main" id="{BAF5B41F-DFCF-41EA-B952-0CFD9D9819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53000" y="206375"/>
            <a:ext cx="4648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화면 설계서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실시간 영상 재생 앱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)_V2.0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Line 58"/>
          <p:cNvSpPr>
            <a:spLocks noChangeShapeType="1"/>
          </p:cNvSpPr>
          <p:nvPr userDrawn="1"/>
        </p:nvSpPr>
        <p:spPr bwMode="auto">
          <a:xfrm>
            <a:off x="377825" y="6498709"/>
            <a:ext cx="9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9" name="Rectangle 37"/>
          <p:cNvSpPr>
            <a:spLocks noChangeArrowheads="1"/>
          </p:cNvSpPr>
          <p:nvPr userDrawn="1"/>
        </p:nvSpPr>
        <p:spPr bwMode="auto">
          <a:xfrm>
            <a:off x="4485600" y="6562800"/>
            <a:ext cx="396445" cy="21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CED0709-01E5-4F25-82A9-F909DDD44B71}" type="slidenum">
              <a:rPr lang="en-US" altLang="ko-KR" sz="800" b="1" smtClean="0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sp>
        <p:nvSpPr>
          <p:cNvPr id="10" name="Text Box 52">
            <a:extLst>
              <a:ext uri="{FF2B5EF4-FFF2-40B4-BE49-F238E27FC236}">
                <a16:creationId xmlns:a16="http://schemas.microsoft.com/office/drawing/2014/main" id="{6C2A9F10-E6A3-4A79-8C25-B161DABF09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61950" y="6526298"/>
            <a:ext cx="3797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dirty="0">
                <a:latin typeface="바탕체" panose="02030609000101010101" pitchFamily="17" charset="-127"/>
              </a:rPr>
              <a:t>실시간 영상 재생 앱</a:t>
            </a:r>
            <a:endParaRPr lang="en-US" altLang="ko-KR" dirty="0">
              <a:latin typeface="바탕체" panose="02030609000101010101" pitchFamily="17" charset="-127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보안요구항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903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123122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7959458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</a:t>
            </a:r>
            <a:r>
              <a:rPr lang="en-US" altLang="ko-KR" sz="800" baseline="0" dirty="0">
                <a:solidFill>
                  <a:schemeClr val="tx1"/>
                </a:solidFill>
              </a:rPr>
              <a:t> 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algn="l">
              <a:defRPr sz="800" b="1"/>
            </a:lvl1pPr>
          </a:lstStyle>
          <a:p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idx="1"/>
          </p:nvPr>
        </p:nvSpPr>
        <p:spPr>
          <a:xfrm>
            <a:off x="8748337" y="38659"/>
            <a:ext cx="1080000" cy="174683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  <a:prstGeom prst="rect">
            <a:avLst/>
          </a:prstGeom>
        </p:spPr>
        <p:txBody>
          <a:bodyPr lIns="72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화면명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Rectangle 37"/>
          <p:cNvSpPr>
            <a:spLocks noChangeArrowheads="1"/>
          </p:cNvSpPr>
          <p:nvPr userDrawn="1"/>
        </p:nvSpPr>
        <p:spPr bwMode="auto">
          <a:xfrm>
            <a:off x="3822789" y="6645117"/>
            <a:ext cx="396445" cy="21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CED0709-01E5-4F25-82A9-F909DDD44B71}" type="slidenum">
              <a:rPr lang="en-US" altLang="ko-KR" sz="800" b="1" smtClean="0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1942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903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123122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7959458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</a:t>
            </a:r>
            <a:r>
              <a:rPr lang="en-US" altLang="ko-KR" sz="800" baseline="0" dirty="0">
                <a:solidFill>
                  <a:schemeClr val="tx1"/>
                </a:solidFill>
              </a:rPr>
              <a:t> 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algn="l">
              <a:defRPr sz="800" b="1"/>
            </a:lvl1pPr>
          </a:lstStyle>
          <a:p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idx="1"/>
          </p:nvPr>
        </p:nvSpPr>
        <p:spPr>
          <a:xfrm>
            <a:off x="8748337" y="38659"/>
            <a:ext cx="1080000" cy="174683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  <a:prstGeom prst="rect">
            <a:avLst/>
          </a:prstGeom>
        </p:spPr>
        <p:txBody>
          <a:bodyPr lIns="72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화면명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Rectangle 37"/>
          <p:cNvSpPr>
            <a:spLocks noChangeArrowheads="1"/>
          </p:cNvSpPr>
          <p:nvPr userDrawn="1"/>
        </p:nvSpPr>
        <p:spPr bwMode="auto">
          <a:xfrm>
            <a:off x="3822789" y="6645117"/>
            <a:ext cx="396445" cy="21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CED0709-01E5-4F25-82A9-F909DDD44B71}" type="slidenum">
              <a:rPr lang="en-US" altLang="ko-KR" sz="800" b="1" smtClean="0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cxnSp>
        <p:nvCxnSpPr>
          <p:cNvPr id="32" name="직선 연결선 31"/>
          <p:cNvCxnSpPr/>
          <p:nvPr userDrawn="1"/>
        </p:nvCxnSpPr>
        <p:spPr>
          <a:xfrm>
            <a:off x="0" y="6674339"/>
            <a:ext cx="795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 userDrawn="1"/>
        </p:nvCxnSpPr>
        <p:spPr>
          <a:xfrm>
            <a:off x="7959458" y="-1"/>
            <a:ext cx="0" cy="685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 userDrawn="1"/>
        </p:nvCxnSpPr>
        <p:spPr>
          <a:xfrm flipV="1">
            <a:off x="0" y="1400432"/>
            <a:ext cx="7965989" cy="8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 userDrawn="1"/>
        </p:nvSpPr>
        <p:spPr>
          <a:xfrm>
            <a:off x="5660922" y="399690"/>
            <a:ext cx="1775610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kern="0" dirty="0">
                <a:solidFill>
                  <a:srgbClr val="000000"/>
                </a:solidFill>
              </a:rPr>
              <a:t>관리자로 </a:t>
            </a:r>
            <a:r>
              <a:rPr kumimoji="1" lang="ko-KR" altLang="en-US" sz="800" kern="0" dirty="0" err="1">
                <a:solidFill>
                  <a:srgbClr val="000000"/>
                </a:solidFill>
              </a:rPr>
              <a:t>접속중입니다</a:t>
            </a:r>
            <a:r>
              <a:rPr kumimoji="1" lang="en-US" altLang="ko-KR" sz="800" kern="0" dirty="0">
                <a:solidFill>
                  <a:srgbClr val="000000"/>
                </a:solidFill>
              </a:rPr>
              <a:t>.   </a:t>
            </a:r>
            <a:r>
              <a:rPr kumimoji="1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 LOGOUT</a:t>
            </a: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0" name="직선 연결선 39"/>
          <p:cNvCxnSpPr/>
          <p:nvPr userDrawn="1"/>
        </p:nvCxnSpPr>
        <p:spPr>
          <a:xfrm>
            <a:off x="0" y="601362"/>
            <a:ext cx="7965989" cy="8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 userDrawn="1"/>
        </p:nvSpPr>
        <p:spPr>
          <a:xfrm>
            <a:off x="1697616" y="870894"/>
            <a:ext cx="549313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  <a:ea typeface="+mn-ea"/>
              </a:rPr>
              <a:t>환경설정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2245436" y="870894"/>
            <a:ext cx="549313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  <a:ea typeface="+mn-ea"/>
              </a:rPr>
              <a:t>전시관리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2801492" y="870894"/>
            <a:ext cx="549313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  <a:ea typeface="+mn-ea"/>
              </a:rPr>
              <a:t>상품정보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3357546" y="870894"/>
            <a:ext cx="549313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  <a:ea typeface="+mn-ea"/>
              </a:rPr>
              <a:t>주문관리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3946549" y="870894"/>
            <a:ext cx="549313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  <a:ea typeface="+mn-ea"/>
              </a:rPr>
              <a:t>회원관리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4535554" y="870894"/>
            <a:ext cx="549313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</a:rPr>
              <a:t>고객센터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5108082" y="870894"/>
            <a:ext cx="805793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err="1">
                <a:latin typeface="+mn-ea"/>
              </a:rPr>
              <a:t>입점업체관리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5919511" y="870894"/>
            <a:ext cx="549313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</a:rPr>
              <a:t>정산관리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581396" y="1097439"/>
            <a:ext cx="421072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  <a:ea typeface="+mn-ea"/>
              </a:rPr>
              <a:t>관리자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6492040" y="870894"/>
            <a:ext cx="292832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  <a:ea typeface="+mn-ea"/>
              </a:rPr>
              <a:t>통계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 userDrawn="1"/>
        </p:nvSpPr>
        <p:spPr>
          <a:xfrm>
            <a:off x="6858620" y="870894"/>
            <a:ext cx="1062273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+mn-ea"/>
              </a:rPr>
              <a:t>판로지원사업관리</a:t>
            </a:r>
            <a:endParaRPr lang="en-US" altLang="ko-KR" sz="1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942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903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123122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7959458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</a:t>
            </a:r>
            <a:r>
              <a:rPr lang="en-US" altLang="ko-KR" sz="800" baseline="0" dirty="0">
                <a:solidFill>
                  <a:schemeClr val="tx1"/>
                </a:solidFill>
              </a:rPr>
              <a:t> 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algn="l">
              <a:defRPr sz="800" b="1"/>
            </a:lvl1pPr>
          </a:lstStyle>
          <a:p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idx="1"/>
          </p:nvPr>
        </p:nvSpPr>
        <p:spPr>
          <a:xfrm>
            <a:off x="8748337" y="38659"/>
            <a:ext cx="1080000" cy="174683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chemeClr val="tx1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  <a:prstGeom prst="rect">
            <a:avLst/>
          </a:prstGeom>
        </p:spPr>
        <p:txBody>
          <a:bodyPr lIns="72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화면명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Rectangle 37"/>
          <p:cNvSpPr>
            <a:spLocks noChangeArrowheads="1"/>
          </p:cNvSpPr>
          <p:nvPr userDrawn="1"/>
        </p:nvSpPr>
        <p:spPr bwMode="auto">
          <a:xfrm>
            <a:off x="3822789" y="6645117"/>
            <a:ext cx="396445" cy="21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CED0709-01E5-4F25-82A9-F909DDD44B71}" type="slidenum">
              <a:rPr lang="en-US" altLang="ko-KR" sz="800" b="1" smtClean="0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cxnSp>
        <p:nvCxnSpPr>
          <p:cNvPr id="32" name="직선 연결선 31"/>
          <p:cNvCxnSpPr/>
          <p:nvPr userDrawn="1"/>
        </p:nvCxnSpPr>
        <p:spPr>
          <a:xfrm>
            <a:off x="0" y="6674339"/>
            <a:ext cx="795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 userDrawn="1"/>
        </p:nvCxnSpPr>
        <p:spPr>
          <a:xfrm>
            <a:off x="7959458" y="-1"/>
            <a:ext cx="0" cy="685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다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903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123122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7959458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</a:t>
            </a:r>
            <a:r>
              <a:rPr lang="en-US" altLang="ko-KR" sz="800" baseline="0" dirty="0">
                <a:solidFill>
                  <a:schemeClr val="tx1"/>
                </a:solidFill>
              </a:rPr>
              <a:t> 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algn="l">
              <a:defRPr sz="800" b="1"/>
            </a:lvl1pPr>
          </a:lstStyle>
          <a:p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idx="1"/>
          </p:nvPr>
        </p:nvSpPr>
        <p:spPr>
          <a:xfrm>
            <a:off x="8748337" y="38659"/>
            <a:ext cx="1080000" cy="174683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  <a:prstGeom prst="rect">
            <a:avLst/>
          </a:prstGeom>
        </p:spPr>
        <p:txBody>
          <a:bodyPr lIns="72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화면명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0" y="6674339"/>
            <a:ext cx="9903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7959458" y="-1"/>
            <a:ext cx="0" cy="685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7"/>
          <p:cNvSpPr>
            <a:spLocks noChangeArrowheads="1"/>
          </p:cNvSpPr>
          <p:nvPr userDrawn="1"/>
        </p:nvSpPr>
        <p:spPr bwMode="auto">
          <a:xfrm>
            <a:off x="3822789" y="6635592"/>
            <a:ext cx="396445" cy="21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CED0709-01E5-4F25-82A9-F909DDD44B71}" type="slidenum">
              <a:rPr lang="en-US" altLang="ko-KR" sz="800" b="1" smtClean="0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0DD578-70E5-4A93-8FC3-AD5AE48064BC}"/>
              </a:ext>
            </a:extLst>
          </p:cNvPr>
          <p:cNvSpPr/>
          <p:nvPr userDrawn="1"/>
        </p:nvSpPr>
        <p:spPr bwMode="auto">
          <a:xfrm>
            <a:off x="7958667" y="6676147"/>
            <a:ext cx="1953947" cy="180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다음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Page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에 계속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CF1AE3C-540B-4DCF-AC76-2D099960463B}"/>
              </a:ext>
            </a:extLst>
          </p:cNvPr>
          <p:cNvCxnSpPr/>
          <p:nvPr userDrawn="1"/>
        </p:nvCxnSpPr>
        <p:spPr>
          <a:xfrm>
            <a:off x="0" y="747827"/>
            <a:ext cx="795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E3256FCC-40F4-43BA-8912-B129E8811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8466" y="308118"/>
            <a:ext cx="7560000" cy="439709"/>
          </a:xfrm>
          <a:prstGeom prst="rect">
            <a:avLst/>
          </a:prstGeom>
        </p:spPr>
        <p:txBody>
          <a:bodyPr wrap="square" lIns="0" tIns="108000" rIns="0" bIns="108000" anchor="ctr" anchorCtr="0">
            <a:spAutoFit/>
          </a:bodyPr>
          <a:lstStyle>
            <a:lvl1pPr marL="0" indent="0" algn="l">
              <a:buFont typeface="Wingdings" panose="05000000000000000000" pitchFamily="2" charset="2"/>
              <a:buNone/>
              <a:defRPr sz="16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</p:spTree>
    <p:extLst>
      <p:ext uri="{BB962C8B-B14F-4D97-AF65-F5344CB8AC3E}">
        <p14:creationId xmlns:p14="http://schemas.microsoft.com/office/powerpoint/2010/main" val="88964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903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123122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7959458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</a:t>
            </a:r>
            <a:r>
              <a:rPr lang="en-US" altLang="ko-KR" sz="800" baseline="0" dirty="0">
                <a:solidFill>
                  <a:schemeClr val="tx1"/>
                </a:solidFill>
              </a:rPr>
              <a:t> 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algn="l">
              <a:defRPr sz="800" b="1"/>
            </a:lvl1pPr>
          </a:lstStyle>
          <a:p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idx="1"/>
          </p:nvPr>
        </p:nvSpPr>
        <p:spPr>
          <a:xfrm>
            <a:off x="8748337" y="38659"/>
            <a:ext cx="1080000" cy="174683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  <a:prstGeom prst="rect">
            <a:avLst/>
          </a:prstGeom>
        </p:spPr>
        <p:txBody>
          <a:bodyPr lIns="72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화면명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9524" y="259425"/>
            <a:ext cx="7959600" cy="180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이전페이지에서 계속</a:t>
            </a:r>
          </a:p>
        </p:txBody>
      </p: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3822789" y="6635592"/>
            <a:ext cx="396445" cy="21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CED0709-01E5-4F25-82A9-F909DDD44B71}" type="slidenum">
              <a:rPr lang="en-US" altLang="ko-KR" sz="800" b="1" smtClean="0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0" y="6674339"/>
            <a:ext cx="795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7959458" y="-1"/>
            <a:ext cx="0" cy="685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2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전_다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903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123122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7959458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</a:t>
            </a:r>
            <a:r>
              <a:rPr lang="en-US" altLang="ko-KR" sz="800" baseline="0" dirty="0">
                <a:solidFill>
                  <a:schemeClr val="tx1"/>
                </a:solidFill>
              </a:rPr>
              <a:t> 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algn="l">
              <a:defRPr sz="800" b="1"/>
            </a:lvl1pPr>
          </a:lstStyle>
          <a:p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idx="1"/>
          </p:nvPr>
        </p:nvSpPr>
        <p:spPr>
          <a:xfrm>
            <a:off x="8748337" y="38659"/>
            <a:ext cx="1080000" cy="174683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  <a:prstGeom prst="rect">
            <a:avLst/>
          </a:prstGeom>
        </p:spPr>
        <p:txBody>
          <a:bodyPr lIns="72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화면명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3822789" y="6635592"/>
            <a:ext cx="396445" cy="21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CED0709-01E5-4F25-82A9-F909DDD44B71}" type="slidenum">
              <a:rPr lang="en-US" altLang="ko-KR" sz="800" b="1" smtClean="0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0" y="6674339"/>
            <a:ext cx="9903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7959458" y="-1"/>
            <a:ext cx="0" cy="685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 userDrawn="1"/>
        </p:nvSpPr>
        <p:spPr bwMode="auto">
          <a:xfrm>
            <a:off x="7958667" y="6676147"/>
            <a:ext cx="1953947" cy="180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다음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Page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에 계속</a:t>
            </a:r>
          </a:p>
        </p:txBody>
      </p:sp>
      <p:sp>
        <p:nvSpPr>
          <p:cNvPr id="27" name="직사각형 26"/>
          <p:cNvSpPr/>
          <p:nvPr userDrawn="1"/>
        </p:nvSpPr>
        <p:spPr bwMode="auto">
          <a:xfrm>
            <a:off x="9524" y="259425"/>
            <a:ext cx="7959600" cy="180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이전페이지에서 계속</a:t>
            </a:r>
          </a:p>
        </p:txBody>
      </p:sp>
    </p:spTree>
    <p:extLst>
      <p:ext uri="{BB962C8B-B14F-4D97-AF65-F5344CB8AC3E}">
        <p14:creationId xmlns:p14="http://schemas.microsoft.com/office/powerpoint/2010/main" val="70243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팝업_레이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903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123122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7959458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</a:t>
            </a:r>
            <a:r>
              <a:rPr lang="en-US" altLang="ko-KR" sz="800" baseline="0" dirty="0">
                <a:solidFill>
                  <a:schemeClr val="tx1"/>
                </a:solidFill>
              </a:rPr>
              <a:t> 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algn="l">
              <a:defRPr sz="800" b="1"/>
            </a:lvl1pPr>
          </a:lstStyle>
          <a:p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idx="1"/>
          </p:nvPr>
        </p:nvSpPr>
        <p:spPr>
          <a:xfrm>
            <a:off x="8748337" y="38659"/>
            <a:ext cx="1080000" cy="174683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  <a:prstGeom prst="rect">
            <a:avLst/>
          </a:prstGeom>
        </p:spPr>
        <p:txBody>
          <a:bodyPr lIns="72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화면명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674339"/>
            <a:ext cx="795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7959458" y="-1"/>
            <a:ext cx="0" cy="685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3822789" y="6635592"/>
            <a:ext cx="396445" cy="21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CED0709-01E5-4F25-82A9-F909DDD44B71}" type="slidenum">
              <a:rPr lang="en-US" altLang="ko-KR" sz="800" b="1" smtClean="0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6902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팝업_레이어_다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9036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123122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화면경로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7959458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</a:t>
            </a:r>
            <a:r>
              <a:rPr lang="en-US" altLang="ko-KR" sz="800" baseline="0" dirty="0">
                <a:solidFill>
                  <a:schemeClr val="tx1"/>
                </a:solidFill>
              </a:rPr>
              <a:t> 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algn="l">
              <a:defRPr sz="800" b="1"/>
            </a:lvl1pPr>
          </a:lstStyle>
          <a:p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idx="1"/>
          </p:nvPr>
        </p:nvSpPr>
        <p:spPr>
          <a:xfrm>
            <a:off x="8748337" y="38659"/>
            <a:ext cx="1080000" cy="174683"/>
          </a:xfrm>
          <a:prstGeom prst="rect">
            <a:avLst/>
          </a:prstGeom>
        </p:spPr>
        <p:txBody>
          <a:bodyPr wrap="square" lIns="72000" tIns="0" rIns="36000" bIns="0" anchor="ctr" anchorCtr="0">
            <a:normAutofit/>
          </a:bodyPr>
          <a:lstStyle>
            <a:lvl1pPr marL="0" indent="0" algn="l">
              <a:buNone/>
              <a:defRPr sz="800" b="1">
                <a:solidFill>
                  <a:srgbClr val="0070C0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  <a:prstGeom prst="rect">
            <a:avLst/>
          </a:prstGeom>
        </p:spPr>
        <p:txBody>
          <a:bodyPr lIns="72000" tIns="0" rIns="36000" bIns="0" anchor="ctr" anchorCtr="0">
            <a:normAutofit/>
          </a:bodyPr>
          <a:lstStyle>
            <a:lvl1pPr marL="0" indent="0">
              <a:buNone/>
              <a:defRPr sz="8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7717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화면명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674339"/>
            <a:ext cx="795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7959458" y="-1"/>
            <a:ext cx="0" cy="685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7"/>
          <p:cNvSpPr>
            <a:spLocks noChangeArrowheads="1"/>
          </p:cNvSpPr>
          <p:nvPr userDrawn="1"/>
        </p:nvSpPr>
        <p:spPr bwMode="auto">
          <a:xfrm>
            <a:off x="3822789" y="6635592"/>
            <a:ext cx="396445" cy="21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49" tIns="44574" rIns="89149" bIns="44574">
            <a:spAutoFit/>
          </a:bodyPr>
          <a:lstStyle/>
          <a:p>
            <a:pPr algn="ctr" defTabSz="892197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CED0709-01E5-4F25-82A9-F909DDD44B71}" type="slidenum">
              <a:rPr lang="en-US" altLang="ko-KR" sz="800" b="1" smtClean="0">
                <a:latin typeface="맑은 고딕" pitchFamily="50" charset="-127"/>
                <a:ea typeface="맑은 고딕" pitchFamily="50" charset="-127"/>
              </a:rPr>
              <a:pPr algn="ctr" defTabSz="892197">
                <a:defRPr/>
              </a:pPr>
              <a:t>‹#›</a:t>
            </a:fld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83EF72-FB6C-4883-B64D-B8A7CAAD9C6D}"/>
              </a:ext>
            </a:extLst>
          </p:cNvPr>
          <p:cNvSpPr/>
          <p:nvPr userDrawn="1"/>
        </p:nvSpPr>
        <p:spPr bwMode="auto">
          <a:xfrm>
            <a:off x="7958667" y="6676147"/>
            <a:ext cx="1953947" cy="180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다음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Page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에 계속</a:t>
            </a:r>
          </a:p>
        </p:txBody>
      </p:sp>
    </p:spTree>
    <p:extLst>
      <p:ext uri="{BB962C8B-B14F-4D97-AF65-F5344CB8AC3E}">
        <p14:creationId xmlns:p14="http://schemas.microsoft.com/office/powerpoint/2010/main" val="335896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05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76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80" r:id="rId3"/>
    <p:sldLayoutId id="2147483670" r:id="rId4"/>
    <p:sldLayoutId id="2147483669" r:id="rId5"/>
    <p:sldLayoutId id="2147483668" r:id="rId6"/>
    <p:sldLayoutId id="2147483672" r:id="rId7"/>
    <p:sldLayoutId id="2147483681" r:id="rId8"/>
    <p:sldLayoutId id="214748367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50"/>
          <p:cNvSpPr>
            <a:spLocks noChangeArrowheads="1"/>
          </p:cNvSpPr>
          <p:nvPr/>
        </p:nvSpPr>
        <p:spPr>
          <a:xfrm>
            <a:off x="368300" y="6203950"/>
            <a:ext cx="9083675" cy="396875"/>
          </a:xfrm>
          <a:prstGeom prst="rect">
            <a:avLst/>
          </a:prstGeom>
          <a:noFill/>
          <a:ln w="12700">
            <a:noFill/>
            <a:miter/>
          </a:ln>
        </p:spPr>
        <p:txBody>
          <a:bodyPr>
            <a:spAutoFit/>
          </a:bodyPr>
          <a:lstStyle/>
          <a:p>
            <a:pPr algn="ctr" eaLnBrk="1" latinLnBrk="1" hangingPunct="1">
              <a:defRPr lang="ko-KR" altLang="en-US"/>
            </a:pPr>
            <a:r>
              <a:rPr lang="en-US" altLang="ko-KR" sz="1200" b="1" dirty="0">
                <a:latin typeface="맑은 고딕"/>
                <a:ea typeface="맑은 고딕"/>
              </a:rPr>
              <a:t>Copyright © 2020 </a:t>
            </a:r>
            <a:r>
              <a:rPr lang="ko-KR" altLang="en-US" sz="1200" b="1" dirty="0">
                <a:latin typeface="맑은 고딕"/>
                <a:ea typeface="맑은 고딕"/>
              </a:rPr>
              <a:t>㈜</a:t>
            </a:r>
            <a:r>
              <a:rPr lang="ko-KR" altLang="en-US" sz="1200" b="1" dirty="0" err="1">
                <a:latin typeface="맑은 고딕"/>
                <a:ea typeface="맑은 고딕"/>
              </a:rPr>
              <a:t>씨그널정보통신</a:t>
            </a:r>
            <a:endParaRPr lang="ko-KR" altLang="en-US" sz="1200" b="1" dirty="0">
              <a:latin typeface="맑은 고딕"/>
              <a:ea typeface="맑은 고딕"/>
            </a:endParaRPr>
          </a:p>
          <a:p>
            <a:pPr algn="ctr">
              <a:defRPr lang="ko-KR" altLang="en-US"/>
            </a:pPr>
            <a:r>
              <a:rPr lang="ko-KR" altLang="en-US" sz="800" dirty="0">
                <a:latin typeface="맑은 고딕"/>
                <a:ea typeface="맑은 고딕"/>
              </a:rPr>
              <a:t>기업의 사전 승인 없이 본 내용의 전부 또는 일부에 대한 복사</a:t>
            </a:r>
            <a:r>
              <a:rPr lang="en-US" altLang="ko-KR" sz="800" dirty="0">
                <a:latin typeface="맑은 고딕"/>
                <a:ea typeface="맑은 고딕"/>
              </a:rPr>
              <a:t>, </a:t>
            </a:r>
            <a:r>
              <a:rPr lang="ko-KR" altLang="en-US" sz="800" dirty="0">
                <a:latin typeface="맑은 고딕"/>
                <a:ea typeface="맑은 고딕"/>
              </a:rPr>
              <a:t>전재</a:t>
            </a:r>
            <a:r>
              <a:rPr lang="en-US" altLang="ko-KR" sz="800" dirty="0">
                <a:latin typeface="맑은 고딕"/>
                <a:ea typeface="맑은 고딕"/>
              </a:rPr>
              <a:t>, </a:t>
            </a:r>
            <a:r>
              <a:rPr lang="ko-KR" altLang="en-US" sz="800" dirty="0">
                <a:latin typeface="맑은 고딕"/>
                <a:ea typeface="맑은 고딕"/>
              </a:rPr>
              <a:t>배포</a:t>
            </a:r>
            <a:r>
              <a:rPr lang="en-US" altLang="ko-KR" sz="800" dirty="0">
                <a:latin typeface="맑은 고딕"/>
                <a:ea typeface="맑은 고딕"/>
              </a:rPr>
              <a:t>, </a:t>
            </a:r>
            <a:r>
              <a:rPr lang="ko-KR" altLang="en-US" sz="800" dirty="0">
                <a:latin typeface="맑은 고딕"/>
                <a:ea typeface="맑은 고딕"/>
              </a:rPr>
              <a:t>사용을 금합니다</a:t>
            </a:r>
            <a:r>
              <a:rPr lang="en-US" altLang="ko-KR" sz="800" dirty="0">
                <a:latin typeface="맑은 고딕"/>
                <a:ea typeface="맑은 고딕"/>
              </a:rPr>
              <a:t>. </a:t>
            </a:r>
            <a:endParaRPr lang="en-US" altLang="ko-KR" sz="2400" dirty="0">
              <a:latin typeface="맑은 고딕"/>
              <a:ea typeface="맑은 고딕"/>
            </a:endParaRPr>
          </a:p>
        </p:txBody>
      </p:sp>
      <p:sp>
        <p:nvSpPr>
          <p:cNvPr id="5123" name="Line 422"/>
          <p:cNvSpPr>
            <a:spLocks noChangeShapeType="1"/>
          </p:cNvSpPr>
          <p:nvPr/>
        </p:nvSpPr>
        <p:spPr>
          <a:xfrm>
            <a:off x="434975" y="2549525"/>
            <a:ext cx="90360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124" name="Text Box 423"/>
          <p:cNvSpPr txBox="1">
            <a:spLocks noChangeArrowheads="1"/>
          </p:cNvSpPr>
          <p:nvPr/>
        </p:nvSpPr>
        <p:spPr>
          <a:xfrm>
            <a:off x="2701925" y="2046288"/>
            <a:ext cx="6756400" cy="514032"/>
          </a:xfrm>
          <a:prstGeom prst="rect">
            <a:avLst/>
          </a:prstGeom>
          <a:noFill/>
          <a:ln w="12700">
            <a:noFill/>
            <a:miter/>
          </a:ln>
        </p:spPr>
        <p:txBody>
          <a:bodyPr rIns="36000">
            <a:spAutoFit/>
          </a:bodyPr>
          <a:lstStyle/>
          <a:p>
            <a:pPr algn="r">
              <a:spcBef>
                <a:spcPct val="50000"/>
              </a:spcBef>
              <a:defRPr lang="ko-KR" altLang="en-US"/>
            </a:pPr>
            <a:r>
              <a:rPr lang="ko-KR" altLang="en-US" sz="2800" b="1">
                <a:latin typeface="바탕체"/>
              </a:rPr>
              <a:t>소방헬기 통합시스템 구축</a:t>
            </a:r>
          </a:p>
        </p:txBody>
      </p:sp>
      <p:sp>
        <p:nvSpPr>
          <p:cNvPr id="5128" name="Text Box 426"/>
          <p:cNvSpPr txBox="1">
            <a:spLocks noChangeArrowheads="1"/>
          </p:cNvSpPr>
          <p:nvPr/>
        </p:nvSpPr>
        <p:spPr>
          <a:xfrm>
            <a:off x="2439988" y="2587625"/>
            <a:ext cx="7019925" cy="401200"/>
          </a:xfrm>
          <a:prstGeom prst="rect">
            <a:avLst/>
          </a:prstGeom>
          <a:noFill/>
          <a:ln w="12700">
            <a:noFill/>
            <a:miter/>
          </a:ln>
        </p:spPr>
        <p:txBody>
          <a:bodyPr rIns="36000" bIns="46800">
            <a:spAutoFit/>
          </a:bodyPr>
          <a:lstStyle/>
          <a:p>
            <a:pPr algn="r">
              <a:spcBef>
                <a:spcPct val="50000"/>
              </a:spcBef>
              <a:defRPr lang="ko-KR" altLang="en-US"/>
            </a:pPr>
            <a:r>
              <a:rPr lang="ko-KR" altLang="en-US" sz="2000" b="1">
                <a:latin typeface="바탕체"/>
              </a:rPr>
              <a:t> 웹 매뉴얼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카메라 목록 &gt; 설정 버튼</a:t>
            </a:r>
          </a:p>
        </p:txBody>
      </p:sp>
      <p:pic>
        <p:nvPicPr>
          <p:cNvPr id="2082" name="그림 2081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271078"/>
            <a:ext cx="7947459" cy="4658493"/>
          </a:xfrm>
          <a:prstGeom prst="rect">
            <a:avLst/>
          </a:prstGeom>
        </p:spPr>
      </p:pic>
      <p:sp>
        <p:nvSpPr>
          <p:cNvPr id="208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카메라 목록</a:t>
            </a:r>
          </a:p>
        </p:txBody>
      </p:sp>
      <p:sp>
        <p:nvSpPr>
          <p:cNvPr id="2090" name="사각형: 둥근 모서리 29"/>
          <p:cNvSpPr/>
          <p:nvPr/>
        </p:nvSpPr>
        <p:spPr>
          <a:xfrm>
            <a:off x="6618141" y="447861"/>
            <a:ext cx="1293972" cy="731499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2099" name="Group 202"/>
          <p:cNvGraphicFramePr>
            <a:graphicFrameLocks noGrp="1"/>
          </p:cNvGraphicFramePr>
          <p:nvPr/>
        </p:nvGraphicFramePr>
        <p:xfrm>
          <a:off x="7966714" y="271968"/>
          <a:ext cx="1928105" cy="489632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32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dk1"/>
                          </a:solidFill>
                        </a:rPr>
                        <a:t>관리자 정보 검색 및 수정과 로그아웃을 할 수 있다.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사용자 목록 &gt; 관리자 정보 변경</a:t>
            </a:r>
          </a:p>
        </p:txBody>
      </p:sp>
      <p:pic>
        <p:nvPicPr>
          <p:cNvPr id="2082" name="그림 2081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271078"/>
            <a:ext cx="7952756" cy="4658493"/>
          </a:xfrm>
          <a:prstGeom prst="rect">
            <a:avLst/>
          </a:prstGeom>
        </p:spPr>
      </p:pic>
      <p:sp>
        <p:nvSpPr>
          <p:cNvPr id="208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관리자 정보 변경</a:t>
            </a:r>
          </a:p>
        </p:txBody>
      </p:sp>
      <p:sp>
        <p:nvSpPr>
          <p:cNvPr id="2090" name="사각형: 둥근 모서리 29"/>
          <p:cNvSpPr/>
          <p:nvPr/>
        </p:nvSpPr>
        <p:spPr>
          <a:xfrm>
            <a:off x="2461778" y="2370522"/>
            <a:ext cx="2982494" cy="878706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2096" name="모서리가 둥근 직사각형 12"/>
          <p:cNvSpPr/>
          <p:nvPr/>
        </p:nvSpPr>
        <p:spPr>
          <a:xfrm>
            <a:off x="2160572" y="2381102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dirty="0"/>
              <a:t>1</a:t>
            </a:r>
          </a:p>
        </p:txBody>
      </p:sp>
      <p:graphicFrame>
        <p:nvGraphicFramePr>
          <p:cNvPr id="2099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901408"/>
              </p:ext>
            </p:extLst>
          </p:nvPr>
        </p:nvGraphicFramePr>
        <p:xfrm>
          <a:off x="7966714" y="271968"/>
          <a:ext cx="1928105" cy="1045112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32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9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관리자 패스워드를 수정할 수 있다.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418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900" b="0" i="0" u="none" strike="noStrike" cap="none" normalizeH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 패스워드와 패스워드 확인 칸에 입력을 하여 패스워드를 수정할 수 있다.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로그인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로그인</a:t>
            </a:r>
          </a:p>
        </p:txBody>
      </p:sp>
      <p:graphicFrame>
        <p:nvGraphicFramePr>
          <p:cNvPr id="81" name="Group 202"/>
          <p:cNvGraphicFramePr>
            <a:graphicFrameLocks noGrp="1"/>
          </p:cNvGraphicFramePr>
          <p:nvPr/>
        </p:nvGraphicFramePr>
        <p:xfrm>
          <a:off x="7963250" y="259170"/>
          <a:ext cx="1956680" cy="69948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dk1"/>
                          </a:solidFill>
                        </a:rPr>
                        <a:t>앱 실행 후 로그인 페이지가 나타난다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/>
                        <a:buNone/>
                        <a:defRPr lang="ko-KR"/>
                      </a:pPr>
                      <a:r>
                        <a:rPr lang="en-US" altLang="ko-KR" sz="900">
                          <a:latin typeface="+mn-ea"/>
                        </a:rPr>
                        <a:t>ID, Password </a:t>
                      </a:r>
                      <a:r>
                        <a:rPr lang="ko-KR" altLang="en-US" sz="900">
                          <a:latin typeface="+mn-ea"/>
                        </a:rPr>
                        <a:t>입력 후 로그인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82" name="그림 2081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261920"/>
            <a:ext cx="7952326" cy="4714909"/>
          </a:xfrm>
          <a:prstGeom prst="rect">
            <a:avLst/>
          </a:prstGeom>
        </p:spPr>
      </p:pic>
      <p:sp>
        <p:nvSpPr>
          <p:cNvPr id="2083" name="사각형: 둥근 모서리 29"/>
          <p:cNvSpPr/>
          <p:nvPr/>
        </p:nvSpPr>
        <p:spPr>
          <a:xfrm>
            <a:off x="2990222" y="1918179"/>
            <a:ext cx="2385016" cy="818093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84" name="모서리가 둥근 직사각형 12"/>
          <p:cNvSpPr/>
          <p:nvPr/>
        </p:nvSpPr>
        <p:spPr>
          <a:xfrm>
            <a:off x="2861959" y="2571604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/>
              <a:t>1</a:t>
            </a:r>
            <a:endParaRPr lang="ko-KR" altLang="en-US" sz="1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ADA388-B7E6-4CD3-851D-78D93A74B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674" y="259171"/>
            <a:ext cx="1569702" cy="3616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5D6DF7C-128A-426A-B039-8C00510E2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170"/>
            <a:ext cx="7936581" cy="47149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카메라 목록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로그인 &gt; 카메라 목록</a:t>
            </a:r>
          </a:p>
        </p:txBody>
      </p:sp>
      <p:graphicFrame>
        <p:nvGraphicFramePr>
          <p:cNvPr id="81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27832"/>
              </p:ext>
            </p:extLst>
          </p:nvPr>
        </p:nvGraphicFramePr>
        <p:xfrm>
          <a:off x="7963250" y="259170"/>
          <a:ext cx="1956680" cy="167328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카메라 목록 화면을 볼 수 있다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039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9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등록된 헬기와 현재 헬기의 상태, 시간을 볼 수 있고 카메라의 수를 알 수 있다.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9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카메라 목록을 갱신한다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443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9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카메라 그룹 수정화면으로 이동한다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07522"/>
                  </a:ext>
                </a:extLst>
              </a:tr>
            </a:tbl>
          </a:graphicData>
        </a:graphic>
      </p:graphicFrame>
      <p:sp>
        <p:nvSpPr>
          <p:cNvPr id="2083" name="사각형: 둥근 모서리 29"/>
          <p:cNvSpPr/>
          <p:nvPr/>
        </p:nvSpPr>
        <p:spPr>
          <a:xfrm>
            <a:off x="265283" y="1241571"/>
            <a:ext cx="7393866" cy="3789360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84" name="모서리가 둥근 직사각형 12"/>
          <p:cNvSpPr/>
          <p:nvPr/>
        </p:nvSpPr>
        <p:spPr>
          <a:xfrm>
            <a:off x="238614" y="1129349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FDFCD112-FF5B-4A2A-958E-2072E5F4158D}"/>
              </a:ext>
            </a:extLst>
          </p:cNvPr>
          <p:cNvSpPr/>
          <p:nvPr/>
        </p:nvSpPr>
        <p:spPr>
          <a:xfrm>
            <a:off x="6791814" y="1017127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사각형: 둥근 모서리 29">
            <a:extLst>
              <a:ext uri="{FF2B5EF4-FFF2-40B4-BE49-F238E27FC236}">
                <a16:creationId xmlns:a16="http://schemas.microsoft.com/office/drawing/2014/main" id="{58DAE524-2ADC-4044-88F7-1F6D2216720D}"/>
              </a:ext>
            </a:extLst>
          </p:cNvPr>
          <p:cNvSpPr/>
          <p:nvPr/>
        </p:nvSpPr>
        <p:spPr>
          <a:xfrm>
            <a:off x="897621" y="1353791"/>
            <a:ext cx="855678" cy="3478267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모서리가 둥근 직사각형 12">
            <a:extLst>
              <a:ext uri="{FF2B5EF4-FFF2-40B4-BE49-F238E27FC236}">
                <a16:creationId xmlns:a16="http://schemas.microsoft.com/office/drawing/2014/main" id="{F4F8111B-B2B3-41FA-A3BC-4B288EDD5208}"/>
              </a:ext>
            </a:extLst>
          </p:cNvPr>
          <p:cNvSpPr/>
          <p:nvPr/>
        </p:nvSpPr>
        <p:spPr>
          <a:xfrm>
            <a:off x="646509" y="1642475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549158D-FF0A-4F7B-ABB7-F840EA5F0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9170"/>
            <a:ext cx="7963250" cy="28971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카메라 그룹 정보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로그인 &gt; 카메라 목록 </a:t>
            </a:r>
            <a:r>
              <a:rPr lang="en-US" altLang="ko-KR" dirty="0"/>
              <a:t>&gt; </a:t>
            </a:r>
            <a:r>
              <a:rPr lang="ko-KR" altLang="en-US" dirty="0"/>
              <a:t>카메라 그룹정보</a:t>
            </a:r>
          </a:p>
        </p:txBody>
      </p:sp>
      <p:graphicFrame>
        <p:nvGraphicFramePr>
          <p:cNvPr id="81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513309"/>
              </p:ext>
            </p:extLst>
          </p:nvPr>
        </p:nvGraphicFramePr>
        <p:xfrm>
          <a:off x="7963250" y="259170"/>
          <a:ext cx="1956680" cy="194076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카메라 그룹 정보화면에서 호기번호를 설정한다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호기번호는 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GIS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서버에서 수신한 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GPS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좌표와 헬기정보를 일치시키기 위한 것으로 맞게 설정해야만 올바르게 해당 헬기에 위치정보가 표시된다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259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선택한 헬기의 호기번호를 입력한다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9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저장을 누르면 입력된 정보가 저장된다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443683"/>
                  </a:ext>
                </a:extLst>
              </a:tr>
            </a:tbl>
          </a:graphicData>
        </a:graphic>
      </p:graphicFrame>
      <p:sp>
        <p:nvSpPr>
          <p:cNvPr id="2083" name="사각형: 둥근 모서리 29"/>
          <p:cNvSpPr/>
          <p:nvPr/>
        </p:nvSpPr>
        <p:spPr>
          <a:xfrm>
            <a:off x="2026767" y="1979802"/>
            <a:ext cx="3753376" cy="394283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84" name="모서리가 둥근 직사각형 12"/>
          <p:cNvSpPr/>
          <p:nvPr/>
        </p:nvSpPr>
        <p:spPr>
          <a:xfrm>
            <a:off x="1754558" y="1817244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FDFCD112-FF5B-4A2A-958E-2072E5F4158D}"/>
              </a:ext>
            </a:extLst>
          </p:cNvPr>
          <p:cNvSpPr/>
          <p:nvPr/>
        </p:nvSpPr>
        <p:spPr>
          <a:xfrm>
            <a:off x="3120971" y="2492579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사각형: 둥근 모서리 29">
            <a:extLst>
              <a:ext uri="{FF2B5EF4-FFF2-40B4-BE49-F238E27FC236}">
                <a16:creationId xmlns:a16="http://schemas.microsoft.com/office/drawing/2014/main" id="{58DAE524-2ADC-4044-88F7-1F6D2216720D}"/>
              </a:ext>
            </a:extLst>
          </p:cNvPr>
          <p:cNvSpPr/>
          <p:nvPr/>
        </p:nvSpPr>
        <p:spPr>
          <a:xfrm>
            <a:off x="3412525" y="2492579"/>
            <a:ext cx="1188791" cy="468736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5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CB59EE-7659-4C12-BC05-16E052A49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170"/>
            <a:ext cx="7943411" cy="44658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8146" y="36000"/>
            <a:ext cx="2160000" cy="180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카메라 목록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카메라 목록 &gt; 확인 가능한 카메라</a:t>
            </a:r>
          </a:p>
        </p:txBody>
      </p:sp>
      <p:graphicFrame>
        <p:nvGraphicFramePr>
          <p:cNvPr id="81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770064"/>
              </p:ext>
            </p:extLst>
          </p:nvPr>
        </p:nvGraphicFramePr>
        <p:xfrm>
          <a:off x="7963250" y="259170"/>
          <a:ext cx="1956680" cy="97380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dk1"/>
                          </a:solidFill>
                        </a:rPr>
                        <a:t>온라인 된 카메라의 상태와 오프라인된 카메라의 상태를 알 수 있다.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/>
                        <a:buNone/>
                        <a:defRPr lang="ko-KR"/>
                      </a:pPr>
                      <a:r>
                        <a:rPr lang="ko-KR" altLang="en-US" sz="900" dirty="0">
                          <a:latin typeface="+mn-ea"/>
                        </a:rPr>
                        <a:t>보기를 눌러서 헬기내 카메라 상태를 확인할 수 있다.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83" name="사각형: 둥근 모서리 29"/>
          <p:cNvSpPr/>
          <p:nvPr/>
        </p:nvSpPr>
        <p:spPr>
          <a:xfrm>
            <a:off x="224558" y="1583647"/>
            <a:ext cx="7510092" cy="3141391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84" name="모서리가 둥근 직사각형 12"/>
          <p:cNvSpPr/>
          <p:nvPr/>
        </p:nvSpPr>
        <p:spPr>
          <a:xfrm>
            <a:off x="112336" y="1471424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dirty="0"/>
              <a:t>1</a:t>
            </a:r>
            <a:endParaRPr lang="ko-KR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60AFF3-8E30-4753-ACC8-DAE4F543C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" y="261920"/>
            <a:ext cx="7925266" cy="4277660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카메라 목록 &gt; 사용자 목록</a:t>
            </a:r>
          </a:p>
        </p:txBody>
      </p:sp>
      <p:sp>
        <p:nvSpPr>
          <p:cNvPr id="208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사용자 관리</a:t>
            </a:r>
          </a:p>
        </p:txBody>
      </p:sp>
      <p:sp>
        <p:nvSpPr>
          <p:cNvPr id="2088" name="사각형: 둥근 모서리 29"/>
          <p:cNvSpPr/>
          <p:nvPr/>
        </p:nvSpPr>
        <p:spPr>
          <a:xfrm>
            <a:off x="2248250" y="263781"/>
            <a:ext cx="679896" cy="315059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89" name="사각형: 둥근 모서리 29"/>
          <p:cNvSpPr/>
          <p:nvPr/>
        </p:nvSpPr>
        <p:spPr>
          <a:xfrm>
            <a:off x="6775890" y="957754"/>
            <a:ext cx="687835" cy="385137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90" name="사각형: 둥근 모서리 29"/>
          <p:cNvSpPr/>
          <p:nvPr/>
        </p:nvSpPr>
        <p:spPr>
          <a:xfrm>
            <a:off x="768146" y="1663740"/>
            <a:ext cx="609903" cy="385138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91" name="사각형: 둥근 모서리 29"/>
          <p:cNvSpPr/>
          <p:nvPr/>
        </p:nvSpPr>
        <p:spPr>
          <a:xfrm>
            <a:off x="7070299" y="1715056"/>
            <a:ext cx="393426" cy="312357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93" name="모서리가 둥근 직사각형 12"/>
          <p:cNvSpPr/>
          <p:nvPr/>
        </p:nvSpPr>
        <p:spPr>
          <a:xfrm>
            <a:off x="1993540" y="578840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2094" name="모서리가 둥근 직사각형 12"/>
          <p:cNvSpPr/>
          <p:nvPr/>
        </p:nvSpPr>
        <p:spPr>
          <a:xfrm>
            <a:off x="6521180" y="863528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dirty="0"/>
              <a:t>2</a:t>
            </a:r>
          </a:p>
        </p:txBody>
      </p:sp>
      <p:sp>
        <p:nvSpPr>
          <p:cNvPr id="2096" name="모서리가 둥근 직사각형 12"/>
          <p:cNvSpPr/>
          <p:nvPr/>
        </p:nvSpPr>
        <p:spPr>
          <a:xfrm>
            <a:off x="515691" y="1577357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3</a:t>
            </a:r>
          </a:p>
        </p:txBody>
      </p:sp>
      <p:sp>
        <p:nvSpPr>
          <p:cNvPr id="2097" name="모서리가 둥근 직사각형 12"/>
          <p:cNvSpPr/>
          <p:nvPr/>
        </p:nvSpPr>
        <p:spPr>
          <a:xfrm>
            <a:off x="6830722" y="1577356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4</a:t>
            </a:r>
          </a:p>
        </p:txBody>
      </p:sp>
      <p:graphicFrame>
        <p:nvGraphicFramePr>
          <p:cNvPr id="2099" name="Group 202"/>
          <p:cNvGraphicFramePr>
            <a:graphicFrameLocks noGrp="1"/>
          </p:cNvGraphicFramePr>
          <p:nvPr/>
        </p:nvGraphicFramePr>
        <p:xfrm>
          <a:off x="7966714" y="271968"/>
          <a:ext cx="1928105" cy="168012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32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dk1"/>
                          </a:solidFill>
                        </a:rPr>
                        <a:t>사용자의 아이디, 이름, 소속, 전화번호, 등록일, 최근 로그인을 볼 수 있다.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418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 목록으로 이동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13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 추가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59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kern="1200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lang="en-US" altLang="ko-KR" sz="900" b="0" i="0" u="none" strike="noStrike" kern="1200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사용자 정보 수정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313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 lang="ko-KR"/>
                      </a:pPr>
                      <a:r>
                        <a:rPr lang="ko-KR" altLang="en-US" sz="900">
                          <a:latin typeface="+mn-ea"/>
                          <a:ea typeface="+mn-ea"/>
                        </a:rPr>
                        <a:t>사용자 삭제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사용자 목록 &gt; 사용자 추가</a:t>
            </a:r>
          </a:p>
        </p:txBody>
      </p:sp>
      <p:pic>
        <p:nvPicPr>
          <p:cNvPr id="2082" name="그림 2081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" y="271078"/>
            <a:ext cx="7959071" cy="4658493"/>
          </a:xfrm>
          <a:prstGeom prst="rect">
            <a:avLst/>
          </a:prstGeom>
        </p:spPr>
      </p:pic>
      <p:sp>
        <p:nvSpPr>
          <p:cNvPr id="208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사용자 추가</a:t>
            </a:r>
          </a:p>
        </p:txBody>
      </p:sp>
      <p:sp>
        <p:nvSpPr>
          <p:cNvPr id="2089" name="사각형: 둥근 모서리 29"/>
          <p:cNvSpPr/>
          <p:nvPr/>
        </p:nvSpPr>
        <p:spPr>
          <a:xfrm>
            <a:off x="3480954" y="3643069"/>
            <a:ext cx="1094812" cy="359160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90" name="사각형: 둥근 모서리 29"/>
          <p:cNvSpPr/>
          <p:nvPr/>
        </p:nvSpPr>
        <p:spPr>
          <a:xfrm>
            <a:off x="2176028" y="1434999"/>
            <a:ext cx="3398131" cy="2116955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94" name="모서리가 둥근 직사각형 12"/>
          <p:cNvSpPr/>
          <p:nvPr/>
        </p:nvSpPr>
        <p:spPr>
          <a:xfrm>
            <a:off x="3191004" y="3610694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2</a:t>
            </a:r>
          </a:p>
        </p:txBody>
      </p:sp>
      <p:sp>
        <p:nvSpPr>
          <p:cNvPr id="2096" name="모서리가 둥근 직사각형 12"/>
          <p:cNvSpPr/>
          <p:nvPr/>
        </p:nvSpPr>
        <p:spPr>
          <a:xfrm>
            <a:off x="1918117" y="1428602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1</a:t>
            </a:r>
          </a:p>
        </p:txBody>
      </p:sp>
      <p:graphicFrame>
        <p:nvGraphicFramePr>
          <p:cNvPr id="2099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25752"/>
              </p:ext>
            </p:extLst>
          </p:nvPr>
        </p:nvGraphicFramePr>
        <p:xfrm>
          <a:off x="7966714" y="271968"/>
          <a:ext cx="1928105" cy="180360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405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dk1"/>
                          </a:solidFill>
                        </a:rPr>
                        <a:t>사용자를 추가할 수 있다.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418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ID, 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이름, 전화, 등록일은 필수로 입력해야 생성이 가능하고 비밀번호는 생성과 변경을 원할 때 체크박스를 눌러서 입력할 수 있다.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13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입력된 정보들이 저장되고 저장 후에는 닫기를 눌러서 사용자 관리로 되돌아간다.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사용자 목록 &gt; 사용자 정보 수정</a:t>
            </a:r>
          </a:p>
        </p:txBody>
      </p:sp>
      <p:pic>
        <p:nvPicPr>
          <p:cNvPr id="2082" name="그림 2081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271078"/>
            <a:ext cx="7935091" cy="4658493"/>
          </a:xfrm>
          <a:prstGeom prst="rect">
            <a:avLst/>
          </a:prstGeom>
        </p:spPr>
      </p:pic>
      <p:sp>
        <p:nvSpPr>
          <p:cNvPr id="208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사용자 정보 수정</a:t>
            </a:r>
          </a:p>
        </p:txBody>
      </p:sp>
      <p:sp>
        <p:nvSpPr>
          <p:cNvPr id="2089" name="사각형: 둥근 모서리 29"/>
          <p:cNvSpPr/>
          <p:nvPr/>
        </p:nvSpPr>
        <p:spPr>
          <a:xfrm>
            <a:off x="3480954" y="3671644"/>
            <a:ext cx="1094812" cy="359160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90" name="사각형: 둥근 모서리 29"/>
          <p:cNvSpPr/>
          <p:nvPr/>
        </p:nvSpPr>
        <p:spPr>
          <a:xfrm>
            <a:off x="2176028" y="1434999"/>
            <a:ext cx="3398131" cy="2116955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94" name="모서리가 둥근 직사각형 12"/>
          <p:cNvSpPr/>
          <p:nvPr/>
        </p:nvSpPr>
        <p:spPr>
          <a:xfrm>
            <a:off x="3191004" y="3610694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2</a:t>
            </a:r>
          </a:p>
        </p:txBody>
      </p:sp>
      <p:sp>
        <p:nvSpPr>
          <p:cNvPr id="2096" name="모서리가 둥근 직사각형 12"/>
          <p:cNvSpPr/>
          <p:nvPr/>
        </p:nvSpPr>
        <p:spPr>
          <a:xfrm>
            <a:off x="1918117" y="1428602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1</a:t>
            </a:r>
          </a:p>
        </p:txBody>
      </p:sp>
      <p:graphicFrame>
        <p:nvGraphicFramePr>
          <p:cNvPr id="2099" name="Group 202"/>
          <p:cNvGraphicFramePr>
            <a:graphicFrameLocks noGrp="1"/>
          </p:cNvGraphicFramePr>
          <p:nvPr/>
        </p:nvGraphicFramePr>
        <p:xfrm>
          <a:off x="7966714" y="271968"/>
          <a:ext cx="1928105" cy="1463432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32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dk1"/>
                          </a:solidFill>
                        </a:rPr>
                        <a:t>등록했던 사용자 정보를 수정할 수 있다.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418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수정하고싶은 정보를 다시 입력할 수 있다.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13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저장을 누르면 입력된 정보가 저장되고 저장 후에는 닫기를 눌러서 사용자 목록으로 돌아간다.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388709-0A08-4062-ACA9-54452396F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1078"/>
            <a:ext cx="7943154" cy="4563653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903455" y="36000"/>
            <a:ext cx="3960000" cy="180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사용자 목록 &gt; 재생 이력</a:t>
            </a:r>
          </a:p>
        </p:txBody>
      </p:sp>
      <p:sp>
        <p:nvSpPr>
          <p:cNvPr id="208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재생 이력 조회</a:t>
            </a:r>
          </a:p>
        </p:txBody>
      </p:sp>
      <p:sp>
        <p:nvSpPr>
          <p:cNvPr id="2089" name="사각형: 둥근 모서리 29"/>
          <p:cNvSpPr/>
          <p:nvPr/>
        </p:nvSpPr>
        <p:spPr>
          <a:xfrm>
            <a:off x="2953254" y="278221"/>
            <a:ext cx="566608" cy="359160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90" name="사각형: 둥근 모서리 29"/>
          <p:cNvSpPr/>
          <p:nvPr/>
        </p:nvSpPr>
        <p:spPr>
          <a:xfrm>
            <a:off x="1074703" y="1003684"/>
            <a:ext cx="5300930" cy="506364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94" name="모서리가 둥근 직사각형 12"/>
          <p:cNvSpPr/>
          <p:nvPr/>
        </p:nvSpPr>
        <p:spPr>
          <a:xfrm>
            <a:off x="826701" y="891462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2</a:t>
            </a:r>
          </a:p>
        </p:txBody>
      </p:sp>
      <p:sp>
        <p:nvSpPr>
          <p:cNvPr id="2096" name="모서리가 둥근 직사각형 12"/>
          <p:cNvSpPr/>
          <p:nvPr/>
        </p:nvSpPr>
        <p:spPr>
          <a:xfrm>
            <a:off x="3543421" y="271078"/>
            <a:ext cx="224443" cy="22444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1</a:t>
            </a:r>
          </a:p>
        </p:txBody>
      </p:sp>
      <p:graphicFrame>
        <p:nvGraphicFramePr>
          <p:cNvPr id="2099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88834"/>
              </p:ext>
            </p:extLst>
          </p:nvPr>
        </p:nvGraphicFramePr>
        <p:xfrm>
          <a:off x="7966714" y="271968"/>
          <a:ext cx="1928105" cy="152928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32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en-US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사용자별로 카메라를 재생했던 기록들을 조건에 맞춰 검색해서 볼 수 있다.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418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재생 이력을 조회할 수 있는 페이지로 이동한다.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13">
                <a:tc>
                  <a:txBody>
                    <a:bodyPr/>
                    <a:lstStyle/>
                    <a:p>
                      <a:pPr marL="0" lv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en-US" altLang="ko-KR" sz="9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900" b="0" i="0" u="none" strike="noStrike" cap="none" normalizeH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날짜 조건에 맞춰서 조회 버튼을 누르면 해당 이력들을 볼 수 있다.</a:t>
                      </a:r>
                    </a:p>
                  </a:txBody>
                  <a:tcPr marL="36000" marR="36000" marT="72000" marB="720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400</Words>
  <Application>Microsoft Office PowerPoint</Application>
  <PresentationFormat>A4 용지(210x297mm)</PresentationFormat>
  <Paragraphs>99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바탕체</vt:lpstr>
      <vt:lpstr>Arial</vt:lpstr>
      <vt:lpstr>Wingdings</vt:lpstr>
      <vt:lpstr>Office 테마</vt:lpstr>
      <vt:lpstr>PowerPoint 프레젠테이션</vt:lpstr>
      <vt:lpstr>로그인</vt:lpstr>
      <vt:lpstr>카메라 목록</vt:lpstr>
      <vt:lpstr>카메라 그룹 정보</vt:lpstr>
      <vt:lpstr>카메라 목록</vt:lpstr>
      <vt:lpstr>사용자 관리</vt:lpstr>
      <vt:lpstr>사용자 추가</vt:lpstr>
      <vt:lpstr>사용자 정보 수정</vt:lpstr>
      <vt:lpstr>재생 이력 조회</vt:lpstr>
      <vt:lpstr>카메라 목록</vt:lpstr>
      <vt:lpstr>관리자 정보 변경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40con</dc:creator>
  <cp:lastModifiedBy>USER</cp:lastModifiedBy>
  <cp:revision>536</cp:revision>
  <dcterms:created xsi:type="dcterms:W3CDTF">2017-03-06T06:26:39Z</dcterms:created>
  <dcterms:modified xsi:type="dcterms:W3CDTF">2021-05-26T11:26:58Z</dcterms:modified>
  <cp:version>0906.0100.01</cp:version>
</cp:coreProperties>
</file>